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7"/>
  </p:notesMasterIdLst>
  <p:sldIdLst>
    <p:sldId id="270" r:id="rId4"/>
    <p:sldId id="257" r:id="rId5"/>
    <p:sldId id="280" r:id="rId6"/>
    <p:sldId id="269" r:id="rId7"/>
    <p:sldId id="271" r:id="rId8"/>
    <p:sldId id="272" r:id="rId9"/>
    <p:sldId id="273" r:id="rId10"/>
    <p:sldId id="274" r:id="rId11"/>
    <p:sldId id="275" r:id="rId12"/>
    <p:sldId id="276" r:id="rId13"/>
    <p:sldId id="277" r:id="rId14"/>
    <p:sldId id="278" r:id="rId15"/>
    <p:sldId id="27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978"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4C2796-38F0-4163-B63C-6A929A5D6120}" type="datetimeFigureOut">
              <a:rPr lang="en-US" smtClean="0"/>
              <a:pPr/>
              <a:t>4/21/2015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CBF8A3-7C65-4CBF-A992-414CE124F484}" type="slidenum">
              <a:rPr lang="en-US" smtClean="0"/>
              <a:pPr/>
              <a:t>‹#›</a:t>
            </a:fld>
            <a:endParaRPr lang="en-US"/>
          </a:p>
        </p:txBody>
      </p:sp>
    </p:spTree>
    <p:extLst>
      <p:ext uri="{BB962C8B-B14F-4D97-AF65-F5344CB8AC3E}">
        <p14:creationId xmlns:p14="http://schemas.microsoft.com/office/powerpoint/2010/main" val="3563224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4/21/2015 3:40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wedg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wedg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wedg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wedg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524000"/>
            <a:ext cx="9144000" cy="4339650"/>
          </a:xfrm>
          <a:prstGeom prst="rect">
            <a:avLst/>
          </a:prstGeom>
        </p:spPr>
        <p:txBody>
          <a:bodyPr wrap="square">
            <a:spAutoFit/>
          </a:bodyPr>
          <a:lstStyle/>
          <a:p>
            <a:pPr>
              <a:buFont typeface="Arial" pitchFamily="34" charset="0"/>
              <a:buChar char="•"/>
            </a:pPr>
            <a:r>
              <a:rPr lang="en-US" sz="4600" b="1" dirty="0" smtClean="0">
                <a:solidFill>
                  <a:schemeClr val="accent6">
                    <a:lumMod val="50000"/>
                  </a:schemeClr>
                </a:solidFill>
              </a:rPr>
              <a:t>Fail to work on your question sheet;</a:t>
            </a:r>
          </a:p>
          <a:p>
            <a:pPr>
              <a:buFont typeface="Arial" pitchFamily="34" charset="0"/>
              <a:buChar char="•"/>
            </a:pPr>
            <a:r>
              <a:rPr lang="en-US" sz="4600" b="1" dirty="0" smtClean="0">
                <a:solidFill>
                  <a:schemeClr val="accent6">
                    <a:lumMod val="50000"/>
                  </a:schemeClr>
                </a:solidFill>
              </a:rPr>
              <a:t>Place your head on the desk/sleep;</a:t>
            </a:r>
          </a:p>
          <a:p>
            <a:pPr>
              <a:buFont typeface="Arial" pitchFamily="34" charset="0"/>
              <a:buChar char="•"/>
            </a:pPr>
            <a:r>
              <a:rPr lang="en-US" sz="4600" b="1" dirty="0" smtClean="0">
                <a:solidFill>
                  <a:schemeClr val="accent6">
                    <a:lumMod val="50000"/>
                  </a:schemeClr>
                </a:solidFill>
              </a:rPr>
              <a:t>Socialize/Visit/Talk with others during the session;</a:t>
            </a:r>
          </a:p>
          <a:p>
            <a:pPr>
              <a:buFont typeface="Arial" pitchFamily="34" charset="0"/>
              <a:buChar char="•"/>
            </a:pPr>
            <a:r>
              <a:rPr lang="en-US" sz="4600" b="1" dirty="0" smtClean="0">
                <a:solidFill>
                  <a:schemeClr val="accent6">
                    <a:lumMod val="50000"/>
                  </a:schemeClr>
                </a:solidFill>
              </a:rPr>
              <a:t>Arrive late and/or leave early;</a:t>
            </a:r>
          </a:p>
          <a:p>
            <a:pPr>
              <a:buFont typeface="Arial" pitchFamily="34" charset="0"/>
              <a:buChar char="•"/>
            </a:pPr>
            <a:r>
              <a:rPr lang="en-US" sz="4600" b="1" dirty="0" smtClean="0">
                <a:solidFill>
                  <a:schemeClr val="accent6">
                    <a:lumMod val="50000"/>
                  </a:schemeClr>
                </a:solidFill>
              </a:rPr>
              <a:t>Have your cell phone out.</a:t>
            </a:r>
          </a:p>
        </p:txBody>
      </p:sp>
      <p:sp>
        <p:nvSpPr>
          <p:cNvPr id="4" name="Rectangle 3"/>
          <p:cNvSpPr/>
          <p:nvPr/>
        </p:nvSpPr>
        <p:spPr>
          <a:xfrm>
            <a:off x="0" y="0"/>
            <a:ext cx="9144000" cy="1446550"/>
          </a:xfrm>
          <a:prstGeom prst="rect">
            <a:avLst/>
          </a:prstGeom>
        </p:spPr>
        <p:txBody>
          <a:bodyPr wrap="square">
            <a:spAutoFit/>
          </a:bodyPr>
          <a:lstStyle/>
          <a:p>
            <a:r>
              <a:rPr lang="en-US" sz="4400" b="1" dirty="0" smtClean="0">
                <a:solidFill>
                  <a:srgbClr val="FF0000"/>
                </a:solidFill>
              </a:rPr>
              <a:t>You will NOT receive credit for the session if you:</a:t>
            </a:r>
            <a:endParaRPr lang="en-US" sz="4400" b="1" dirty="0">
              <a:solidFill>
                <a:srgbClr val="FF0000"/>
              </a:solidFill>
            </a:endParaRP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5523221" cy="6858000"/>
          </a:xfrm>
          <a:prstGeom prst="rect">
            <a:avLst/>
          </a:prstGeom>
          <a:noFill/>
          <a:ln w="9525">
            <a:noFill/>
            <a:miter lim="800000"/>
            <a:headEnd/>
            <a:tailEnd/>
          </a:ln>
        </p:spPr>
      </p:pic>
      <p:pic>
        <p:nvPicPr>
          <p:cNvPr id="7170" name="Picture 2"/>
          <p:cNvPicPr>
            <a:picLocks noChangeAspect="1" noChangeArrowheads="1"/>
          </p:cNvPicPr>
          <p:nvPr/>
        </p:nvPicPr>
        <p:blipFill>
          <a:blip r:embed="rId3" cstate="print"/>
          <a:srcRect/>
          <a:stretch>
            <a:fillRect/>
          </a:stretch>
        </p:blipFill>
        <p:spPr bwMode="auto">
          <a:xfrm>
            <a:off x="5410200" y="1600200"/>
            <a:ext cx="3810000" cy="3810000"/>
          </a:xfrm>
          <a:prstGeom prst="rect">
            <a:avLst/>
          </a:prstGeom>
          <a:noFill/>
          <a:ln w="9525">
            <a:noFill/>
            <a:miter lim="800000"/>
            <a:headEnd/>
            <a:tailEnd/>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 to="" calcmode="lin" valueType="num">
                                      <p:cBhvr>
                                        <p:cTn id="7" dur="1" fill="hold"/>
                                        <p:tgtEl>
                                          <p:spTgt spid="717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04800" y="3276600"/>
            <a:ext cx="3505200" cy="2492990"/>
          </a:xfrm>
        </p:spPr>
        <p:txBody>
          <a:bodyPr/>
          <a:lstStyle/>
          <a:p>
            <a:r>
              <a:rPr lang="en-US" sz="3600" dirty="0" smtClean="0">
                <a:solidFill>
                  <a:srgbClr val="92D050"/>
                </a:solidFill>
              </a:rPr>
              <a:t>What is the best heading for this outline?</a:t>
            </a:r>
            <a:endParaRPr lang="en-US" sz="3600" dirty="0">
              <a:solidFill>
                <a:srgbClr val="92D050"/>
              </a:solidFill>
            </a:endParaRPr>
          </a:p>
        </p:txBody>
      </p:sp>
      <p:pic>
        <p:nvPicPr>
          <p:cNvPr id="8194" name="Picture 2"/>
          <p:cNvPicPr>
            <a:picLocks noChangeAspect="1" noChangeArrowheads="1"/>
          </p:cNvPicPr>
          <p:nvPr/>
        </p:nvPicPr>
        <p:blipFill>
          <a:blip r:embed="rId2" cstate="print"/>
          <a:srcRect/>
          <a:stretch>
            <a:fillRect/>
          </a:stretch>
        </p:blipFill>
        <p:spPr bwMode="auto">
          <a:xfrm>
            <a:off x="228600" y="304799"/>
            <a:ext cx="4572000" cy="2726161"/>
          </a:xfrm>
          <a:prstGeom prst="rect">
            <a:avLst/>
          </a:prstGeom>
          <a:noFill/>
          <a:ln w="9525">
            <a:noFill/>
            <a:miter lim="800000"/>
            <a:headEnd/>
            <a:tailEnd/>
          </a:ln>
        </p:spPr>
      </p:pic>
      <p:pic>
        <p:nvPicPr>
          <p:cNvPr id="8195" name="Picture 3"/>
          <p:cNvPicPr>
            <a:picLocks noChangeAspect="1" noChangeArrowheads="1"/>
          </p:cNvPicPr>
          <p:nvPr/>
        </p:nvPicPr>
        <p:blipFill>
          <a:blip r:embed="rId3" cstate="print"/>
          <a:srcRect/>
          <a:stretch>
            <a:fillRect/>
          </a:stretch>
        </p:blipFill>
        <p:spPr bwMode="auto">
          <a:xfrm>
            <a:off x="4337108" y="3505200"/>
            <a:ext cx="4789415" cy="2362200"/>
          </a:xfrm>
          <a:prstGeom prst="rect">
            <a:avLst/>
          </a:prstGeom>
          <a:noFill/>
          <a:ln w="9525">
            <a:noFill/>
            <a:miter lim="800000"/>
            <a:headEnd/>
            <a:tailEnd/>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8195"/>
                                        </p:tgtEl>
                                        <p:attrNameLst>
                                          <p:attrName>style.visibility</p:attrName>
                                        </p:attrNameLst>
                                      </p:cBhvr>
                                      <p:to>
                                        <p:strVal val="visible"/>
                                      </p:to>
                                    </p:set>
                                    <p:anim to="" calcmode="lin" valueType="num">
                                      <p:cBhvr>
                                        <p:cTn id="12" dur="1" fill="hold"/>
                                        <p:tgtEl>
                                          <p:spTgt spid="819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cstate="print"/>
          <a:srcRect/>
          <a:stretch>
            <a:fillRect/>
          </a:stretch>
        </p:blipFill>
        <p:spPr bwMode="auto">
          <a:xfrm>
            <a:off x="4214467" y="0"/>
            <a:ext cx="4929533" cy="6248400"/>
          </a:xfrm>
          <a:prstGeom prst="rect">
            <a:avLst/>
          </a:prstGeom>
          <a:noFill/>
          <a:ln w="9525">
            <a:noFill/>
            <a:miter lim="800000"/>
            <a:headEnd/>
            <a:tailEnd/>
          </a:ln>
        </p:spPr>
      </p:pic>
      <p:pic>
        <p:nvPicPr>
          <p:cNvPr id="9219" name="Picture 3"/>
          <p:cNvPicPr>
            <a:picLocks noChangeAspect="1" noChangeArrowheads="1"/>
          </p:cNvPicPr>
          <p:nvPr/>
        </p:nvPicPr>
        <p:blipFill>
          <a:blip r:embed="rId3" cstate="print"/>
          <a:srcRect/>
          <a:stretch>
            <a:fillRect/>
          </a:stretch>
        </p:blipFill>
        <p:spPr bwMode="auto">
          <a:xfrm>
            <a:off x="-1" y="533400"/>
            <a:ext cx="4134069" cy="4495800"/>
          </a:xfrm>
          <a:prstGeom prst="rect">
            <a:avLst/>
          </a:prstGeom>
          <a:noFill/>
          <a:ln w="9525">
            <a:noFill/>
            <a:miter lim="800000"/>
            <a:headEnd/>
            <a:tailEnd/>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9219"/>
                                        </p:tgtEl>
                                        <p:attrNameLst>
                                          <p:attrName>style.visibility</p:attrName>
                                        </p:attrNameLst>
                                      </p:cBhvr>
                                      <p:to>
                                        <p:strVal val="visible"/>
                                      </p:to>
                                    </p:set>
                                    <p:anim to="" calcmode="lin" valueType="num">
                                      <p:cBhvr>
                                        <p:cTn id="7" dur="1" fill="hold"/>
                                        <p:tgtEl>
                                          <p:spTgt spid="921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cstate="print"/>
          <a:srcRect/>
          <a:stretch>
            <a:fillRect/>
          </a:stretch>
        </p:blipFill>
        <p:spPr bwMode="auto">
          <a:xfrm>
            <a:off x="0" y="0"/>
            <a:ext cx="4349409" cy="4953000"/>
          </a:xfrm>
          <a:prstGeom prst="rect">
            <a:avLst/>
          </a:prstGeom>
          <a:noFill/>
          <a:ln w="9525">
            <a:noFill/>
            <a:miter lim="800000"/>
            <a:headEnd/>
            <a:tailEnd/>
          </a:ln>
        </p:spPr>
      </p:pic>
      <p:pic>
        <p:nvPicPr>
          <p:cNvPr id="10243" name="Picture 3"/>
          <p:cNvPicPr>
            <a:picLocks noChangeAspect="1" noChangeArrowheads="1"/>
          </p:cNvPicPr>
          <p:nvPr/>
        </p:nvPicPr>
        <p:blipFill>
          <a:blip r:embed="rId3" cstate="print"/>
          <a:srcRect/>
          <a:stretch>
            <a:fillRect/>
          </a:stretch>
        </p:blipFill>
        <p:spPr bwMode="auto">
          <a:xfrm>
            <a:off x="4495800" y="3429000"/>
            <a:ext cx="4819778" cy="2943225"/>
          </a:xfrm>
          <a:prstGeom prst="rect">
            <a:avLst/>
          </a:prstGeom>
          <a:noFill/>
          <a:ln w="9525">
            <a:noFill/>
            <a:miter lim="800000"/>
            <a:headEnd/>
            <a:tailEnd/>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0242"/>
                                        </p:tgtEl>
                                        <p:attrNameLst>
                                          <p:attrName>style.visibility</p:attrName>
                                        </p:attrNameLst>
                                      </p:cBhvr>
                                      <p:to>
                                        <p:strVal val="visible"/>
                                      </p:to>
                                    </p:set>
                                    <p:anim to="" calcmode="lin" valueType="num">
                                      <p:cBhvr>
                                        <p:cTn id="7" dur="1" fill="hold"/>
                                        <p:tgtEl>
                                          <p:spTgt spid="1024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0243"/>
                                        </p:tgtEl>
                                        <p:attrNameLst>
                                          <p:attrName>style.visibility</p:attrName>
                                        </p:attrNameLst>
                                      </p:cBhvr>
                                      <p:to>
                                        <p:strVal val="visible"/>
                                      </p:to>
                                    </p:set>
                                    <p:anim to="" calcmode="lin" valueType="num">
                                      <p:cBhvr>
                                        <p:cTn id="12" dur="1" fill="hold"/>
                                        <p:tgtEl>
                                          <p:spTgt spid="1024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524000"/>
            <a:ext cx="7315200" cy="1523495"/>
          </a:xfrm>
        </p:spPr>
        <p:txBody>
          <a:bodyPr/>
          <a:lstStyle/>
          <a:p>
            <a:r>
              <a:rPr lang="en-US" sz="7200" dirty="0" smtClean="0"/>
              <a:t>After-School Review Session #11</a:t>
            </a:r>
            <a:endParaRPr lang="en-US" sz="7200" dirty="0"/>
          </a:p>
        </p:txBody>
      </p:sp>
      <p:sp>
        <p:nvSpPr>
          <p:cNvPr id="3" name="Subtitle 2"/>
          <p:cNvSpPr>
            <a:spLocks noGrp="1"/>
          </p:cNvSpPr>
          <p:nvPr>
            <p:ph type="subTitle" idx="1"/>
          </p:nvPr>
        </p:nvSpPr>
        <p:spPr>
          <a:xfrm>
            <a:off x="152401" y="4344988"/>
            <a:ext cx="8991600" cy="1370012"/>
          </a:xfrm>
        </p:spPr>
        <p:txBody>
          <a:bodyPr>
            <a:noAutofit/>
          </a:bodyPr>
          <a:lstStyle/>
          <a:p>
            <a:r>
              <a:rPr lang="en-US" sz="5400" dirty="0" smtClean="0"/>
              <a:t>Presidents Johnson and Nixon,</a:t>
            </a:r>
          </a:p>
          <a:p>
            <a:r>
              <a:rPr lang="en-US" sz="5400" dirty="0" smtClean="0"/>
              <a:t>The War on Poverty, and </a:t>
            </a:r>
          </a:p>
          <a:p>
            <a:r>
              <a:rPr lang="en-US" sz="6000" dirty="0" smtClean="0"/>
              <a:t>The Vietnam Conflict</a:t>
            </a:r>
            <a:endParaRPr lang="en-US" sz="6000" dirty="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cstate="print"/>
          <a:srcRect/>
          <a:stretch>
            <a:fillRect/>
          </a:stretch>
        </p:blipFill>
        <p:spPr bwMode="auto">
          <a:xfrm>
            <a:off x="1600200" y="0"/>
            <a:ext cx="5862637" cy="4379319"/>
          </a:xfrm>
          <a:prstGeom prst="rect">
            <a:avLst/>
          </a:prstGeom>
          <a:noFill/>
          <a:ln w="9525">
            <a:noFill/>
            <a:miter lim="800000"/>
            <a:headEnd/>
            <a:tailEnd/>
          </a:ln>
        </p:spPr>
      </p:pic>
      <p:pic>
        <p:nvPicPr>
          <p:cNvPr id="11267" name="Picture 3"/>
          <p:cNvPicPr>
            <a:picLocks noChangeAspect="1" noChangeArrowheads="1"/>
          </p:cNvPicPr>
          <p:nvPr/>
        </p:nvPicPr>
        <p:blipFill>
          <a:blip r:embed="rId3" cstate="print"/>
          <a:srcRect/>
          <a:stretch>
            <a:fillRect/>
          </a:stretch>
        </p:blipFill>
        <p:spPr bwMode="auto">
          <a:xfrm>
            <a:off x="838200" y="4343400"/>
            <a:ext cx="7326712" cy="2514600"/>
          </a:xfrm>
          <a:prstGeom prst="rect">
            <a:avLst/>
          </a:prstGeom>
          <a:noFill/>
          <a:ln w="9525">
            <a:noFill/>
            <a:miter lim="800000"/>
            <a:headEnd/>
            <a:tailEnd/>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1267"/>
                                        </p:tgtEl>
                                        <p:attrNameLst>
                                          <p:attrName>style.visibility</p:attrName>
                                        </p:attrNameLst>
                                      </p:cBhvr>
                                      <p:to>
                                        <p:strVal val="visible"/>
                                      </p:to>
                                    </p:set>
                                    <p:anim to="" calcmode="lin" valueType="num">
                                      <p:cBhvr>
                                        <p:cTn id="7" dur="1" fill="hold"/>
                                        <p:tgtEl>
                                          <p:spTgt spid="1126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5056094" cy="5943600"/>
          </a:xfrm>
          <a:prstGeom prst="rect">
            <a:avLst/>
          </a:prstGeom>
          <a:noFill/>
          <a:ln w="9525">
            <a:noFill/>
            <a:miter lim="800000"/>
            <a:headEnd/>
            <a:tailEnd/>
          </a:ln>
        </p:spPr>
      </p:pic>
      <p:pic>
        <p:nvPicPr>
          <p:cNvPr id="1027" name="Picture 3"/>
          <p:cNvPicPr>
            <a:picLocks noGrp="1" noChangeAspect="1" noChangeArrowheads="1"/>
          </p:cNvPicPr>
          <p:nvPr>
            <p:ph idx="1"/>
          </p:nvPr>
        </p:nvPicPr>
        <p:blipFill>
          <a:blip r:embed="rId3" cstate="print"/>
          <a:srcRect/>
          <a:stretch>
            <a:fillRect/>
          </a:stretch>
        </p:blipFill>
        <p:spPr bwMode="auto">
          <a:xfrm>
            <a:off x="5111111" y="1908968"/>
            <a:ext cx="4022174" cy="3120232"/>
          </a:xfrm>
          <a:prstGeom prst="rect">
            <a:avLst/>
          </a:prstGeom>
          <a:noFill/>
          <a:ln w="9525">
            <a:noFill/>
            <a:miter lim="800000"/>
            <a:headEnd/>
            <a:tailEnd/>
          </a:ln>
        </p:spPr>
      </p:pic>
      <p:sp>
        <p:nvSpPr>
          <p:cNvPr id="6" name="TextBox 5"/>
          <p:cNvSpPr txBox="1"/>
          <p:nvPr/>
        </p:nvSpPr>
        <p:spPr>
          <a:xfrm>
            <a:off x="5257800" y="304800"/>
            <a:ext cx="3886200" cy="954107"/>
          </a:xfrm>
          <a:prstGeom prst="rect">
            <a:avLst/>
          </a:prstGeom>
          <a:noFill/>
        </p:spPr>
        <p:txBody>
          <a:bodyPr wrap="square" rtlCol="0">
            <a:spAutoFit/>
          </a:bodyPr>
          <a:lstStyle/>
          <a:p>
            <a:r>
              <a:rPr lang="en-US" sz="2400" dirty="0" smtClean="0"/>
              <a:t>Name of school: </a:t>
            </a:r>
            <a:r>
              <a:rPr lang="en-US" sz="2800" dirty="0" smtClean="0"/>
              <a:t>“Suburban Heights Public School”</a:t>
            </a:r>
            <a:endParaRPr lang="en-US" sz="24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checkerboard(across)">
                                      <p:cBhvr>
                                        <p:cTn id="7"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4599123" y="228600"/>
            <a:ext cx="4544878" cy="6477000"/>
          </a:xfrm>
          <a:prstGeom prst="rect">
            <a:avLst/>
          </a:prstGeom>
          <a:noFill/>
          <a:ln w="9525">
            <a:noFill/>
            <a:miter lim="800000"/>
            <a:headEnd/>
            <a:tailEnd/>
          </a:ln>
        </p:spPr>
      </p:pic>
      <p:sp>
        <p:nvSpPr>
          <p:cNvPr id="5" name="TextBox 4"/>
          <p:cNvSpPr txBox="1"/>
          <p:nvPr/>
        </p:nvSpPr>
        <p:spPr>
          <a:xfrm>
            <a:off x="0" y="0"/>
            <a:ext cx="3962400" cy="1815882"/>
          </a:xfrm>
          <a:prstGeom prst="rect">
            <a:avLst/>
          </a:prstGeom>
          <a:noFill/>
        </p:spPr>
        <p:txBody>
          <a:bodyPr wrap="square" rtlCol="0">
            <a:spAutoFit/>
          </a:bodyPr>
          <a:lstStyle/>
          <a:p>
            <a:pPr>
              <a:buFont typeface="Arial" pitchFamily="34" charset="0"/>
              <a:buChar char="•"/>
            </a:pPr>
            <a:r>
              <a:rPr lang="en-US" sz="2800" dirty="0" smtClean="0"/>
              <a:t>Who is the man on the left in the cartoon?</a:t>
            </a:r>
          </a:p>
          <a:p>
            <a:pPr>
              <a:buFont typeface="Arial" pitchFamily="34" charset="0"/>
              <a:buChar char="•"/>
            </a:pPr>
            <a:r>
              <a:rPr lang="en-US" sz="2800" dirty="0" smtClean="0"/>
              <a:t>What policy does this cartoon represent?</a:t>
            </a:r>
            <a:endParaRPr lang="en-US" sz="2800" dirty="0"/>
          </a:p>
        </p:txBody>
      </p:sp>
      <p:pic>
        <p:nvPicPr>
          <p:cNvPr id="2051" name="Picture 3"/>
          <p:cNvPicPr>
            <a:picLocks noChangeAspect="1" noChangeArrowheads="1"/>
          </p:cNvPicPr>
          <p:nvPr/>
        </p:nvPicPr>
        <p:blipFill>
          <a:blip r:embed="rId3" cstate="print"/>
          <a:srcRect/>
          <a:stretch>
            <a:fillRect/>
          </a:stretch>
        </p:blipFill>
        <p:spPr bwMode="auto">
          <a:xfrm>
            <a:off x="0" y="1905000"/>
            <a:ext cx="4283691" cy="4724400"/>
          </a:xfrm>
          <a:prstGeom prst="rect">
            <a:avLst/>
          </a:prstGeom>
          <a:noFill/>
          <a:ln w="9525">
            <a:noFill/>
            <a:miter lim="800000"/>
            <a:headEnd/>
            <a:tailEnd/>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ntr" presetSubtype="0"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to="" calcmode="lin" valueType="num">
                                      <p:cBhvr>
                                        <p:cTn id="13" dur="1" fill="hold"/>
                                        <p:tgtEl>
                                          <p:spTgt spid="5">
                                            <p:txEl>
                                              <p:pRg st="1" end="1"/>
                                            </p:txEl>
                                          </p:spTgt>
                                        </p:tgtEl>
                                        <p:attrNameLst>
                                          <p:attrName/>
                                        </p:attrNameLst>
                                      </p:cBhvr>
                                    </p:anim>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nodeType="clickEffect">
                                  <p:stCondLst>
                                    <p:cond delay="0"/>
                                  </p:stCondLst>
                                  <p:childTnLst>
                                    <p:set>
                                      <p:cBhvr>
                                        <p:cTn id="17" dur="1" fill="hold">
                                          <p:stCondLst>
                                            <p:cond delay="0"/>
                                          </p:stCondLst>
                                        </p:cTn>
                                        <p:tgtEl>
                                          <p:spTgt spid="2051"/>
                                        </p:tgtEl>
                                        <p:attrNameLst>
                                          <p:attrName>style.visibility</p:attrName>
                                        </p:attrNameLst>
                                      </p:cBhvr>
                                      <p:to>
                                        <p:strVal val="visible"/>
                                      </p:to>
                                    </p:set>
                                    <p:anim to="" calcmode="lin" valueType="num">
                                      <p:cBhvr>
                                        <p:cTn id="18" dur="1" fill="hold"/>
                                        <p:tgtEl>
                                          <p:spTgt spid="2051"/>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0" y="0"/>
            <a:ext cx="4495800" cy="3662541"/>
          </a:xfrm>
        </p:spPr>
        <p:txBody>
          <a:bodyPr/>
          <a:lstStyle/>
          <a:p>
            <a:r>
              <a:rPr lang="en-US" dirty="0" smtClean="0"/>
              <a:t>What is the line that separates N. and S. Vietnam?</a:t>
            </a:r>
          </a:p>
          <a:p>
            <a:r>
              <a:rPr lang="en-US" dirty="0" smtClean="0"/>
              <a:t>What is the arrow pointing to?</a:t>
            </a:r>
          </a:p>
          <a:p>
            <a:r>
              <a:rPr lang="en-US" dirty="0" smtClean="0"/>
              <a:t>What change in the Vietnam Conflict resulted from the supply line shown on the map?</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4495800" y="0"/>
            <a:ext cx="4648200" cy="6549736"/>
          </a:xfrm>
          <a:prstGeom prst="rect">
            <a:avLst/>
          </a:prstGeom>
          <a:noFill/>
          <a:ln w="9525">
            <a:noFill/>
            <a:miter lim="800000"/>
            <a:headEnd/>
            <a:tailEnd/>
          </a:ln>
        </p:spPr>
      </p:pic>
      <p:cxnSp>
        <p:nvCxnSpPr>
          <p:cNvPr id="7" name="Straight Arrow Connector 6"/>
          <p:cNvCxnSpPr/>
          <p:nvPr/>
        </p:nvCxnSpPr>
        <p:spPr>
          <a:xfrm>
            <a:off x="4343400" y="1600200"/>
            <a:ext cx="2895600" cy="2286000"/>
          </a:xfrm>
          <a:prstGeom prst="straightConnector1">
            <a:avLst/>
          </a:prstGeom>
          <a:ln w="889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3075" name="Picture 3"/>
          <p:cNvPicPr>
            <a:picLocks noChangeAspect="1" noChangeArrowheads="1"/>
          </p:cNvPicPr>
          <p:nvPr/>
        </p:nvPicPr>
        <p:blipFill>
          <a:blip r:embed="rId3" cstate="print"/>
          <a:srcRect/>
          <a:stretch>
            <a:fillRect/>
          </a:stretch>
        </p:blipFill>
        <p:spPr bwMode="auto">
          <a:xfrm>
            <a:off x="0" y="3581400"/>
            <a:ext cx="4857078" cy="3276600"/>
          </a:xfrm>
          <a:prstGeom prst="rect">
            <a:avLst/>
          </a:prstGeom>
          <a:noFill/>
          <a:ln w="9525">
            <a:noFill/>
            <a:miter lim="800000"/>
            <a:headEnd/>
            <a:tailEnd/>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to="" calcmode="lin" valueType="num">
                                      <p:cBhvr>
                                        <p:cTn id="7" dur="1" fill="hold"/>
                                        <p:tgtEl>
                                          <p:spTgt spid="4">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to="" calcmode="lin" valueType="num">
                                      <p:cBhvr>
                                        <p:cTn id="12" dur="1" fill="hold"/>
                                        <p:tgtEl>
                                          <p:spTgt spid="7"/>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to="" calcmode="lin" valueType="num">
                                      <p:cBhvr>
                                        <p:cTn id="17" dur="1" fill="hold"/>
                                        <p:tgtEl>
                                          <p:spTgt spid="4">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 to="" calcmode="lin" valueType="num">
                                      <p:cBhvr>
                                        <p:cTn id="22" dur="1" fill="hold"/>
                                        <p:tgtEl>
                                          <p:spTgt spid="4">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075"/>
                                        </p:tgtEl>
                                        <p:attrNameLst>
                                          <p:attrName>style.visibility</p:attrName>
                                        </p:attrNameLst>
                                      </p:cBhvr>
                                      <p:to>
                                        <p:strVal val="visible"/>
                                      </p:to>
                                    </p:set>
                                    <p:anim to="" calcmode="lin" valueType="num">
                                      <p:cBhvr>
                                        <p:cTn id="27" dur="1" fill="hold"/>
                                        <p:tgtEl>
                                          <p:spTgt spid="307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4419600" y="228600"/>
            <a:ext cx="4267200" cy="1772793"/>
          </a:xfrm>
        </p:spPr>
        <p:txBody>
          <a:bodyPr/>
          <a:lstStyle/>
          <a:p>
            <a:r>
              <a:rPr lang="en-US" dirty="0" smtClean="0">
                <a:solidFill>
                  <a:srgbClr val="92D050"/>
                </a:solidFill>
              </a:rPr>
              <a:t>What conclusion can be drawn from the information on this chart/graph?</a:t>
            </a:r>
            <a:endParaRPr lang="en-US" dirty="0">
              <a:solidFill>
                <a:srgbClr val="92D050"/>
              </a:solidFill>
            </a:endParaRPr>
          </a:p>
        </p:txBody>
      </p:sp>
      <p:pic>
        <p:nvPicPr>
          <p:cNvPr id="4098" name="Picture 2"/>
          <p:cNvPicPr>
            <a:picLocks noChangeAspect="1" noChangeArrowheads="1"/>
          </p:cNvPicPr>
          <p:nvPr/>
        </p:nvPicPr>
        <p:blipFill>
          <a:blip r:embed="rId2" cstate="print"/>
          <a:srcRect/>
          <a:stretch>
            <a:fillRect/>
          </a:stretch>
        </p:blipFill>
        <p:spPr bwMode="auto">
          <a:xfrm>
            <a:off x="152400" y="228600"/>
            <a:ext cx="4144466" cy="5715000"/>
          </a:xfrm>
          <a:prstGeom prst="rect">
            <a:avLst/>
          </a:prstGeom>
          <a:noFill/>
          <a:ln w="9525">
            <a:noFill/>
            <a:miter lim="800000"/>
            <a:headEnd/>
            <a:tailEnd/>
          </a:ln>
        </p:spPr>
      </p:pic>
      <p:pic>
        <p:nvPicPr>
          <p:cNvPr id="4099" name="Picture 3"/>
          <p:cNvPicPr>
            <a:picLocks noChangeAspect="1" noChangeArrowheads="1"/>
          </p:cNvPicPr>
          <p:nvPr/>
        </p:nvPicPr>
        <p:blipFill>
          <a:blip r:embed="rId3" cstate="print"/>
          <a:srcRect/>
          <a:stretch>
            <a:fillRect/>
          </a:stretch>
        </p:blipFill>
        <p:spPr bwMode="auto">
          <a:xfrm>
            <a:off x="4343400" y="2209800"/>
            <a:ext cx="4828309" cy="3124200"/>
          </a:xfrm>
          <a:prstGeom prst="rect">
            <a:avLst/>
          </a:prstGeom>
          <a:noFill/>
          <a:ln w="9525">
            <a:noFill/>
            <a:miter lim="800000"/>
            <a:headEnd/>
            <a:tailEnd/>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4099"/>
                                        </p:tgtEl>
                                        <p:attrNameLst>
                                          <p:attrName>style.visibility</p:attrName>
                                        </p:attrNameLst>
                                      </p:cBhvr>
                                      <p:to>
                                        <p:strVal val="visible"/>
                                      </p:to>
                                    </p:set>
                                    <p:anim to="" calcmode="lin" valueType="num">
                                      <p:cBhvr>
                                        <p:cTn id="12" dur="1" fill="hold"/>
                                        <p:tgtEl>
                                          <p:spTgt spid="409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srcRect/>
          <a:stretch>
            <a:fillRect/>
          </a:stretch>
        </p:blipFill>
        <p:spPr bwMode="auto">
          <a:xfrm>
            <a:off x="1981200" y="228600"/>
            <a:ext cx="5006731" cy="1905000"/>
          </a:xfrm>
          <a:prstGeom prst="rect">
            <a:avLst/>
          </a:prstGeom>
          <a:noFill/>
          <a:ln w="9525">
            <a:noFill/>
            <a:miter lim="800000"/>
            <a:headEnd/>
            <a:tailEnd/>
          </a:ln>
        </p:spPr>
      </p:pic>
      <p:pic>
        <p:nvPicPr>
          <p:cNvPr id="5123" name="Picture 3"/>
          <p:cNvPicPr>
            <a:picLocks noChangeAspect="1" noChangeArrowheads="1"/>
          </p:cNvPicPr>
          <p:nvPr/>
        </p:nvPicPr>
        <p:blipFill>
          <a:blip r:embed="rId3" cstate="print"/>
          <a:srcRect/>
          <a:stretch>
            <a:fillRect/>
          </a:stretch>
        </p:blipFill>
        <p:spPr bwMode="auto">
          <a:xfrm>
            <a:off x="2133600" y="2819400"/>
            <a:ext cx="5148263" cy="3800434"/>
          </a:xfrm>
          <a:prstGeom prst="rect">
            <a:avLst/>
          </a:prstGeom>
          <a:noFill/>
          <a:ln w="9525">
            <a:noFill/>
            <a:miter lim="800000"/>
            <a:headEnd/>
            <a:tailEnd/>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5123"/>
                                        </p:tgtEl>
                                        <p:attrNameLst>
                                          <p:attrName>style.visibility</p:attrName>
                                        </p:attrNameLst>
                                      </p:cBhvr>
                                      <p:to>
                                        <p:strVal val="visible"/>
                                      </p:to>
                                    </p:set>
                                    <p:anim to="" calcmode="lin" valueType="num">
                                      <p:cBhvr>
                                        <p:cTn id="7" dur="1" fill="hold"/>
                                        <p:tgtEl>
                                          <p:spTgt spid="512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srcRect/>
          <a:stretch>
            <a:fillRect/>
          </a:stretch>
        </p:blipFill>
        <p:spPr bwMode="auto">
          <a:xfrm>
            <a:off x="3620779" y="0"/>
            <a:ext cx="5523221" cy="6858000"/>
          </a:xfrm>
          <a:prstGeom prst="rect">
            <a:avLst/>
          </a:prstGeom>
          <a:noFill/>
          <a:ln w="9525">
            <a:noFill/>
            <a:miter lim="800000"/>
            <a:headEnd/>
            <a:tailEnd/>
          </a:ln>
        </p:spPr>
      </p:pic>
      <p:pic>
        <p:nvPicPr>
          <p:cNvPr id="6147" name="Picture 3"/>
          <p:cNvPicPr>
            <a:picLocks noChangeAspect="1" noChangeArrowheads="1"/>
          </p:cNvPicPr>
          <p:nvPr/>
        </p:nvPicPr>
        <p:blipFill>
          <a:blip r:embed="rId3" cstate="print"/>
          <a:srcRect/>
          <a:stretch>
            <a:fillRect/>
          </a:stretch>
        </p:blipFill>
        <p:spPr bwMode="auto">
          <a:xfrm>
            <a:off x="0" y="0"/>
            <a:ext cx="3822192" cy="4343400"/>
          </a:xfrm>
          <a:prstGeom prst="rect">
            <a:avLst/>
          </a:prstGeom>
          <a:noFill/>
          <a:ln w="9525">
            <a:noFill/>
            <a:miter lim="800000"/>
            <a:headEnd/>
            <a:tailEnd/>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6147"/>
                                        </p:tgtEl>
                                        <p:attrNameLst>
                                          <p:attrName>style.visibility</p:attrName>
                                        </p:attrNameLst>
                                      </p:cBhvr>
                                      <p:to>
                                        <p:strVal val="visible"/>
                                      </p:to>
                                    </p:set>
                                    <p:anim to="" calcmode="lin" valueType="num">
                                      <p:cBhvr>
                                        <p:cTn id="7" dur="1" fill="hold"/>
                                        <p:tgtEl>
                                          <p:spTgt spid="614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Green curves template Segoe">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2D4328B-7AED-4019-A1E2-17EAB1A500F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1_Green curves template Segoe</Template>
  <TotalTime>92</TotalTime>
  <Words>251</Words>
  <Application>Microsoft Office PowerPoint</Application>
  <PresentationFormat>On-screen Show (4:3)</PresentationFormat>
  <Paragraphs>22</Paragraphs>
  <Slides>13</Slides>
  <Notes>1</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1_Green curves template Segoe</vt:lpstr>
      <vt:lpstr>White with Courier font for code slides</vt:lpstr>
      <vt:lpstr>PowerPoint Presentation</vt:lpstr>
      <vt:lpstr>After-School Review Session #11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Mom and Dad</dc:creator>
  <cp:lastModifiedBy>McPhail, Amy</cp:lastModifiedBy>
  <cp:revision>5</cp:revision>
  <dcterms:created xsi:type="dcterms:W3CDTF">2013-04-23T01:32:33Z</dcterms:created>
  <dcterms:modified xsi:type="dcterms:W3CDTF">2015-04-21T21:33:16Z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TC102867389990</vt:lpwstr>
  </property>
</Properties>
</file>