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2" r:id="rId5"/>
    <p:sldId id="260" r:id="rId6"/>
    <p:sldId id="259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72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AB98A4A-DB2A-403C-BAAD-277F1E6509D6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0980009-81CE-4F3E-BF88-6887FBC3E90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98A4A-DB2A-403C-BAAD-277F1E6509D6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80009-81CE-4F3E-BF88-6887FBC3E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98A4A-DB2A-403C-BAAD-277F1E6509D6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80009-81CE-4F3E-BF88-6887FBC3E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98A4A-DB2A-403C-BAAD-277F1E6509D6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80009-81CE-4F3E-BF88-6887FBC3E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AB98A4A-DB2A-403C-BAAD-277F1E6509D6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0980009-81CE-4F3E-BF88-6887FBC3E90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98A4A-DB2A-403C-BAAD-277F1E6509D6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0980009-81CE-4F3E-BF88-6887FBC3E90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98A4A-DB2A-403C-BAAD-277F1E6509D6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0980009-81CE-4F3E-BF88-6887FBC3E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98A4A-DB2A-403C-BAAD-277F1E6509D6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80009-81CE-4F3E-BF88-6887FBC3E90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98A4A-DB2A-403C-BAAD-277F1E6509D6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80009-81CE-4F3E-BF88-6887FBC3E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AB98A4A-DB2A-403C-BAAD-277F1E6509D6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0980009-81CE-4F3E-BF88-6887FBC3E90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AB98A4A-DB2A-403C-BAAD-277F1E6509D6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0980009-81CE-4F3E-BF88-6887FBC3E90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AB98A4A-DB2A-403C-BAAD-277F1E6509D6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0980009-81CE-4F3E-BF88-6887FBC3E90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You will NOT receive credit for the session if you:</a:t>
            </a:r>
          </a:p>
        </p:txBody>
      </p:sp>
      <p:sp>
        <p:nvSpPr>
          <p:cNvPr id="2051" name="Content Placeholder 4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876800"/>
          </a:xfrm>
        </p:spPr>
        <p:txBody>
          <a:bodyPr/>
          <a:lstStyle/>
          <a:p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Fail to work on your question sheet;</a:t>
            </a: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Place your head on the desk/sleep;</a:t>
            </a: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Socialize/Visit/Talk with others during the session;</a:t>
            </a: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Arrive late and/or leave early;</a:t>
            </a: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Have your cell phone out.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63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“… Our whole system of self-government </a:t>
            </a:r>
            <a:r>
              <a:rPr lang="en-US" sz="3200" dirty="0" smtClean="0">
                <a:solidFill>
                  <a:srgbClr val="FFFF00"/>
                </a:solidFill>
              </a:rPr>
              <a:t>will crumble </a:t>
            </a:r>
            <a:r>
              <a:rPr lang="en-US" sz="3200" dirty="0">
                <a:solidFill>
                  <a:srgbClr val="FFFF00"/>
                </a:solidFill>
              </a:rPr>
              <a:t>either if officials elect what laws </a:t>
            </a:r>
            <a:r>
              <a:rPr lang="en-US" sz="3200" dirty="0" smtClean="0">
                <a:solidFill>
                  <a:srgbClr val="FFFF00"/>
                </a:solidFill>
              </a:rPr>
              <a:t>they will </a:t>
            </a:r>
            <a:r>
              <a:rPr lang="en-US" sz="3200" dirty="0">
                <a:solidFill>
                  <a:srgbClr val="FFFF00"/>
                </a:solidFill>
              </a:rPr>
              <a:t>enforce or citizens elect what laws they </a:t>
            </a:r>
            <a:r>
              <a:rPr lang="en-US" sz="3200" dirty="0" smtClean="0">
                <a:solidFill>
                  <a:srgbClr val="FFFF00"/>
                </a:solidFill>
              </a:rPr>
              <a:t>will support</a:t>
            </a:r>
            <a:r>
              <a:rPr lang="en-US" sz="3200" dirty="0">
                <a:solidFill>
                  <a:srgbClr val="FFFF00"/>
                </a:solidFill>
              </a:rPr>
              <a:t>. The worst evil of disregard for some </a:t>
            </a:r>
            <a:r>
              <a:rPr lang="en-US" sz="3200" dirty="0" smtClean="0">
                <a:solidFill>
                  <a:srgbClr val="FFFF00"/>
                </a:solidFill>
              </a:rPr>
              <a:t>law is </a:t>
            </a:r>
            <a:r>
              <a:rPr lang="en-US" sz="3200" dirty="0">
                <a:solidFill>
                  <a:srgbClr val="FFFF00"/>
                </a:solidFill>
              </a:rPr>
              <a:t>that it destroys respect for all law</a:t>
            </a:r>
            <a:r>
              <a:rPr lang="en-US" sz="3200" dirty="0" smtClean="0">
                <a:solidFill>
                  <a:srgbClr val="FFFF00"/>
                </a:solidFill>
              </a:rPr>
              <a:t>.…”            </a:t>
            </a:r>
            <a:r>
              <a:rPr lang="en-US" sz="2800" dirty="0" smtClean="0">
                <a:solidFill>
                  <a:srgbClr val="FFFF00"/>
                </a:solidFill>
              </a:rPr>
              <a:t>— </a:t>
            </a:r>
            <a:r>
              <a:rPr lang="en-US" sz="2800" dirty="0">
                <a:solidFill>
                  <a:srgbClr val="FFFF00"/>
                </a:solidFill>
              </a:rPr>
              <a:t>President Herbert Hoover, 1929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Which </a:t>
            </a:r>
            <a:r>
              <a:rPr lang="en-US" sz="2800" dirty="0"/>
              <a:t>issue is President Hoover discussing in</a:t>
            </a:r>
          </a:p>
          <a:p>
            <a:r>
              <a:rPr lang="en-US" sz="2800" dirty="0"/>
              <a:t>this statement?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>
                <a:solidFill>
                  <a:srgbClr val="FFC000"/>
                </a:solidFill>
              </a:rPr>
              <a:t>national </a:t>
            </a:r>
            <a:r>
              <a:rPr lang="en-US" sz="2800" dirty="0">
                <a:solidFill>
                  <a:srgbClr val="FFC000"/>
                </a:solidFill>
              </a:rPr>
              <a:t>Prohibition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>
                <a:solidFill>
                  <a:srgbClr val="FFC000"/>
                </a:solidFill>
              </a:rPr>
              <a:t>environmental </a:t>
            </a:r>
            <a:r>
              <a:rPr lang="en-US" sz="2800" dirty="0">
                <a:solidFill>
                  <a:srgbClr val="FFC000"/>
                </a:solidFill>
              </a:rPr>
              <a:t>conservation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>
                <a:solidFill>
                  <a:srgbClr val="FFC000"/>
                </a:solidFill>
              </a:rPr>
              <a:t>Social </a:t>
            </a:r>
            <a:r>
              <a:rPr lang="en-US" sz="2800" dirty="0">
                <a:solidFill>
                  <a:srgbClr val="FFC000"/>
                </a:solidFill>
              </a:rPr>
              <a:t>Security taxes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>
                <a:solidFill>
                  <a:srgbClr val="FFC000"/>
                </a:solidFill>
              </a:rPr>
              <a:t>voting </a:t>
            </a:r>
            <a:r>
              <a:rPr lang="en-US" sz="2800" dirty="0">
                <a:solidFill>
                  <a:srgbClr val="FFC000"/>
                </a:solidFill>
              </a:rPr>
              <a:t>rights for women</a:t>
            </a:r>
          </a:p>
        </p:txBody>
      </p:sp>
    </p:spTree>
    <p:extLst>
      <p:ext uri="{BB962C8B-B14F-4D97-AF65-F5344CB8AC3E}">
        <p14:creationId xmlns:p14="http://schemas.microsoft.com/office/powerpoint/2010/main" val="1930011650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8229600" cy="3810000"/>
          </a:xfrm>
        </p:spPr>
        <p:txBody>
          <a:bodyPr>
            <a:noAutofit/>
          </a:bodyPr>
          <a:lstStyle/>
          <a:p>
            <a:r>
              <a:rPr lang="en-US" sz="6600" dirty="0" smtClean="0"/>
              <a:t>The Roaring 20s aka</a:t>
            </a:r>
            <a:br>
              <a:rPr lang="en-US" sz="6600" dirty="0" smtClean="0"/>
            </a:br>
            <a:r>
              <a:rPr lang="en-US" sz="6600" dirty="0" smtClean="0"/>
              <a:t>The Jazz Age aka</a:t>
            </a:r>
            <a:br>
              <a:rPr lang="en-US" sz="6600" dirty="0" smtClean="0"/>
            </a:br>
            <a:r>
              <a:rPr lang="en-US" sz="6600" dirty="0" smtClean="0"/>
              <a:t>The 1920s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57200"/>
            <a:ext cx="6560234" cy="17526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After-School Review Session #6</a:t>
            </a:r>
            <a:endParaRPr lang="en-US" sz="5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43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572000" y="3048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What objection to granting suffrage rights to women is most evident in this cartoon?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1828800"/>
            <a:ext cx="472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2600" dirty="0" smtClean="0">
                <a:solidFill>
                  <a:srgbClr val="FFFF00"/>
                </a:solidFill>
              </a:rPr>
              <a:t>Women do not have enough education to make an informed decision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600" dirty="0" smtClean="0">
                <a:solidFill>
                  <a:srgbClr val="FFFF00"/>
                </a:solidFill>
              </a:rPr>
              <a:t>Women will vote for the same candidate as their husbands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600" dirty="0" smtClean="0">
                <a:solidFill>
                  <a:srgbClr val="FFFF00"/>
                </a:solidFill>
              </a:rPr>
              <a:t>Giving voting rights to women will force women to work outside the home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600" dirty="0" smtClean="0">
                <a:solidFill>
                  <a:srgbClr val="FFFF00"/>
                </a:solidFill>
              </a:rPr>
              <a:t>Allowing women to vote </a:t>
            </a:r>
            <a:r>
              <a:rPr lang="en-US" sz="2600" smtClean="0">
                <a:solidFill>
                  <a:srgbClr val="FFFF00"/>
                </a:solidFill>
              </a:rPr>
              <a:t>will break down </a:t>
            </a:r>
            <a:r>
              <a:rPr lang="en-US" sz="2600" dirty="0" smtClean="0">
                <a:solidFill>
                  <a:srgbClr val="FFFF00"/>
                </a:solidFill>
              </a:rPr>
              <a:t>traditional gender roles</a:t>
            </a:r>
            <a:endParaRPr lang="en-US" sz="2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0"/>
            <a:ext cx="6096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2400" y="1524000"/>
            <a:ext cx="3048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This painting by Jacob Lawrence is best associated with which idea?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114800"/>
            <a:ext cx="8763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600" dirty="0" smtClean="0">
                <a:solidFill>
                  <a:srgbClr val="FFFF00"/>
                </a:solidFill>
              </a:rPr>
              <a:t>The impact of desegregation efforts in rural areas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600" dirty="0" smtClean="0">
                <a:solidFill>
                  <a:srgbClr val="FFFF00"/>
                </a:solidFill>
              </a:rPr>
              <a:t>The effects of the Great Migration on African Americans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600" dirty="0" smtClean="0">
                <a:solidFill>
                  <a:srgbClr val="FFFF00"/>
                </a:solidFill>
              </a:rPr>
              <a:t>The impact of WWI on industrial workers in rural areas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600" dirty="0" smtClean="0">
                <a:solidFill>
                  <a:srgbClr val="FFFF00"/>
                </a:solidFill>
              </a:rPr>
              <a:t>The impact of the Great Depression on migrant workers</a:t>
            </a:r>
            <a:endParaRPr lang="en-US" sz="2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90600"/>
            <a:ext cx="82296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“According to those who supported the measure, it was a noble experiment.  But it proved impossible to enforce and consequently increased disrespect for the law.”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3290" y="0"/>
            <a:ext cx="856210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FFFF00"/>
                </a:solidFill>
              </a:rPr>
              <a:t>The quote below deals with an action from the early-1900s that many sought to enforce during the 1920s.</a:t>
            </a:r>
            <a:endParaRPr lang="en-US" sz="2500" dirty="0">
              <a:solidFill>
                <a:srgbClr val="FFFF00"/>
              </a:solidFill>
            </a:endParaRPr>
          </a:p>
          <a:p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124691" y="3534013"/>
            <a:ext cx="8610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solidFill>
                  <a:srgbClr val="FFFF00"/>
                </a:solidFill>
              </a:rPr>
              <a:t>The “noble experiment” described in the passage above was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200" dirty="0">
                <a:solidFill>
                  <a:srgbClr val="FFFF00"/>
                </a:solidFill>
              </a:rPr>
              <a:t>the integration of public </a:t>
            </a:r>
            <a:r>
              <a:rPr lang="en-US" sz="3200" dirty="0" smtClean="0">
                <a:solidFill>
                  <a:srgbClr val="FFFF00"/>
                </a:solidFill>
              </a:rPr>
              <a:t>schools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200" dirty="0" smtClean="0">
                <a:solidFill>
                  <a:srgbClr val="FFFF00"/>
                </a:solidFill>
              </a:rPr>
              <a:t>the </a:t>
            </a:r>
            <a:r>
              <a:rPr lang="en-US" sz="3200" dirty="0">
                <a:solidFill>
                  <a:srgbClr val="FFFF00"/>
                </a:solidFill>
              </a:rPr>
              <a:t>passage of child labor </a:t>
            </a:r>
            <a:r>
              <a:rPr lang="en-US" sz="3200" dirty="0" smtClean="0">
                <a:solidFill>
                  <a:srgbClr val="FFFF00"/>
                </a:solidFill>
              </a:rPr>
              <a:t>laws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200" dirty="0" smtClean="0">
                <a:solidFill>
                  <a:srgbClr val="FFFF00"/>
                </a:solidFill>
              </a:rPr>
              <a:t>the </a:t>
            </a:r>
            <a:r>
              <a:rPr lang="en-US" sz="3200" dirty="0">
                <a:solidFill>
                  <a:srgbClr val="FFFF00"/>
                </a:solidFill>
              </a:rPr>
              <a:t>prohibition of alcoholic </a:t>
            </a:r>
            <a:r>
              <a:rPr lang="en-US" sz="3200" dirty="0" smtClean="0">
                <a:solidFill>
                  <a:srgbClr val="FFFF00"/>
                </a:solidFill>
              </a:rPr>
              <a:t>beverages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200" dirty="0" smtClean="0">
                <a:solidFill>
                  <a:srgbClr val="FFFF00"/>
                </a:solidFill>
              </a:rPr>
              <a:t>the </a:t>
            </a:r>
            <a:r>
              <a:rPr lang="en-US" sz="3200" dirty="0">
                <a:solidFill>
                  <a:srgbClr val="FFFF00"/>
                </a:solidFill>
              </a:rPr>
              <a:t>extension of suffrage to </a:t>
            </a:r>
            <a:r>
              <a:rPr lang="en-US" sz="3200" dirty="0" smtClean="0">
                <a:solidFill>
                  <a:srgbClr val="FFFF00"/>
                </a:solidFill>
              </a:rPr>
              <a:t>women</a:t>
            </a:r>
            <a:endParaRPr lang="en-US" sz="32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copes cart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644" y="0"/>
            <a:ext cx="8530756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3396734"/>
            <a:ext cx="8763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cartoon above was intended primarily as a humorous comment on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71550" marR="0" lvl="1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Social Darwinism</a:t>
            </a:r>
          </a:p>
          <a:p>
            <a:pPr marL="971550" marR="0" lvl="1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Scopes trial</a:t>
            </a:r>
          </a:p>
          <a:p>
            <a:pPr marL="971550" marR="0" lvl="1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 Red Scare</a:t>
            </a:r>
          </a:p>
          <a:p>
            <a:pPr marL="971550" marR="0" lvl="1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Plessy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decision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58954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3962400"/>
            <a:ext cx="5867400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“Mother, when you were young, didn’t you find it a bore to be sober and not smoke?”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457200"/>
            <a:ext cx="2743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Whose viewpoint is best symbolized in this cartoon?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795897"/>
            <a:ext cx="868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3200" dirty="0" smtClean="0">
                <a:solidFill>
                  <a:srgbClr val="FFFF00"/>
                </a:solidFill>
              </a:rPr>
              <a:t>The female suffragettes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3200" dirty="0" smtClean="0">
                <a:solidFill>
                  <a:srgbClr val="FFFF00"/>
                </a:solidFill>
              </a:rPr>
              <a:t>The flapper generation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3200" dirty="0" smtClean="0">
                <a:solidFill>
                  <a:srgbClr val="FFFF00"/>
                </a:solidFill>
              </a:rPr>
              <a:t>The religious fundamentalists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3200" dirty="0" smtClean="0">
                <a:solidFill>
                  <a:srgbClr val="FFFF00"/>
                </a:solidFill>
              </a:rPr>
              <a:t>The muckraking journalists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9796" y="381000"/>
            <a:ext cx="4634204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304800"/>
            <a:ext cx="388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To what event is Langston Hughes referring in this poem?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438400"/>
            <a:ext cx="411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 smtClean="0">
                <a:solidFill>
                  <a:srgbClr val="FFFF00"/>
                </a:solidFill>
              </a:rPr>
              <a:t>The Great Migration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>
                <a:solidFill>
                  <a:srgbClr val="FFFF00"/>
                </a:solidFill>
              </a:rPr>
              <a:t>The Flapper Movement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>
                <a:solidFill>
                  <a:srgbClr val="FFFF00"/>
                </a:solidFill>
              </a:rPr>
              <a:t>The Scopes Trial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>
                <a:solidFill>
                  <a:srgbClr val="FFFF00"/>
                </a:solidFill>
              </a:rPr>
              <a:t>The Red Scare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57675" cy="5871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5410200"/>
            <a:ext cx="44196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Come unto me, ye oppressed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228600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What kind of fears are reflected in this cartoon?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3400" y="2133600"/>
            <a:ext cx="449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3200" dirty="0" smtClean="0">
                <a:solidFill>
                  <a:srgbClr val="FFC000"/>
                </a:solidFill>
              </a:rPr>
              <a:t>Communist fears of the free market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3200" dirty="0" smtClean="0">
                <a:solidFill>
                  <a:srgbClr val="FFC000"/>
                </a:solidFill>
              </a:rPr>
              <a:t>Fears of international terrorism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3200" dirty="0" smtClean="0">
                <a:solidFill>
                  <a:srgbClr val="FFC000"/>
                </a:solidFill>
              </a:rPr>
              <a:t>Fears of presidential scandals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3200" dirty="0" err="1" smtClean="0">
                <a:solidFill>
                  <a:srgbClr val="FFC000"/>
                </a:solidFill>
              </a:rPr>
              <a:t>Nativist</a:t>
            </a:r>
            <a:r>
              <a:rPr lang="en-US" sz="3200" dirty="0" smtClean="0">
                <a:solidFill>
                  <a:srgbClr val="FFC000"/>
                </a:solidFill>
              </a:rPr>
              <a:t> fears of immigrants</a:t>
            </a:r>
            <a:endParaRPr lang="en-US" sz="3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116</TotalTime>
  <Words>434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Foundry</vt:lpstr>
      <vt:lpstr>You will NOT receive credit for the session if you:</vt:lpstr>
      <vt:lpstr>The Roaring 20s aka The Jazz Age aka The 1920s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will NOT receive credit for the session if you:</dc:title>
  <dc:creator>Mom and Dad</dc:creator>
  <cp:lastModifiedBy>McPhail, Amy</cp:lastModifiedBy>
  <cp:revision>11</cp:revision>
  <dcterms:created xsi:type="dcterms:W3CDTF">2013-02-23T22:26:15Z</dcterms:created>
  <dcterms:modified xsi:type="dcterms:W3CDTF">2015-03-03T22:27:28Z</dcterms:modified>
</cp:coreProperties>
</file>