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461A-250E-4A29-9E9B-599CA3838FA1}" type="datetime1">
              <a:rPr lang="en-US" smtClean="0"/>
              <a:pPr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34A4F265-CA88-4C30-A9AD-02E6A5184734}" type="datetime1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242C-D747-4ADD-80D8-99421268E3A8}" type="datetime1">
              <a:rPr lang="en-US" smtClean="0"/>
              <a:pPr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3823242C-D747-4ADD-80D8-99421268E3A8}" type="datetime1">
              <a:rPr lang="en-US" smtClean="0"/>
              <a:pPr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3823242C-D747-4ADD-80D8-99421268E3A8}" type="datetime1">
              <a:rPr lang="en-US" smtClean="0"/>
              <a:pPr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099-48EC-46A3-9530-F58EB96AF77C}" type="datetime1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7E24-FFB9-4C73-8C6D-E02A7AD33DB8}" type="datetime1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66C-382E-48AD-8F4C-E87C4D4A8B28}" type="datetime1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242C-D747-4ADD-80D8-99421268E3A8}" type="datetime1">
              <a:rPr lang="en-US" smtClean="0"/>
              <a:pPr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ADA4-35DF-4BD1-8C53-4246F035229A}" type="datetime1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659F63ED-02B1-490A-8EAD-E0CB136D5388}" type="datetime1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6F771BB6-685D-4518-8FAD-1882B9671546}" type="datetime1">
              <a:rPr lang="en-US" smtClean="0"/>
              <a:pPr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FBFE-5C08-4E0E-AF38-FB925F0B4D71}" type="datetime1">
              <a:rPr lang="en-US" smtClean="0"/>
              <a:pPr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242C-D747-4ADD-80D8-99421268E3A8}" type="datetime1">
              <a:rPr lang="en-US" smtClean="0"/>
              <a:pPr/>
              <a:t>10/15/2018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E82007-CDD1-4BCF-B9F4-9D458EFEEFE1}" type="datetime1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823242C-D747-4ADD-80D8-99421268E3A8}" type="datetime1">
              <a:rPr lang="en-US" smtClean="0"/>
              <a:pPr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</p:sldLayoutIdLst>
  <p:hf sldNum="0" hdr="0" ftr="0" dt="0"/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6779" y="957778"/>
            <a:ext cx="7223603" cy="2196902"/>
          </a:xfrm>
        </p:spPr>
        <p:txBody>
          <a:bodyPr>
            <a:normAutofit/>
          </a:bodyPr>
          <a:lstStyle/>
          <a:p>
            <a:r>
              <a:rPr lang="en-US" dirty="0" smtClean="0"/>
              <a:t>Chapter 10</a:t>
            </a:r>
            <a:br>
              <a:rPr lang="en-US" dirty="0" smtClean="0"/>
            </a:br>
            <a:r>
              <a:rPr lang="en-US" dirty="0" smtClean="0"/>
              <a:t>The Worlds of Christendom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98510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Christian Contraction in Asia and Africa</a:t>
            </a:r>
          </a:p>
          <a:p>
            <a:r>
              <a:rPr lang="en-US" dirty="0" smtClean="0"/>
              <a:t>Byzantine Christendom: Building on the Roman Past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447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3856"/>
            <a:ext cx="9144000" cy="914400"/>
          </a:xfrm>
        </p:spPr>
        <p:txBody>
          <a:bodyPr>
            <a:noAutofit/>
          </a:bodyPr>
          <a:lstStyle/>
          <a:p>
            <a:r>
              <a:rPr lang="en-US" sz="2800" dirty="0"/>
              <a:t>Byzantine Church and Christian Divergence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533" y="2595562"/>
            <a:ext cx="8517467" cy="3974571"/>
          </a:xfrm>
        </p:spPr>
        <p:txBody>
          <a:bodyPr/>
          <a:lstStyle/>
          <a:p>
            <a:r>
              <a:rPr lang="en-US" dirty="0" smtClean="0"/>
              <a:t>Eastern Orthodox increasingly defined itself in opposition to Latin Christianity</a:t>
            </a:r>
          </a:p>
          <a:p>
            <a:pPr lvl="1"/>
            <a:r>
              <a:rPr lang="en-US" dirty="0" smtClean="0"/>
              <a:t>Latin Christianity was centered on Pope</a:t>
            </a:r>
          </a:p>
          <a:p>
            <a:pPr lvl="1"/>
            <a:r>
              <a:rPr lang="en-US" dirty="0" smtClean="0"/>
              <a:t>Growing rift between the two (East and West)</a:t>
            </a:r>
          </a:p>
          <a:p>
            <a:pPr lvl="1"/>
            <a:r>
              <a:rPr lang="en-US" dirty="0" smtClean="0"/>
              <a:t>With Islam, Constantinople and Rome remained as sole hubs of Christendom</a:t>
            </a:r>
          </a:p>
          <a:p>
            <a:pPr lvl="1"/>
            <a:r>
              <a:rPr lang="en-US" dirty="0" smtClean="0"/>
              <a:t>Important East West cultural differences </a:t>
            </a:r>
          </a:p>
          <a:p>
            <a:pPr lvl="2"/>
            <a:r>
              <a:rPr lang="en-US" dirty="0" smtClean="0"/>
              <a:t>Language, philosophy, theology, church practices</a:t>
            </a:r>
          </a:p>
          <a:p>
            <a:pPr lvl="1"/>
            <a:r>
              <a:rPr lang="en-US" dirty="0" smtClean="0"/>
              <a:t>Mutual excommunication</a:t>
            </a:r>
          </a:p>
          <a:p>
            <a:pPr lvl="1"/>
            <a:r>
              <a:rPr lang="en-US" dirty="0" smtClean="0"/>
              <a:t>Crusades worsened the situation</a:t>
            </a:r>
          </a:p>
          <a:p>
            <a:pPr lvl="1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Crusades, westerners sacked Constantinople (1204) and ruled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881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Byzantium and the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" y="2595562"/>
            <a:ext cx="9042400" cy="3974571"/>
          </a:xfrm>
        </p:spPr>
        <p:txBody>
          <a:bodyPr>
            <a:normAutofit/>
          </a:bodyPr>
          <a:lstStyle/>
          <a:p>
            <a:r>
              <a:rPr lang="en-US" dirty="0" smtClean="0"/>
              <a:t>Byzantium had a foot in Europe and Asia</a:t>
            </a:r>
          </a:p>
          <a:p>
            <a:r>
              <a:rPr lang="en-US" dirty="0" smtClean="0"/>
              <a:t>Continuation of long Roman fight with the Persian Empire</a:t>
            </a:r>
          </a:p>
          <a:p>
            <a:pPr lvl="1"/>
            <a:r>
              <a:rPr lang="en-US" dirty="0" smtClean="0"/>
              <a:t>Weakened both states, left them open to Islamic conquest</a:t>
            </a:r>
          </a:p>
          <a:p>
            <a:pPr lvl="1"/>
            <a:r>
              <a:rPr lang="en-US" dirty="0" smtClean="0"/>
              <a:t>Persia was conquered by Islam; Byzantium lost territory</a:t>
            </a:r>
          </a:p>
          <a:p>
            <a:r>
              <a:rPr lang="en-US" dirty="0" smtClean="0"/>
              <a:t>Byzantium was a central player in long-distance Eurasian trade</a:t>
            </a:r>
          </a:p>
          <a:p>
            <a:pPr lvl="1"/>
            <a:r>
              <a:rPr lang="en-US" dirty="0" smtClean="0"/>
              <a:t>Bezants (</a:t>
            </a:r>
            <a:r>
              <a:rPr lang="en-US" dirty="0" err="1" smtClean="0"/>
              <a:t>Byz</a:t>
            </a:r>
            <a:r>
              <a:rPr lang="en-US" dirty="0" smtClean="0"/>
              <a:t> gold coins) was major Mediterranean currency – 500 years</a:t>
            </a:r>
          </a:p>
          <a:p>
            <a:pPr lvl="1"/>
            <a:r>
              <a:rPr lang="en-US" dirty="0" smtClean="0"/>
              <a:t>Byzantine crafts were in high demand</a:t>
            </a:r>
          </a:p>
          <a:p>
            <a:r>
              <a:rPr lang="en-US" dirty="0" smtClean="0"/>
              <a:t>Important cultural influence of Byzantium</a:t>
            </a:r>
          </a:p>
          <a:p>
            <a:pPr lvl="1"/>
            <a:r>
              <a:rPr lang="en-US" dirty="0" smtClean="0"/>
              <a:t>Transmitted Greek learning; transmitted Orthodox Chr. To Balkans &amp;Russia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967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Conversion of Russia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2404533"/>
            <a:ext cx="8609013" cy="4080933"/>
          </a:xfrm>
        </p:spPr>
        <p:txBody>
          <a:bodyPr/>
          <a:lstStyle/>
          <a:p>
            <a:r>
              <a:rPr lang="en-US" dirty="0" smtClean="0"/>
              <a:t>Most important conversion was that of Prince Vladimir of Kiev</a:t>
            </a:r>
          </a:p>
          <a:p>
            <a:r>
              <a:rPr lang="en-US" dirty="0" smtClean="0"/>
              <a:t>Orthodoxy transformed state of </a:t>
            </a:r>
            <a:r>
              <a:rPr lang="en-US" dirty="0" err="1" smtClean="0"/>
              <a:t>Rus</a:t>
            </a:r>
            <a:r>
              <a:rPr lang="en-US" dirty="0" smtClean="0"/>
              <a:t>; became central to Russian identity</a:t>
            </a:r>
          </a:p>
          <a:p>
            <a:r>
              <a:rPr lang="en-US" dirty="0" smtClean="0"/>
              <a:t>Moscow finally declared itself to be the “third Rome,” assuming role of protector of Christianity after fall of Constantinople.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308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8413" y="1295400"/>
            <a:ext cx="7036248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Chapter 10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500s and 600s, Christianity had large communities across large regions of Afro-Eurasia.</a:t>
            </a:r>
          </a:p>
          <a:p>
            <a:pPr lvl="1"/>
            <a:r>
              <a:rPr lang="en-US" dirty="0" smtClean="0"/>
              <a:t>Next 100 years, most of these communities vanished.</a:t>
            </a:r>
          </a:p>
          <a:p>
            <a:pPr lvl="1"/>
            <a:r>
              <a:rPr lang="en-US" dirty="0" smtClean="0"/>
              <a:t>Christianity = European</a:t>
            </a:r>
          </a:p>
          <a:p>
            <a:r>
              <a:rPr lang="en-US" dirty="0" smtClean="0"/>
              <a:t>By 1300, Christianity provided common ground for third wave societies in western Eurasia.</a:t>
            </a:r>
          </a:p>
          <a:p>
            <a:pPr lvl="1"/>
            <a:r>
              <a:rPr lang="en-US" dirty="0" smtClean="0"/>
              <a:t>But Christianity was deeply divided</a:t>
            </a:r>
          </a:p>
          <a:p>
            <a:pPr marL="5143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423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 w/in Christendom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933" y="2201333"/>
            <a:ext cx="8642880" cy="4368799"/>
          </a:xfrm>
        </p:spPr>
        <p:txBody>
          <a:bodyPr/>
          <a:lstStyle/>
          <a:p>
            <a:r>
              <a:rPr lang="en-US" dirty="0" smtClean="0"/>
              <a:t>Byzantine Empire continued the traditions of the Greco-Roman world until they were conquered in 1453 C.E.</a:t>
            </a:r>
          </a:p>
          <a:p>
            <a:pPr lvl="1"/>
            <a:r>
              <a:rPr lang="en-US" dirty="0" smtClean="0"/>
              <a:t>Eastern Orthodoxy evolved w/in the third wave</a:t>
            </a:r>
          </a:p>
          <a:p>
            <a:r>
              <a:rPr lang="en-US" dirty="0" smtClean="0"/>
              <a:t>Roman imperial order disintegrated in the west.</a:t>
            </a:r>
          </a:p>
          <a:p>
            <a:r>
              <a:rPr lang="en-US" dirty="0" smtClean="0"/>
              <a:t>Roman Catholic Church of the West established independence from political authorities; Eastern Orthodox did not.</a:t>
            </a:r>
          </a:p>
          <a:p>
            <a:r>
              <a:rPr lang="en-US" dirty="0" smtClean="0"/>
              <a:t>Western Europe after 1000 as a hybrid civilization of classical, Germanic, and Celtic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131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Christendom in the 3</a:t>
            </a:r>
            <a:r>
              <a:rPr lang="en-US" baseline="30000" dirty="0" smtClean="0"/>
              <a:t>rd</a:t>
            </a:r>
            <a:r>
              <a:rPr lang="en-US" dirty="0" smtClean="0"/>
              <a:t> Wave 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Christendom in the era of third wave civilizations is one of contractions and expansions.</a:t>
            </a:r>
          </a:p>
          <a:p>
            <a:pPr lvl="1"/>
            <a:r>
              <a:rPr lang="en-US" dirty="0" smtClean="0"/>
              <a:t>Sharp contractions in Asia and Africa</a:t>
            </a:r>
          </a:p>
          <a:p>
            <a:pPr lvl="1"/>
            <a:r>
              <a:rPr lang="en-US" dirty="0" smtClean="0"/>
              <a:t>Expansion in Western Europe and Russia</a:t>
            </a:r>
          </a:p>
          <a:p>
            <a:pPr lvl="1"/>
            <a:r>
              <a:rPr lang="en-US" dirty="0" smtClean="0"/>
              <a:t>Christian Byzantium contracted and ultimately disappeared </a:t>
            </a:r>
          </a:p>
          <a:p>
            <a:pPr lvl="1"/>
            <a:r>
              <a:rPr lang="en-US" dirty="0" smtClean="0"/>
              <a:t>Western Europe contracted but later expanded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934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Contractions in 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599" y="2595562"/>
            <a:ext cx="8558213" cy="3957638"/>
          </a:xfrm>
        </p:spPr>
        <p:txBody>
          <a:bodyPr>
            <a:normAutofit/>
          </a:bodyPr>
          <a:lstStyle/>
          <a:p>
            <a:r>
              <a:rPr lang="en-US" dirty="0" smtClean="0"/>
              <a:t>Islam’s spread was a driving force in the contraction of Christianity.</a:t>
            </a:r>
          </a:p>
          <a:p>
            <a:r>
              <a:rPr lang="en-US" dirty="0" smtClean="0"/>
              <a:t>Asian Christianity:</a:t>
            </a:r>
          </a:p>
          <a:p>
            <a:pPr lvl="1"/>
            <a:r>
              <a:rPr lang="en-US" dirty="0" smtClean="0"/>
              <a:t>w/in a century of Muhammad’s death, Christianity almost disappeared from Arabia</a:t>
            </a:r>
          </a:p>
          <a:p>
            <a:pPr lvl="1"/>
            <a:r>
              <a:rPr lang="en-US" dirty="0" smtClean="0"/>
              <a:t>Islamic forces seized Jerusalem and its holy sites</a:t>
            </a:r>
          </a:p>
          <a:p>
            <a:pPr lvl="1"/>
            <a:r>
              <a:rPr lang="en-US" dirty="0" smtClean="0"/>
              <a:t>Syria/Persia – Christians converted voluntarily</a:t>
            </a:r>
          </a:p>
          <a:p>
            <a:r>
              <a:rPr lang="en-US" dirty="0" smtClean="0"/>
              <a:t>Nestorian Christians or the Church of the East survived but shrank in Syria, Iraq, and Persia.</a:t>
            </a:r>
          </a:p>
          <a:p>
            <a:pPr lvl="1"/>
            <a:r>
              <a:rPr lang="en-US" dirty="0" smtClean="0"/>
              <a:t>Nestorians had mild success in Tang China (brief revival Mongols)</a:t>
            </a:r>
          </a:p>
        </p:txBody>
      </p:sp>
    </p:spTree>
    <p:extLst>
      <p:ext uri="{BB962C8B-B14F-4D97-AF65-F5344CB8AC3E}">
        <p14:creationId xmlns:p14="http://schemas.microsoft.com/office/powerpoint/2010/main" val="1233923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Contractions in </a:t>
            </a:r>
            <a:r>
              <a:rPr lang="en-US" dirty="0" smtClean="0"/>
              <a:t>Africa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667" y="2252134"/>
            <a:ext cx="8575146" cy="4301066"/>
          </a:xfrm>
        </p:spPr>
        <p:txBody>
          <a:bodyPr/>
          <a:lstStyle/>
          <a:p>
            <a:r>
              <a:rPr lang="en-US" dirty="0" smtClean="0"/>
              <a:t>Coastal North Africa Christians largely converted to Islam.</a:t>
            </a:r>
          </a:p>
          <a:p>
            <a:r>
              <a:rPr lang="en-US" dirty="0" smtClean="0"/>
              <a:t>In Egypt, Coptic Church survived</a:t>
            </a:r>
          </a:p>
          <a:p>
            <a:pPr lvl="1"/>
            <a:r>
              <a:rPr lang="en-US" dirty="0" smtClean="0"/>
              <a:t>Tolerated by Muslim rulers</a:t>
            </a:r>
          </a:p>
          <a:p>
            <a:pPr lvl="1"/>
            <a:r>
              <a:rPr lang="en-US" dirty="0" smtClean="0"/>
              <a:t>Rural C.C. convert, survived in urban areas</a:t>
            </a:r>
          </a:p>
          <a:p>
            <a:r>
              <a:rPr lang="en-US" dirty="0" smtClean="0"/>
              <a:t>Nubia Kingdom (5</a:t>
            </a:r>
            <a:r>
              <a:rPr lang="en-US" baseline="30000" dirty="0" smtClean="0"/>
              <a:t>th</a:t>
            </a:r>
            <a:r>
              <a:rPr lang="en-US" dirty="0" smtClean="0"/>
              <a:t> and 6</a:t>
            </a:r>
            <a:r>
              <a:rPr lang="en-US" baseline="30000" dirty="0" smtClean="0"/>
              <a:t>th</a:t>
            </a:r>
            <a:r>
              <a:rPr lang="en-US" dirty="0"/>
              <a:t> </a:t>
            </a:r>
            <a:r>
              <a:rPr lang="en-US" dirty="0" smtClean="0"/>
              <a:t>century) = Christian</a:t>
            </a:r>
          </a:p>
          <a:p>
            <a:pPr lvl="1"/>
            <a:r>
              <a:rPr lang="en-US" dirty="0" smtClean="0"/>
              <a:t>Largely disappeared by 1500 C.E.</a:t>
            </a:r>
          </a:p>
          <a:p>
            <a:r>
              <a:rPr lang="en-US" dirty="0" smtClean="0"/>
              <a:t>Ethiopian Christianity an exception</a:t>
            </a:r>
          </a:p>
          <a:p>
            <a:pPr lvl="1"/>
            <a:r>
              <a:rPr lang="en-US" dirty="0" smtClean="0"/>
              <a:t>Rulers of Axum adopted Christianity in the 4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pPr lvl="1"/>
            <a:r>
              <a:rPr lang="en-US" dirty="0" smtClean="0"/>
              <a:t>Geography</a:t>
            </a:r>
          </a:p>
          <a:p>
            <a:pPr lvl="1"/>
            <a:r>
              <a:rPr lang="en-US" dirty="0" smtClean="0"/>
              <a:t>Developed distinct traditions in isolation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697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3856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Byzantine: Building on the Roman 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2319867"/>
            <a:ext cx="8619067" cy="4351865"/>
          </a:xfrm>
        </p:spPr>
        <p:txBody>
          <a:bodyPr/>
          <a:lstStyle/>
          <a:p>
            <a:r>
              <a:rPr lang="en-US" dirty="0" smtClean="0"/>
              <a:t>The Byzantine Empire has no clear starting point</a:t>
            </a:r>
          </a:p>
          <a:p>
            <a:pPr lvl="1"/>
            <a:r>
              <a:rPr lang="en-US" dirty="0" smtClean="0"/>
              <a:t>Continuation of Roman Empire</a:t>
            </a:r>
          </a:p>
          <a:p>
            <a:pPr lvl="1"/>
            <a:r>
              <a:rPr lang="en-US" dirty="0" smtClean="0"/>
              <a:t>Some scholars point to 330 C.E. with founding of Constantinople</a:t>
            </a:r>
          </a:p>
          <a:p>
            <a:pPr lvl="1"/>
            <a:r>
              <a:rPr lang="en-US" dirty="0" smtClean="0"/>
              <a:t>Western empire collapsed in 5</a:t>
            </a:r>
            <a:r>
              <a:rPr lang="en-US" baseline="30000" dirty="0" smtClean="0"/>
              <a:t>th</a:t>
            </a:r>
            <a:r>
              <a:rPr lang="en-US" dirty="0" smtClean="0"/>
              <a:t> century; eastern half survived another 1000 years</a:t>
            </a:r>
          </a:p>
          <a:p>
            <a:pPr lvl="1"/>
            <a:r>
              <a:rPr lang="en-US" dirty="0" smtClean="0"/>
              <a:t>Byzantine advantages over western empire:</a:t>
            </a:r>
          </a:p>
          <a:p>
            <a:pPr lvl="2"/>
            <a:r>
              <a:rPr lang="en-US" dirty="0" smtClean="0"/>
              <a:t>Wealthier and more urbanized</a:t>
            </a:r>
          </a:p>
          <a:p>
            <a:pPr lvl="2"/>
            <a:r>
              <a:rPr lang="en-US" dirty="0" smtClean="0"/>
              <a:t>Defensible capital city </a:t>
            </a:r>
          </a:p>
          <a:p>
            <a:pPr lvl="2"/>
            <a:r>
              <a:rPr lang="en-US" dirty="0" smtClean="0"/>
              <a:t>Shorter frontier</a:t>
            </a:r>
          </a:p>
          <a:p>
            <a:pPr lvl="2"/>
            <a:r>
              <a:rPr lang="en-US" dirty="0" smtClean="0"/>
              <a:t>Access to Black Sea; command of eastern Mediterranean</a:t>
            </a:r>
          </a:p>
          <a:p>
            <a:pPr lvl="2"/>
            <a:r>
              <a:rPr lang="en-US" dirty="0" smtClean="0"/>
              <a:t>Stronger army and navy</a:t>
            </a:r>
          </a:p>
          <a:p>
            <a:pPr lvl="2"/>
            <a:r>
              <a:rPr lang="en-US" dirty="0" smtClean="0"/>
              <a:t>Conscious effort to preserve Roman ways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463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Byzantine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Arab/Islamic expansion reduced size of the state</a:t>
            </a:r>
          </a:p>
          <a:p>
            <a:r>
              <a:rPr lang="en-US" dirty="0" smtClean="0"/>
              <a:t>Politics centralized around emperor in Constantinople</a:t>
            </a:r>
          </a:p>
          <a:p>
            <a:r>
              <a:rPr lang="en-US" dirty="0" smtClean="0"/>
              <a:t>Territory shrank after 1085, as western European and Turks attacked</a:t>
            </a:r>
          </a:p>
          <a:p>
            <a:pPr lvl="1"/>
            <a:r>
              <a:rPr lang="en-US" dirty="0" smtClean="0"/>
              <a:t>Fell in 1453 to the Ottoman Turks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042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3856"/>
            <a:ext cx="9144000" cy="914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Byzantine Church and Christian Divergence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933" y="2595562"/>
            <a:ext cx="8686800" cy="4042305"/>
          </a:xfrm>
        </p:spPr>
        <p:txBody>
          <a:bodyPr/>
          <a:lstStyle/>
          <a:p>
            <a:r>
              <a:rPr lang="en-US" dirty="0" smtClean="0"/>
              <a:t>The church was closely tied to the state: “</a:t>
            </a:r>
            <a:r>
              <a:rPr lang="en-US" dirty="0" err="1" smtClean="0"/>
              <a:t>caesaropapism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Byzantine emperor was head of both the state and the church</a:t>
            </a:r>
          </a:p>
          <a:p>
            <a:pPr lvl="1"/>
            <a:r>
              <a:rPr lang="en-US" dirty="0" smtClean="0"/>
              <a:t>Emperor appointed the patriarch, sometimes made doctrinal decisions, called church councils</a:t>
            </a:r>
          </a:p>
          <a:p>
            <a:r>
              <a:rPr lang="en-US" dirty="0" smtClean="0"/>
              <a:t>Orthodox Christianity deeply influenced all of Byzantine life</a:t>
            </a:r>
          </a:p>
          <a:p>
            <a:pPr lvl="1"/>
            <a:r>
              <a:rPr lang="en-US" dirty="0" smtClean="0"/>
              <a:t>Made imperial rule legitimate</a:t>
            </a:r>
          </a:p>
          <a:p>
            <a:pPr lvl="1"/>
            <a:r>
              <a:rPr lang="en-US" dirty="0" smtClean="0"/>
              <a:t>Provided a cultural identity</a:t>
            </a:r>
          </a:p>
          <a:p>
            <a:pPr lvl="1"/>
            <a:r>
              <a:rPr lang="en-US" dirty="0" smtClean="0"/>
              <a:t>Pervasiveness of churches</a:t>
            </a:r>
          </a:p>
          <a:p>
            <a:pPr lvl="1"/>
            <a:r>
              <a:rPr lang="en-US" dirty="0" smtClean="0"/>
              <a:t>Even common people engaged in theological disputes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707818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818</TotalTime>
  <Words>701</Words>
  <Application>Microsoft Office PowerPoint</Application>
  <PresentationFormat>On-screen Show (4:3)</PresentationFormat>
  <Paragraphs>90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Perception</vt:lpstr>
      <vt:lpstr>Chapter 10 The Worlds of Christendom</vt:lpstr>
      <vt:lpstr>Chapter 10 Introduction</vt:lpstr>
      <vt:lpstr>Divide w/in Christendom</vt:lpstr>
      <vt:lpstr>Christendom in the 3rd Wave Era</vt:lpstr>
      <vt:lpstr>Contractions in Asia</vt:lpstr>
      <vt:lpstr>Contractions in Africa</vt:lpstr>
      <vt:lpstr>Byzantine: Building on the Roman Past</vt:lpstr>
      <vt:lpstr>The Byzantine State</vt:lpstr>
      <vt:lpstr>Byzantine Church and Christian Divergence</vt:lpstr>
      <vt:lpstr>Byzantine Church and Christian Divergence</vt:lpstr>
      <vt:lpstr>Byzantium and the World</vt:lpstr>
      <vt:lpstr>The Conversion of Russia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 The Worlds of Christendom</dc:title>
  <dc:creator>Southern Lehigh</dc:creator>
  <cp:lastModifiedBy>McPhail, Amy</cp:lastModifiedBy>
  <cp:revision>9</cp:revision>
  <dcterms:created xsi:type="dcterms:W3CDTF">2013-10-31T23:22:45Z</dcterms:created>
  <dcterms:modified xsi:type="dcterms:W3CDTF">2018-10-15T20:23:16Z</dcterms:modified>
</cp:coreProperties>
</file>