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974" y="4208929"/>
            <a:ext cx="6595394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10: Christendom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II: </a:t>
            </a:r>
          </a:p>
          <a:p>
            <a:r>
              <a:rPr lang="en-US" dirty="0" smtClean="0"/>
              <a:t>Western Christendom &amp;The West in Comparative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97" y="272144"/>
            <a:ext cx="6707579" cy="889000"/>
          </a:xfrm>
        </p:spPr>
        <p:txBody>
          <a:bodyPr/>
          <a:lstStyle/>
          <a:p>
            <a:r>
              <a:rPr lang="en-US" dirty="0" smtClean="0"/>
              <a:t>Crusades – regain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1145"/>
            <a:ext cx="6508377" cy="1632855"/>
          </a:xfrm>
        </p:spPr>
        <p:txBody>
          <a:bodyPr/>
          <a:lstStyle/>
          <a:p>
            <a:r>
              <a:rPr lang="en-US" dirty="0" smtClean="0"/>
              <a:t>Many waves of crusaders to Near East</a:t>
            </a:r>
          </a:p>
          <a:p>
            <a:r>
              <a:rPr lang="en-US" dirty="0" smtClean="0"/>
              <a:t>Creation of four small Christian states</a:t>
            </a:r>
          </a:p>
          <a:p>
            <a:r>
              <a:rPr lang="en-US" dirty="0" smtClean="0"/>
              <a:t>Showed Europe’s growing organizational ability</a:t>
            </a:r>
            <a:endParaRPr lang="en-US" dirty="0"/>
          </a:p>
        </p:txBody>
      </p:sp>
      <p:pic>
        <p:nvPicPr>
          <p:cNvPr id="4" name="Picture 3" descr="map_10_04_the_crusad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37" y="2777568"/>
            <a:ext cx="5602225" cy="482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6216"/>
            <a:ext cx="6508377" cy="1210381"/>
          </a:xfrm>
        </p:spPr>
        <p:txBody>
          <a:bodyPr/>
          <a:lstStyle/>
          <a:p>
            <a:r>
              <a:rPr lang="en-US" dirty="0" smtClean="0"/>
              <a:t>Other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97" y="1845336"/>
            <a:ext cx="8613122" cy="4801840"/>
          </a:xfrm>
        </p:spPr>
        <p:txBody>
          <a:bodyPr/>
          <a:lstStyle/>
          <a:p>
            <a:r>
              <a:rPr lang="en-US" dirty="0" smtClean="0"/>
              <a:t>Iberian Peninsula Crusade</a:t>
            </a:r>
          </a:p>
          <a:p>
            <a:r>
              <a:rPr lang="en-US" dirty="0" smtClean="0"/>
              <a:t>Baltic Crusade</a:t>
            </a:r>
          </a:p>
          <a:p>
            <a:r>
              <a:rPr lang="en-US" dirty="0" smtClean="0"/>
              <a:t>Attacks on Byzantine Empire and Russia</a:t>
            </a:r>
          </a:p>
          <a:p>
            <a:r>
              <a:rPr lang="en-US" dirty="0" smtClean="0"/>
              <a:t>Crusades had a significant impact on Europe:</a:t>
            </a:r>
          </a:p>
          <a:p>
            <a:pPr lvl="1"/>
            <a:r>
              <a:rPr lang="en-US" dirty="0" smtClean="0"/>
              <a:t>Conquest of Spain, Sicily, Baltic Region</a:t>
            </a:r>
          </a:p>
          <a:p>
            <a:pPr lvl="1"/>
            <a:r>
              <a:rPr lang="en-US" dirty="0" smtClean="0"/>
              <a:t>Crusaders weakened Byzantium</a:t>
            </a:r>
          </a:p>
          <a:p>
            <a:pPr lvl="1"/>
            <a:r>
              <a:rPr lang="en-US" dirty="0" smtClean="0"/>
              <a:t>Popes strengthened their position for a time</a:t>
            </a:r>
          </a:p>
          <a:p>
            <a:pPr lvl="1"/>
            <a:r>
              <a:rPr lang="en-US" dirty="0" smtClean="0"/>
              <a:t>Tens of thousands of Europeans made contact with the Islamic world</a:t>
            </a:r>
          </a:p>
          <a:p>
            <a:pPr lvl="1"/>
            <a:r>
              <a:rPr lang="en-US" dirty="0" smtClean="0"/>
              <a:t>Europeans developed taste for luxury goods of the East</a:t>
            </a:r>
          </a:p>
          <a:p>
            <a:pPr lvl="1"/>
            <a:r>
              <a:rPr lang="en-US" dirty="0" smtClean="0"/>
              <a:t>Muslim scholarship and Greek learning flowed into Europe</a:t>
            </a:r>
          </a:p>
          <a:p>
            <a:pPr lvl="1"/>
            <a:r>
              <a:rPr lang="en-US" dirty="0" smtClean="0"/>
              <a:t>Hardened cultural barriers between peoples</a:t>
            </a:r>
          </a:p>
        </p:txBody>
      </p:sp>
    </p:spTree>
    <p:extLst>
      <p:ext uri="{BB962C8B-B14F-4D97-AF65-F5344CB8AC3E}">
        <p14:creationId xmlns:p14="http://schemas.microsoft.com/office/powerpoint/2010/main" val="552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West in </a:t>
            </a:r>
            <a:br>
              <a:rPr lang="en-US" dirty="0" smtClean="0"/>
            </a:br>
            <a:r>
              <a:rPr lang="en-US" dirty="0" smtClean="0"/>
              <a:t>Comparative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59" y="2209800"/>
            <a:ext cx="8593276" cy="3916363"/>
          </a:xfrm>
        </p:spPr>
        <p:txBody>
          <a:bodyPr/>
          <a:lstStyle/>
          <a:p>
            <a:r>
              <a:rPr lang="en-US" dirty="0" smtClean="0"/>
              <a:t>Catching Up</a:t>
            </a:r>
          </a:p>
          <a:p>
            <a:pPr lvl="1"/>
            <a:r>
              <a:rPr lang="en-US" dirty="0" smtClean="0"/>
              <a:t>Hybrid civilization of Western Europe was less developed</a:t>
            </a:r>
          </a:p>
          <a:p>
            <a:pPr lvl="2"/>
            <a:r>
              <a:rPr lang="en-US" dirty="0" smtClean="0"/>
              <a:t>Muslim viewed Europeans as barbarians</a:t>
            </a:r>
          </a:p>
          <a:p>
            <a:pPr lvl="1"/>
            <a:r>
              <a:rPr lang="en-US" dirty="0" smtClean="0"/>
              <a:t>Europeans were happy to exchange with/borrow from more advanced civilizations to the east</a:t>
            </a:r>
          </a:p>
          <a:p>
            <a:pPr lvl="1"/>
            <a:r>
              <a:rPr lang="en-US" dirty="0" smtClean="0"/>
              <a:t>Europe was a developing civilization</a:t>
            </a:r>
          </a:p>
          <a:p>
            <a:pPr lvl="1"/>
            <a:r>
              <a:rPr lang="en-US" dirty="0" smtClean="0"/>
              <a:t>By 1500 Europe had caught up and passed China and the Islamic world</a:t>
            </a:r>
          </a:p>
          <a:p>
            <a:pPr lvl="1"/>
            <a:r>
              <a:rPr lang="en-US" dirty="0" smtClean="0"/>
              <a:t>500 – 1300 was a period of great innovation</a:t>
            </a:r>
          </a:p>
          <a:p>
            <a:pPr lvl="2"/>
            <a:r>
              <a:rPr lang="en-US" dirty="0" smtClean="0"/>
              <a:t>Agriculture, warfare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Pluralism in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58235" cy="3916363"/>
          </a:xfrm>
        </p:spPr>
        <p:txBody>
          <a:bodyPr/>
          <a:lstStyle/>
          <a:p>
            <a:r>
              <a:rPr lang="en-US" dirty="0" smtClean="0"/>
              <a:t>Europe crystalized into a system of competing states</a:t>
            </a:r>
          </a:p>
          <a:p>
            <a:r>
              <a:rPr lang="en-US" dirty="0" smtClean="0"/>
              <a:t>Political pluralism shaped Western Europe civilization</a:t>
            </a:r>
          </a:p>
          <a:p>
            <a:pPr lvl="1"/>
            <a:r>
              <a:rPr lang="en-US" dirty="0" smtClean="0"/>
              <a:t>Wars and militarization</a:t>
            </a:r>
          </a:p>
          <a:p>
            <a:pPr lvl="1"/>
            <a:r>
              <a:rPr lang="en-US" dirty="0" smtClean="0"/>
              <a:t>Stimulated technological development</a:t>
            </a:r>
          </a:p>
          <a:p>
            <a:r>
              <a:rPr lang="en-US" dirty="0" smtClean="0"/>
              <a:t>Rulers were generally weaker than those to the east</a:t>
            </a:r>
          </a:p>
          <a:p>
            <a:pPr lvl="1"/>
            <a:r>
              <a:rPr lang="en-US" dirty="0" smtClean="0"/>
              <a:t>King, nobles, the church struggled for power </a:t>
            </a:r>
            <a:r>
              <a:rPr lang="en-US" dirty="0" smtClean="0">
                <a:sym typeface="Wingdings"/>
              </a:rPr>
              <a:t> Merchants</a:t>
            </a:r>
          </a:p>
          <a:p>
            <a:pPr lvl="1"/>
            <a:r>
              <a:rPr lang="en-US" dirty="0" smtClean="0">
                <a:sym typeface="Wingdings"/>
              </a:rPr>
              <a:t>Development of representative institutions (parliaments)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8461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75427"/>
            <a:ext cx="6508377" cy="1170697"/>
          </a:xfrm>
        </p:spPr>
        <p:txBody>
          <a:bodyPr/>
          <a:lstStyle/>
          <a:p>
            <a:r>
              <a:rPr lang="en-US" dirty="0" smtClean="0"/>
              <a:t>Reason and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59" y="1885020"/>
            <a:ext cx="8771889" cy="4702628"/>
          </a:xfrm>
        </p:spPr>
        <p:txBody>
          <a:bodyPr/>
          <a:lstStyle/>
          <a:p>
            <a:r>
              <a:rPr lang="en-US" dirty="0" smtClean="0"/>
              <a:t>Distinctive intellectual tension between faith and reason developed</a:t>
            </a:r>
          </a:p>
          <a:p>
            <a:r>
              <a:rPr lang="en-US" dirty="0" smtClean="0"/>
              <a:t>Intellectual life flourished in the centuries after 1000 </a:t>
            </a:r>
            <a:r>
              <a:rPr lang="en-US" dirty="0" smtClean="0">
                <a:sym typeface="Wingdings"/>
              </a:rPr>
              <a:t> Universities</a:t>
            </a:r>
          </a:p>
          <a:p>
            <a:pPr lvl="1"/>
            <a:r>
              <a:rPr lang="en-US" dirty="0" smtClean="0">
                <a:sym typeface="Wingdings"/>
              </a:rPr>
              <a:t>Development of “natural philosophy”</a:t>
            </a:r>
          </a:p>
          <a:p>
            <a:r>
              <a:rPr lang="en-US" dirty="0" smtClean="0">
                <a:sym typeface="Wingdings"/>
              </a:rPr>
              <a:t>Search for classical Greek texts </a:t>
            </a:r>
          </a:p>
          <a:p>
            <a:pPr lvl="1"/>
            <a:r>
              <a:rPr lang="en-US" dirty="0" smtClean="0">
                <a:sym typeface="Wingdings"/>
              </a:rPr>
              <a:t>Aristotle had deep impact, dominating European thought</a:t>
            </a:r>
          </a:p>
          <a:p>
            <a:r>
              <a:rPr lang="en-US" dirty="0" smtClean="0">
                <a:sym typeface="Wingdings"/>
              </a:rPr>
              <a:t>No similar development occurred in the Byzantine Empire</a:t>
            </a:r>
          </a:p>
          <a:p>
            <a:pPr lvl="1"/>
            <a:r>
              <a:rPr lang="en-US" dirty="0" smtClean="0">
                <a:sym typeface="Wingdings"/>
              </a:rPr>
              <a:t>Suspicious of classical Greek thought</a:t>
            </a:r>
          </a:p>
          <a:p>
            <a:r>
              <a:rPr lang="en-US" dirty="0" smtClean="0">
                <a:sym typeface="Wingdings"/>
              </a:rPr>
              <a:t>Islamic world had deep interaction with classical Greek thought</a:t>
            </a:r>
          </a:p>
          <a:p>
            <a:pPr lvl="1"/>
            <a:r>
              <a:rPr lang="en-US" dirty="0" smtClean="0">
                <a:sym typeface="Wingdings"/>
              </a:rPr>
              <a:t>Massive translation causing a flowering of Arab scholarship</a:t>
            </a:r>
          </a:p>
          <a:p>
            <a:pPr lvl="1"/>
            <a:r>
              <a:rPr lang="en-US" dirty="0" smtClean="0">
                <a:sym typeface="Wingdings"/>
              </a:rPr>
              <a:t>Islamic world eventually turned against natural philosophy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1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Christendom:</a:t>
            </a:r>
            <a:br>
              <a:rPr lang="en-US" dirty="0" smtClean="0"/>
            </a:br>
            <a:r>
              <a:rPr lang="en-US" sz="2400" dirty="0" smtClean="0"/>
              <a:t>Rebuilding in the Wake of Roman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6508377" cy="1421344"/>
          </a:xfrm>
        </p:spPr>
        <p:txBody>
          <a:bodyPr/>
          <a:lstStyle/>
          <a:p>
            <a:r>
              <a:rPr lang="en-US" dirty="0" smtClean="0"/>
              <a:t>Class Discussion Questions: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What was lost with the fall of Rome?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What aspects of Rome survived?</a:t>
            </a:r>
          </a:p>
          <a:p>
            <a:pPr marL="228600" lvl="1" indent="0">
              <a:buNone/>
            </a:pPr>
            <a:endParaRPr lang="en-US" dirty="0"/>
          </a:p>
          <a:p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7" name="Picture 6" descr="map_10_01_byzantine_empi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236" y="3234296"/>
            <a:ext cx="5060764" cy="366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4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3999" cy="4457218"/>
          </a:xfrm>
        </p:spPr>
        <p:txBody>
          <a:bodyPr/>
          <a:lstStyle/>
          <a:p>
            <a:r>
              <a:rPr lang="en-US" dirty="0" smtClean="0"/>
              <a:t>W/ the overthrow of the last Roman emperor in the west by the German general Odoacer, Rome officially fell.</a:t>
            </a:r>
          </a:p>
          <a:p>
            <a:r>
              <a:rPr lang="en-US" dirty="0" smtClean="0"/>
              <a:t>Long term decline of central authority and civilization in the west.</a:t>
            </a:r>
          </a:p>
          <a:p>
            <a:pPr lvl="1"/>
            <a:r>
              <a:rPr lang="en-US" dirty="0" smtClean="0"/>
              <a:t>Central political authority collapsed, cities shrunk, literacy was lost, roads fell apart, trade broke down, barter replaced standard currency, disease</a:t>
            </a:r>
          </a:p>
          <a:p>
            <a:pPr lvl="1"/>
            <a:endParaRPr lang="en-US" dirty="0"/>
          </a:p>
          <a:p>
            <a:r>
              <a:rPr lang="en-US" dirty="0" smtClean="0"/>
              <a:t>Mediterranean = fell apart; Northwest Europe = aspects survived</a:t>
            </a:r>
          </a:p>
          <a:p>
            <a:pPr lvl="1"/>
            <a:r>
              <a:rPr lang="en-US" dirty="0" smtClean="0"/>
              <a:t>Germanic people adopted Roman law and military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Germanic Kingdoms attempt to recreate Roman Style Unity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345509" cy="4278637"/>
          </a:xfrm>
        </p:spPr>
        <p:txBody>
          <a:bodyPr/>
          <a:lstStyle/>
          <a:p>
            <a:r>
              <a:rPr lang="en-US" dirty="0" smtClean="0"/>
              <a:t>Charlemagne (768-814C.E.) acted “imperial”</a:t>
            </a:r>
          </a:p>
          <a:p>
            <a:r>
              <a:rPr lang="en-US" dirty="0" smtClean="0"/>
              <a:t>Revival of Roman Empire on Christmas Day 800 (coronation of Charlemagne); soon fragmented</a:t>
            </a:r>
          </a:p>
          <a:p>
            <a:r>
              <a:rPr lang="en-US" dirty="0" smtClean="0"/>
              <a:t>Another revival of Roman Empire with imperial coronation of Otto I of Saxony (936-973C.E.) would take title of Holy Roman Empire</a:t>
            </a:r>
            <a:endParaRPr lang="en-US" dirty="0"/>
          </a:p>
        </p:txBody>
      </p:sp>
      <p:pic>
        <p:nvPicPr>
          <p:cNvPr id="4" name="Picture 3" descr="map_10_02_w_europe_9th_ce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708" y="2057400"/>
            <a:ext cx="4187485" cy="515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8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55585"/>
            <a:ext cx="6508377" cy="932589"/>
          </a:xfrm>
        </p:spPr>
        <p:txBody>
          <a:bodyPr/>
          <a:lstStyle/>
          <a:p>
            <a:r>
              <a:rPr lang="en-US" dirty="0" smtClean="0"/>
              <a:t>Society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1646912"/>
            <a:ext cx="8494047" cy="4881210"/>
          </a:xfrm>
        </p:spPr>
        <p:txBody>
          <a:bodyPr/>
          <a:lstStyle/>
          <a:p>
            <a:r>
              <a:rPr lang="en-US" dirty="0" smtClean="0"/>
              <a:t>Within these new kingdoms:</a:t>
            </a:r>
          </a:p>
          <a:p>
            <a:pPr lvl="1"/>
            <a:r>
              <a:rPr lang="en-US" dirty="0" smtClean="0"/>
              <a:t>Highly fragmented, decentralized society</a:t>
            </a:r>
          </a:p>
          <a:p>
            <a:pPr lvl="1"/>
            <a:r>
              <a:rPr lang="en-US" dirty="0" smtClean="0"/>
              <a:t>Great local variation</a:t>
            </a:r>
          </a:p>
          <a:p>
            <a:pPr lvl="1"/>
            <a:r>
              <a:rPr lang="en-US" dirty="0" smtClean="0"/>
              <a:t>Landowning warrior elite exercised power</a:t>
            </a:r>
          </a:p>
          <a:p>
            <a:r>
              <a:rPr lang="en-US" dirty="0" smtClean="0"/>
              <a:t>Social hierarchies</a:t>
            </a:r>
          </a:p>
          <a:p>
            <a:pPr lvl="1"/>
            <a:r>
              <a:rPr lang="en-US" dirty="0" smtClean="0"/>
              <a:t>Lesser lords and knights became vassals of kings or great lords</a:t>
            </a:r>
          </a:p>
          <a:p>
            <a:pPr lvl="1"/>
            <a:r>
              <a:rPr lang="en-US" dirty="0" smtClean="0"/>
              <a:t>Serfdom displaced slavery</a:t>
            </a:r>
          </a:p>
          <a:p>
            <a:r>
              <a:rPr lang="en-US" dirty="0" smtClean="0"/>
              <a:t>Catholic Church was a major element of stability</a:t>
            </a:r>
          </a:p>
          <a:p>
            <a:pPr lvl="1"/>
            <a:r>
              <a:rPr lang="en-US" dirty="0" smtClean="0"/>
              <a:t>Hierarchy modeled on that of the Roman Empire</a:t>
            </a:r>
          </a:p>
          <a:p>
            <a:pPr lvl="1"/>
            <a:r>
              <a:rPr lang="en-US" dirty="0" smtClean="0"/>
              <a:t>Became very rich</a:t>
            </a:r>
          </a:p>
          <a:p>
            <a:pPr lvl="1"/>
            <a:r>
              <a:rPr lang="en-US" dirty="0" smtClean="0"/>
              <a:t>Conversion of Europe’s non-Christians (Capitulary of Saxony)</a:t>
            </a:r>
          </a:p>
          <a:p>
            <a:pPr lvl="1"/>
            <a:r>
              <a:rPr lang="en-US" dirty="0" smtClean="0"/>
              <a:t>Most of Europe was Christian (with pagan elements) by 1100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Church and ruling class usually reinforced each other.</a:t>
            </a:r>
          </a:p>
          <a:p>
            <a:pPr lvl="1"/>
            <a:r>
              <a:rPr lang="en-US" dirty="0" smtClean="0"/>
              <a:t>Also elements of competition as rival center of powers</a:t>
            </a:r>
          </a:p>
          <a:p>
            <a:pPr lvl="1"/>
            <a:r>
              <a:rPr lang="en-US" dirty="0" smtClean="0"/>
              <a:t>Right to appoint bishops and the pope was controversial (the investiture conflict)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6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14400"/>
            <a:ext cx="5398085" cy="1143000"/>
          </a:xfrm>
        </p:spPr>
        <p:txBody>
          <a:bodyPr/>
          <a:lstStyle/>
          <a:p>
            <a:r>
              <a:rPr lang="en-US" dirty="0" smtClean="0"/>
              <a:t>Accelerating Change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687326" cy="4358006"/>
          </a:xfrm>
        </p:spPr>
        <p:txBody>
          <a:bodyPr>
            <a:normAutofit/>
          </a:bodyPr>
          <a:lstStyle/>
          <a:p>
            <a:r>
              <a:rPr lang="en-US" dirty="0" smtClean="0"/>
              <a:t>Invasions in 700-1000C.E. hindered development</a:t>
            </a:r>
          </a:p>
          <a:p>
            <a:r>
              <a:rPr lang="en-US" dirty="0" smtClean="0"/>
              <a:t>Weather improved</a:t>
            </a:r>
          </a:p>
          <a:p>
            <a:r>
              <a:rPr lang="en-US" dirty="0" smtClean="0"/>
              <a:t>High Middle Ages = clear growth and expansion</a:t>
            </a:r>
            <a:endParaRPr lang="en-US" dirty="0"/>
          </a:p>
          <a:p>
            <a:r>
              <a:rPr lang="en-US" dirty="0" smtClean="0"/>
              <a:t>Growth of long-distance trade</a:t>
            </a:r>
          </a:p>
          <a:p>
            <a:r>
              <a:rPr lang="en-US" dirty="0" smtClean="0"/>
              <a:t>Town and city populations rose</a:t>
            </a:r>
          </a:p>
          <a:p>
            <a:r>
              <a:rPr lang="en-US" dirty="0" smtClean="0"/>
              <a:t>Growth of territorial states with organized gov’ts</a:t>
            </a:r>
          </a:p>
          <a:p>
            <a:r>
              <a:rPr lang="en-US" dirty="0" smtClean="0"/>
              <a:t>New Opportunity for women</a:t>
            </a:r>
          </a:p>
          <a:p>
            <a:r>
              <a:rPr lang="en-US" dirty="0" smtClean="0"/>
              <a:t>New ideas about masculinity: warrior to “provider”</a:t>
            </a:r>
          </a:p>
        </p:txBody>
      </p:sp>
    </p:spTree>
    <p:extLst>
      <p:ext uri="{BB962C8B-B14F-4D97-AF65-F5344CB8AC3E}">
        <p14:creationId xmlns:p14="http://schemas.microsoft.com/office/powerpoint/2010/main" val="34340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10_03_eur_middle_ag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9" y="0"/>
            <a:ext cx="7362830" cy="759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Crusading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02549" cy="3916363"/>
          </a:xfrm>
        </p:spPr>
        <p:txBody>
          <a:bodyPr/>
          <a:lstStyle/>
          <a:p>
            <a:r>
              <a:rPr lang="en-US" dirty="0" smtClean="0"/>
              <a:t>Medieval expansion of Christendom after 1000C.E</a:t>
            </a:r>
          </a:p>
          <a:p>
            <a:pPr lvl="1"/>
            <a:r>
              <a:rPr lang="en-US" dirty="0" smtClean="0"/>
              <a:t>Same time as Byzantium declined</a:t>
            </a:r>
          </a:p>
          <a:p>
            <a:pPr lvl="1"/>
            <a:r>
              <a:rPr lang="en-US" dirty="0" smtClean="0"/>
              <a:t>Clearance of land, especially on eastern fringe of Europe</a:t>
            </a:r>
          </a:p>
          <a:p>
            <a:pPr lvl="1"/>
            <a:r>
              <a:rPr lang="en-US" dirty="0" smtClean="0"/>
              <a:t>Scandinavian colonies</a:t>
            </a:r>
          </a:p>
          <a:p>
            <a:pPr lvl="1"/>
            <a:r>
              <a:rPr lang="en-US" dirty="0" smtClean="0"/>
              <a:t>Europe had direct, though limited, contact w/ Asia (13-14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Crusading movement began in 1095</a:t>
            </a:r>
          </a:p>
          <a:p>
            <a:pPr lvl="1"/>
            <a:r>
              <a:rPr lang="en-US" dirty="0" smtClean="0"/>
              <a:t>Wars at God’s command, authorized by the pope, for which participants received an indulgence</a:t>
            </a:r>
          </a:p>
          <a:p>
            <a:pPr lvl="1"/>
            <a:r>
              <a:rPr lang="en-US" dirty="0" smtClean="0"/>
              <a:t>Amazingly popular; were religious wars at their core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1372</TotalTime>
  <Words>687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Chapter 10: Christendom</vt:lpstr>
      <vt:lpstr>Western Christendom: Rebuilding in the Wake of Roman Collapse</vt:lpstr>
      <vt:lpstr>Answers:</vt:lpstr>
      <vt:lpstr>Germanic Kingdoms attempt to recreate Roman Style Unity </vt:lpstr>
      <vt:lpstr>Society and the Church</vt:lpstr>
      <vt:lpstr>Society and the Church</vt:lpstr>
      <vt:lpstr>Accelerating Change in the West</vt:lpstr>
      <vt:lpstr>PowerPoint Presentation</vt:lpstr>
      <vt:lpstr>The Crusading Tradition</vt:lpstr>
      <vt:lpstr>Crusades – regain Jerusalem</vt:lpstr>
      <vt:lpstr>Other Crusades</vt:lpstr>
      <vt:lpstr>The West in  Comparative Perspective</vt:lpstr>
      <vt:lpstr>Pluralism in Politics</vt:lpstr>
      <vt:lpstr>Reason and Faith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Christendom</dc:title>
  <dc:creator>Southern Lehigh</dc:creator>
  <cp:lastModifiedBy>McPhail, Amy</cp:lastModifiedBy>
  <cp:revision>14</cp:revision>
  <dcterms:created xsi:type="dcterms:W3CDTF">2013-11-04T15:48:42Z</dcterms:created>
  <dcterms:modified xsi:type="dcterms:W3CDTF">2018-10-15T20:22:55Z</dcterms:modified>
</cp:coreProperties>
</file>