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2" r:id="rId14"/>
    <p:sldId id="268" r:id="rId15"/>
    <p:sldId id="269" r:id="rId16"/>
    <p:sldId id="270" r:id="rId17"/>
    <p:sldId id="271" r:id="rId18"/>
    <p:sldId id="276" r:id="rId19"/>
    <p:sldId id="277" r:id="rId20"/>
    <p:sldId id="278" r:id="rId21"/>
    <p:sldId id="279" r:id="rId22"/>
    <p:sldId id="287" r:id="rId23"/>
    <p:sldId id="288" r:id="rId24"/>
    <p:sldId id="289" r:id="rId25"/>
    <p:sldId id="290" r:id="rId26"/>
    <p:sldId id="291" r:id="rId27"/>
    <p:sldId id="295" r:id="rId28"/>
    <p:sldId id="292" r:id="rId29"/>
    <p:sldId id="297" r:id="rId30"/>
    <p:sldId id="296" r:id="rId31"/>
    <p:sldId id="299" r:id="rId32"/>
    <p:sldId id="293" r:id="rId33"/>
    <p:sldId id="298" r:id="rId34"/>
    <p:sldId id="286" r:id="rId35"/>
    <p:sldId id="285" r:id="rId36"/>
    <p:sldId id="280" r:id="rId37"/>
    <p:sldId id="281" r:id="rId38"/>
    <p:sldId id="282" r:id="rId39"/>
    <p:sldId id="283" r:id="rId40"/>
    <p:sldId id="28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27" autoAdjust="0"/>
  </p:normalViewPr>
  <p:slideViewPr>
    <p:cSldViewPr>
      <p:cViewPr>
        <p:scale>
          <a:sx n="76" d="100"/>
          <a:sy n="76" d="100"/>
        </p:scale>
        <p:origin x="-119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E7D6A3-3F11-42D0-BAEC-286146B8A8A6}" type="datetimeFigureOut">
              <a:rPr lang="en-US" smtClean="0"/>
              <a:t>12/5/2018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5AD401-8135-4F2B-B546-A794D478F570}" type="slidenum">
              <a:rPr lang="en-US" smtClean="0"/>
              <a:t>‹#›</a:t>
            </a:fld>
            <a:endParaRPr lang="en-US"/>
          </a:p>
        </p:txBody>
      </p:sp>
    </p:spTree>
    <p:extLst>
      <p:ext uri="{BB962C8B-B14F-4D97-AF65-F5344CB8AC3E}">
        <p14:creationId xmlns:p14="http://schemas.microsoft.com/office/powerpoint/2010/main" val="156989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5AD401-8135-4F2B-B546-A794D478F570}" type="slidenum">
              <a:rPr lang="en-US" smtClean="0"/>
              <a:t>28</a:t>
            </a:fld>
            <a:endParaRPr lang="en-US"/>
          </a:p>
        </p:txBody>
      </p:sp>
    </p:spTree>
    <p:extLst>
      <p:ext uri="{BB962C8B-B14F-4D97-AF65-F5344CB8AC3E}">
        <p14:creationId xmlns:p14="http://schemas.microsoft.com/office/powerpoint/2010/main" val="15496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DAEA5F-1688-479E-8C22-A73BB3BA8A8B}"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D047D4-77A0-4101-BB91-A8CA70689BD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DAEA5F-1688-479E-8C22-A73BB3BA8A8B}"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D047D4-77A0-4101-BB91-A8CA70689BD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DAEA5F-1688-479E-8C22-A73BB3BA8A8B}"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D047D4-77A0-4101-BB91-A8CA70689BD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DAEA5F-1688-479E-8C22-A73BB3BA8A8B}"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D047D4-77A0-4101-BB91-A8CA70689BD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DAEA5F-1688-479E-8C22-A73BB3BA8A8B}"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D047D4-77A0-4101-BB91-A8CA70689BD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DAEA5F-1688-479E-8C22-A73BB3BA8A8B}" type="datetimeFigureOut">
              <a:rPr lang="en-US" smtClean="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D047D4-77A0-4101-BB91-A8CA70689BD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DAEA5F-1688-479E-8C22-A73BB3BA8A8B}" type="datetimeFigureOut">
              <a:rPr lang="en-US" smtClean="0"/>
              <a:t>12/4/2018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D047D4-77A0-4101-BB91-A8CA70689BD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DAEA5F-1688-479E-8C22-A73BB3BA8A8B}" type="datetimeFigureOut">
              <a:rPr lang="en-US" smtClean="0"/>
              <a:t>12/4/2018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D047D4-77A0-4101-BB91-A8CA70689BD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DAEA5F-1688-479E-8C22-A73BB3BA8A8B}" type="datetimeFigureOut">
              <a:rPr lang="en-US" smtClean="0"/>
              <a:t>12/4/2018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D047D4-77A0-4101-BB91-A8CA70689BD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DAEA5F-1688-479E-8C22-A73BB3BA8A8B}" type="datetimeFigureOut">
              <a:rPr lang="en-US" smtClean="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D047D4-77A0-4101-BB91-A8CA70689BD0}"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47DAEA5F-1688-479E-8C22-A73BB3BA8A8B}" type="datetimeFigureOut">
              <a:rPr lang="en-US" smtClean="0"/>
              <a:t>12/4/2018</a:t>
            </a:fld>
            <a:endParaRPr lang="en-US" dirty="0"/>
          </a:p>
        </p:txBody>
      </p:sp>
      <p:sp>
        <p:nvSpPr>
          <p:cNvPr id="9" name="Slide Number Placeholder 8"/>
          <p:cNvSpPr>
            <a:spLocks noGrp="1"/>
          </p:cNvSpPr>
          <p:nvPr>
            <p:ph type="sldNum" sz="quarter" idx="11"/>
          </p:nvPr>
        </p:nvSpPr>
        <p:spPr/>
        <p:txBody>
          <a:bodyPr/>
          <a:lstStyle/>
          <a:p>
            <a:fld id="{23D047D4-77A0-4101-BB91-A8CA70689BD0}"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3D047D4-77A0-4101-BB91-A8CA70689BD0}"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7DAEA5F-1688-479E-8C22-A73BB3BA8A8B}" type="datetimeFigureOut">
              <a:rPr lang="en-US" smtClean="0"/>
              <a:t>12/4/2018</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wYFJmm0aK-8" TargetMode="External"/><Relationship Id="rId2" Type="http://schemas.openxmlformats.org/officeDocument/2006/relationships/hyperlink" Target="https://www.youtube.com/watch?v=65SfVyE7Y3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From Boom to Bust</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13829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2" y="381000"/>
            <a:ext cx="7690572"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1092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Market </a:t>
            </a:r>
            <a:endParaRPr lang="en-US" dirty="0"/>
          </a:p>
        </p:txBody>
      </p:sp>
      <p:sp>
        <p:nvSpPr>
          <p:cNvPr id="3" name="Content Placeholder 2"/>
          <p:cNvSpPr>
            <a:spLocks noGrp="1"/>
          </p:cNvSpPr>
          <p:nvPr>
            <p:ph idx="1"/>
          </p:nvPr>
        </p:nvSpPr>
        <p:spPr/>
        <p:txBody>
          <a:bodyPr/>
          <a:lstStyle/>
          <a:p>
            <a:pPr lvl="1"/>
            <a:r>
              <a:rPr lang="en-US" dirty="0"/>
              <a:t>All of these underlying problems came to a boil in 1929.  </a:t>
            </a:r>
          </a:p>
          <a:p>
            <a:pPr lvl="1"/>
            <a:r>
              <a:rPr lang="en-US" dirty="0"/>
              <a:t>Throughout the 1920’s, the (11</a:t>
            </a:r>
            <a:r>
              <a:rPr lang="en-US" dirty="0" smtClean="0"/>
              <a:t>) </a:t>
            </a:r>
            <a:r>
              <a:rPr lang="en-US" b="1" dirty="0" smtClean="0"/>
              <a:t>stock market</a:t>
            </a:r>
            <a:r>
              <a:rPr lang="en-US" dirty="0" smtClean="0"/>
              <a:t> had </a:t>
            </a:r>
            <a:r>
              <a:rPr lang="en-US" dirty="0"/>
              <a:t>soared at unprecedented rates.  </a:t>
            </a:r>
          </a:p>
          <a:p>
            <a:pPr lvl="1"/>
            <a:r>
              <a:rPr lang="en-US" dirty="0"/>
              <a:t>Investors were optimistic about the American economy and believed that they could make fast and easy money by investing in businesses.  </a:t>
            </a:r>
          </a:p>
          <a:p>
            <a:pPr lvl="1"/>
            <a:r>
              <a:rPr lang="en-US" dirty="0"/>
              <a:t>This led to (</a:t>
            </a:r>
            <a:r>
              <a:rPr lang="en-US" dirty="0" smtClean="0"/>
              <a:t>12) </a:t>
            </a:r>
            <a:r>
              <a:rPr lang="en-US" b="1" dirty="0" smtClean="0"/>
              <a:t>speculation</a:t>
            </a:r>
            <a:r>
              <a:rPr lang="en-US" dirty="0" smtClean="0"/>
              <a:t>, </a:t>
            </a:r>
            <a:r>
              <a:rPr lang="en-US" dirty="0"/>
              <a:t>which means investors took a risk hoping to make money.  </a:t>
            </a:r>
          </a:p>
          <a:p>
            <a:pPr lvl="1"/>
            <a:r>
              <a:rPr lang="en-US" dirty="0"/>
              <a:t>Investors even began buying on (13</a:t>
            </a:r>
            <a:r>
              <a:rPr lang="en-US" dirty="0" smtClean="0"/>
              <a:t>) </a:t>
            </a:r>
            <a:r>
              <a:rPr lang="en-US" b="1" dirty="0" smtClean="0"/>
              <a:t>margin</a:t>
            </a:r>
            <a:r>
              <a:rPr lang="en-US" dirty="0" smtClean="0"/>
              <a:t>, </a:t>
            </a:r>
            <a:r>
              <a:rPr lang="en-US" dirty="0"/>
              <a:t>which means they paid a small down payment for the stock and taking a loan for the rest from a stockbroker.  </a:t>
            </a:r>
          </a:p>
          <a:p>
            <a:pPr lvl="1"/>
            <a:r>
              <a:rPr lang="en-US" b="1" dirty="0"/>
              <a:t>Soon, the stocks were worth more than their value.  </a:t>
            </a:r>
            <a:endParaRPr lang="en-US" dirty="0"/>
          </a:p>
          <a:p>
            <a:endParaRPr lang="en-US" dirty="0"/>
          </a:p>
        </p:txBody>
      </p:sp>
    </p:spTree>
    <p:extLst>
      <p:ext uri="{BB962C8B-B14F-4D97-AF65-F5344CB8AC3E}">
        <p14:creationId xmlns:p14="http://schemas.microsoft.com/office/powerpoint/2010/main" val="933481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8916832" cy="6361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0894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 </a:t>
            </a:r>
            <a:endParaRPr lang="en-US" dirty="0"/>
          </a:p>
        </p:txBody>
      </p:sp>
      <p:sp>
        <p:nvSpPr>
          <p:cNvPr id="3" name="Content Placeholder 2"/>
          <p:cNvSpPr>
            <a:spLocks noGrp="1"/>
          </p:cNvSpPr>
          <p:nvPr>
            <p:ph idx="1"/>
          </p:nvPr>
        </p:nvSpPr>
        <p:spPr>
          <a:xfrm>
            <a:off x="76200" y="1295400"/>
            <a:ext cx="8382000" cy="5562600"/>
          </a:xfrm>
        </p:spPr>
        <p:txBody>
          <a:bodyPr>
            <a:normAutofit/>
          </a:bodyPr>
          <a:lstStyle/>
          <a:p>
            <a:r>
              <a:rPr lang="en-US" dirty="0" smtClean="0"/>
              <a:t>The Great Depression caused large numbers of people to lose their jobs and prosperity.  </a:t>
            </a:r>
          </a:p>
          <a:p>
            <a:r>
              <a:rPr lang="en-US" dirty="0" smtClean="0"/>
              <a:t>To help people escape their misery, popular entertainment offered humorous and optimistic movies and radio programs.  </a:t>
            </a:r>
          </a:p>
          <a:p>
            <a:r>
              <a:rPr lang="en-US" dirty="0" smtClean="0"/>
              <a:t>Novelist and photographers created more realistic portrayals of American life.    </a:t>
            </a:r>
            <a:endParaRPr lang="en-US" dirty="0"/>
          </a:p>
          <a:p>
            <a:endParaRPr lang="en-US" dirty="0"/>
          </a:p>
        </p:txBody>
      </p:sp>
    </p:spTree>
    <p:extLst>
      <p:ext uri="{BB962C8B-B14F-4D97-AF65-F5344CB8AC3E}">
        <p14:creationId xmlns:p14="http://schemas.microsoft.com/office/powerpoint/2010/main" val="1833451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Tuesday </a:t>
            </a:r>
            <a:endParaRPr lang="en-US" dirty="0"/>
          </a:p>
        </p:txBody>
      </p:sp>
      <p:sp>
        <p:nvSpPr>
          <p:cNvPr id="3" name="Content Placeholder 2"/>
          <p:cNvSpPr>
            <a:spLocks noGrp="1"/>
          </p:cNvSpPr>
          <p:nvPr>
            <p:ph idx="1"/>
          </p:nvPr>
        </p:nvSpPr>
        <p:spPr/>
        <p:txBody>
          <a:bodyPr/>
          <a:lstStyle/>
          <a:p>
            <a:pPr lvl="1"/>
            <a:r>
              <a:rPr lang="en-US" dirty="0"/>
              <a:t>As investments in the stock market began to slow, investors started pulling their money out of the stock market. </a:t>
            </a:r>
          </a:p>
          <a:p>
            <a:pPr lvl="1"/>
            <a:r>
              <a:rPr lang="en-US" dirty="0"/>
              <a:t>This created a panic and a downward spiral which culminated on October 29, 1929, when the stock market crashed.  This day became known as (14</a:t>
            </a:r>
            <a:r>
              <a:rPr lang="en-US" dirty="0" smtClean="0"/>
              <a:t>) </a:t>
            </a:r>
            <a:r>
              <a:rPr lang="en-US" b="1" dirty="0" smtClean="0"/>
              <a:t>Black Tuesday</a:t>
            </a:r>
            <a:endParaRPr lang="en-US" dirty="0"/>
          </a:p>
          <a:p>
            <a:pPr lvl="1"/>
            <a:r>
              <a:rPr lang="en-US" b="1" dirty="0"/>
              <a:t>Although this was not the main cause of the Great Depression, it is considered to be the starting point of the Depression. </a:t>
            </a:r>
            <a:endParaRPr lang="en-US" dirty="0"/>
          </a:p>
          <a:p>
            <a:endParaRPr lang="en-US" dirty="0"/>
          </a:p>
        </p:txBody>
      </p:sp>
    </p:spTree>
    <p:extLst>
      <p:ext uri="{BB962C8B-B14F-4D97-AF65-F5344CB8AC3E}">
        <p14:creationId xmlns:p14="http://schemas.microsoft.com/office/powerpoint/2010/main" val="654205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4470" y="270164"/>
            <a:ext cx="3067050" cy="2322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47" y="1676401"/>
            <a:ext cx="6297436" cy="5160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5386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Banks Close and Depression Sets In </a:t>
            </a:r>
            <a:endParaRPr lang="en-US" dirty="0"/>
          </a:p>
        </p:txBody>
      </p:sp>
      <p:sp>
        <p:nvSpPr>
          <p:cNvPr id="3" name="Content Placeholder 2"/>
          <p:cNvSpPr>
            <a:spLocks noGrp="1"/>
          </p:cNvSpPr>
          <p:nvPr>
            <p:ph idx="1"/>
          </p:nvPr>
        </p:nvSpPr>
        <p:spPr/>
        <p:txBody>
          <a:bodyPr/>
          <a:lstStyle/>
          <a:p>
            <a:pPr lvl="1"/>
            <a:r>
              <a:rPr lang="en-US" dirty="0"/>
              <a:t>As a result of the stock market crash, America’s banking system was greatly weakened.  </a:t>
            </a:r>
          </a:p>
          <a:p>
            <a:pPr lvl="1"/>
            <a:r>
              <a:rPr lang="en-US" dirty="0"/>
              <a:t>Banks began making fewer loans, making it harder for businesses to grow and for people to borrow money.  </a:t>
            </a:r>
          </a:p>
          <a:p>
            <a:pPr lvl="1"/>
            <a:r>
              <a:rPr lang="en-US" dirty="0"/>
              <a:t>Furthermore, many banks were forced to close which caused many people to panic and run to their bank and take out all of their money.  </a:t>
            </a:r>
          </a:p>
          <a:p>
            <a:pPr lvl="1"/>
            <a:r>
              <a:rPr lang="en-US" dirty="0"/>
              <a:t>These (</a:t>
            </a:r>
            <a:r>
              <a:rPr lang="en-US" dirty="0" smtClean="0"/>
              <a:t>15) </a:t>
            </a:r>
            <a:r>
              <a:rPr lang="en-US" b="1" dirty="0" smtClean="0"/>
              <a:t>Bank Runs </a:t>
            </a:r>
            <a:r>
              <a:rPr lang="en-US" dirty="0" smtClean="0"/>
              <a:t>resulted </a:t>
            </a:r>
            <a:r>
              <a:rPr lang="en-US" dirty="0"/>
              <a:t>in even more bank failures and drove the economy even deeper into a recession.  </a:t>
            </a:r>
          </a:p>
          <a:p>
            <a:endParaRPr lang="en-US" dirty="0"/>
          </a:p>
        </p:txBody>
      </p:sp>
    </p:spTree>
    <p:extLst>
      <p:ext uri="{BB962C8B-B14F-4D97-AF65-F5344CB8AC3E}">
        <p14:creationId xmlns:p14="http://schemas.microsoft.com/office/powerpoint/2010/main" val="576610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Depression Begins</a:t>
            </a:r>
            <a:endParaRPr lang="en-US" dirty="0"/>
          </a:p>
        </p:txBody>
      </p:sp>
      <p:sp>
        <p:nvSpPr>
          <p:cNvPr id="3" name="Content Placeholder 2"/>
          <p:cNvSpPr>
            <a:spLocks noGrp="1"/>
          </p:cNvSpPr>
          <p:nvPr>
            <p:ph idx="1"/>
          </p:nvPr>
        </p:nvSpPr>
        <p:spPr/>
        <p:txBody>
          <a:bodyPr/>
          <a:lstStyle/>
          <a:p>
            <a:pPr lvl="0"/>
            <a:r>
              <a:rPr lang="en-US" dirty="0"/>
              <a:t>By the end of 1929, the “roaring 20’s” had come to a screeching halt.  The next decade would be filled with hardship for most Americans, as the country tried to pull itself out of the Great Depression.  </a:t>
            </a:r>
            <a:r>
              <a:rPr lang="en-US" b="1" dirty="0"/>
              <a:t>Unemployment</a:t>
            </a:r>
            <a:r>
              <a:rPr lang="en-US" dirty="0"/>
              <a:t> rose, people lost their homes, and times were tough.  </a:t>
            </a:r>
          </a:p>
          <a:p>
            <a:endParaRPr lang="en-US" dirty="0"/>
          </a:p>
        </p:txBody>
      </p:sp>
    </p:spTree>
    <p:extLst>
      <p:ext uri="{BB962C8B-B14F-4D97-AF65-F5344CB8AC3E}">
        <p14:creationId xmlns:p14="http://schemas.microsoft.com/office/powerpoint/2010/main" val="3970003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 </a:t>
            </a:r>
            <a:endParaRPr lang="en-US" dirty="0"/>
          </a:p>
        </p:txBody>
      </p:sp>
      <p:sp>
        <p:nvSpPr>
          <p:cNvPr id="3" name="Content Placeholder 2"/>
          <p:cNvSpPr>
            <a:spLocks noGrp="1"/>
          </p:cNvSpPr>
          <p:nvPr>
            <p:ph idx="1"/>
          </p:nvPr>
        </p:nvSpPr>
        <p:spPr>
          <a:xfrm>
            <a:off x="76200" y="1295400"/>
            <a:ext cx="8382000" cy="5562600"/>
          </a:xfrm>
        </p:spPr>
        <p:txBody>
          <a:bodyPr>
            <a:normAutofit/>
          </a:bodyPr>
          <a:lstStyle/>
          <a:p>
            <a:r>
              <a:rPr lang="en-US" dirty="0" smtClean="0"/>
              <a:t>The Great Depression caused large numbers of people to lose their jobs and prosperity.  </a:t>
            </a:r>
          </a:p>
          <a:p>
            <a:r>
              <a:rPr lang="en-US" dirty="0" smtClean="0"/>
              <a:t>To help people escape their misery, popular entertainment offered humorous and optimistic movies and radio programs.  </a:t>
            </a:r>
          </a:p>
          <a:p>
            <a:r>
              <a:rPr lang="en-US" dirty="0" smtClean="0"/>
              <a:t>Novelist and photographers created more realistic portrayals of American life.    </a:t>
            </a:r>
            <a:endParaRPr lang="en-US" dirty="0"/>
          </a:p>
          <a:p>
            <a:endParaRPr lang="en-US" dirty="0"/>
          </a:p>
        </p:txBody>
      </p:sp>
    </p:spTree>
    <p:extLst>
      <p:ext uri="{BB962C8B-B14F-4D97-AF65-F5344CB8AC3E}">
        <p14:creationId xmlns:p14="http://schemas.microsoft.com/office/powerpoint/2010/main" val="2259097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Depression Worsens</a:t>
            </a:r>
            <a:endParaRPr lang="en-US" dirty="0"/>
          </a:p>
        </p:txBody>
      </p:sp>
      <p:sp>
        <p:nvSpPr>
          <p:cNvPr id="3" name="Content Placeholder 2"/>
          <p:cNvSpPr>
            <a:spLocks noGrp="1"/>
          </p:cNvSpPr>
          <p:nvPr>
            <p:ph idx="1"/>
          </p:nvPr>
        </p:nvSpPr>
        <p:spPr/>
        <p:txBody>
          <a:bodyPr>
            <a:noAutofit/>
          </a:bodyPr>
          <a:lstStyle/>
          <a:p>
            <a:pPr marL="571500" indent="-457200">
              <a:buAutoNum type="alphaUcPeriod"/>
            </a:pPr>
            <a:r>
              <a:rPr lang="en-US" sz="2000" dirty="0" smtClean="0"/>
              <a:t>The Depression grew steadily worse during </a:t>
            </a:r>
            <a:r>
              <a:rPr lang="en-US" sz="2000" u="sng" dirty="0" smtClean="0"/>
              <a:t>(1) Herbert Hoover’s </a:t>
            </a:r>
            <a:r>
              <a:rPr lang="en-US" sz="2000" dirty="0" smtClean="0"/>
              <a:t>administration.  More than 9,000 banks had failed by 1933; more than 30,000 companies went out of business; and more than 12 million people were out of a job.</a:t>
            </a:r>
          </a:p>
          <a:p>
            <a:pPr marL="571500" indent="-457200">
              <a:buAutoNum type="alphaUcPeriod"/>
            </a:pPr>
            <a:r>
              <a:rPr lang="en-US" sz="2000" dirty="0" smtClean="0"/>
              <a:t>Struggling to Get By</a:t>
            </a:r>
          </a:p>
          <a:p>
            <a:pPr marL="982980" lvl="1" indent="-571500">
              <a:buFont typeface="+mj-lt"/>
              <a:buAutoNum type="romanLcPeriod"/>
            </a:pPr>
            <a:r>
              <a:rPr lang="en-US" dirty="0" smtClean="0"/>
              <a:t>In the cities people struggled to eat.  The </a:t>
            </a:r>
            <a:r>
              <a:rPr lang="en-US" u="sng" dirty="0" smtClean="0"/>
              <a:t>(2) Salvation Army </a:t>
            </a:r>
            <a:r>
              <a:rPr lang="en-US" dirty="0" smtClean="0"/>
              <a:t>fed more than 12,0000 people daily in soup kitchens.</a:t>
            </a:r>
          </a:p>
          <a:p>
            <a:pPr marL="982980" lvl="1" indent="-571500">
              <a:buFont typeface="+mj-lt"/>
              <a:buAutoNum type="romanLcPeriod"/>
            </a:pPr>
            <a:r>
              <a:rPr lang="en-US" dirty="0" smtClean="0"/>
              <a:t>People were evicted from their home because they could not afford to pay rent/mortgage.</a:t>
            </a:r>
          </a:p>
          <a:p>
            <a:pPr marL="982980" lvl="1" indent="-571500">
              <a:buFont typeface="+mj-lt"/>
              <a:buAutoNum type="romanLcPeriod"/>
            </a:pPr>
            <a:r>
              <a:rPr lang="en-US" dirty="0" smtClean="0"/>
              <a:t>As result, shanty towns formed. These were makeshift shacks on unused or public land.  They were nicknames </a:t>
            </a:r>
            <a:r>
              <a:rPr lang="en-US" u="sng" dirty="0" smtClean="0"/>
              <a:t>(3) Hooverville's </a:t>
            </a:r>
            <a:r>
              <a:rPr lang="en-US" dirty="0" smtClean="0"/>
              <a:t>because many people blamed President Hoover for their situation. </a:t>
            </a:r>
          </a:p>
        </p:txBody>
      </p:sp>
    </p:spTree>
    <p:extLst>
      <p:ext uri="{BB962C8B-B14F-4D97-AF65-F5344CB8AC3E}">
        <p14:creationId xmlns:p14="http://schemas.microsoft.com/office/powerpoint/2010/main" val="3410177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 </a:t>
            </a:r>
            <a:endParaRPr lang="en-US" dirty="0"/>
          </a:p>
        </p:txBody>
      </p:sp>
      <p:sp>
        <p:nvSpPr>
          <p:cNvPr id="3" name="Content Placeholder 2"/>
          <p:cNvSpPr>
            <a:spLocks noGrp="1"/>
          </p:cNvSpPr>
          <p:nvPr>
            <p:ph idx="1"/>
          </p:nvPr>
        </p:nvSpPr>
        <p:spPr/>
        <p:txBody>
          <a:bodyPr>
            <a:normAutofit fontScale="70000" lnSpcReduction="20000"/>
          </a:bodyPr>
          <a:lstStyle/>
          <a:p>
            <a:r>
              <a:rPr lang="en-US" sz="6000" dirty="0" smtClean="0"/>
              <a:t>Although </a:t>
            </a:r>
            <a:r>
              <a:rPr lang="en-US" sz="6000" dirty="0"/>
              <a:t>the 1920’s were </a:t>
            </a:r>
            <a:r>
              <a:rPr lang="en-US" sz="6000" b="1" dirty="0"/>
              <a:t>prosperous</a:t>
            </a:r>
            <a:r>
              <a:rPr lang="en-US" sz="6000" dirty="0"/>
              <a:t>, speculation in the stock market risky lending policies, overproduction, and uneven income distribution eventually undermined the economy and led to the Great Depression.  </a:t>
            </a:r>
          </a:p>
          <a:p>
            <a:endParaRPr lang="en-US" dirty="0"/>
          </a:p>
        </p:txBody>
      </p:sp>
    </p:spTree>
    <p:extLst>
      <p:ext uri="{BB962C8B-B14F-4D97-AF65-F5344CB8AC3E}">
        <p14:creationId xmlns:p14="http://schemas.microsoft.com/office/powerpoint/2010/main" val="27963519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Depression Worsens</a:t>
            </a:r>
            <a:endParaRPr lang="en-US" dirty="0"/>
          </a:p>
        </p:txBody>
      </p:sp>
      <p:sp>
        <p:nvSpPr>
          <p:cNvPr id="3" name="Content Placeholder 2"/>
          <p:cNvSpPr>
            <a:spLocks noGrp="1"/>
          </p:cNvSpPr>
          <p:nvPr>
            <p:ph idx="1"/>
          </p:nvPr>
        </p:nvSpPr>
        <p:spPr/>
        <p:txBody>
          <a:bodyPr>
            <a:normAutofit/>
          </a:bodyPr>
          <a:lstStyle/>
          <a:p>
            <a:pPr marL="114300" indent="0">
              <a:buNone/>
            </a:pPr>
            <a:r>
              <a:rPr lang="en-US" dirty="0" smtClean="0"/>
              <a:t>C. The Dust Bowl</a:t>
            </a:r>
          </a:p>
          <a:p>
            <a:pPr marL="628650" indent="-514350">
              <a:buFont typeface="+mj-lt"/>
              <a:buAutoNum type="romanLcPeriod"/>
            </a:pPr>
            <a:r>
              <a:rPr lang="en-US" dirty="0" smtClean="0"/>
              <a:t>As a result of this natural disaster many farmers on the Great Plains were forced to migrate to </a:t>
            </a:r>
            <a:r>
              <a:rPr lang="en-US" u="sng" dirty="0" smtClean="0"/>
              <a:t>(8) California </a:t>
            </a:r>
            <a:r>
              <a:rPr lang="en-US" dirty="0" smtClean="0"/>
              <a:t>in search for jobs.</a:t>
            </a:r>
          </a:p>
          <a:p>
            <a:pPr marL="628650" indent="-514350">
              <a:buFont typeface="+mj-lt"/>
              <a:buAutoNum type="romanLcPeriod"/>
            </a:pPr>
            <a:r>
              <a:rPr lang="en-US" dirty="0" smtClean="0"/>
              <a:t>Californians did not like these workers and called them </a:t>
            </a:r>
            <a:r>
              <a:rPr lang="en-US" u="sng" dirty="0" smtClean="0"/>
              <a:t>(9) Okies</a:t>
            </a:r>
            <a:r>
              <a:rPr lang="en-US" dirty="0" smtClean="0"/>
              <a:t>, as many were from Oklahoma</a:t>
            </a:r>
          </a:p>
          <a:p>
            <a:pPr marL="114300" indent="0">
              <a:buNone/>
            </a:pPr>
            <a:r>
              <a:rPr lang="en-US" dirty="0" smtClean="0"/>
              <a:t>  </a:t>
            </a:r>
          </a:p>
          <a:p>
            <a:pPr marL="925830" lvl="1" indent="-514350">
              <a:buFont typeface="+mj-lt"/>
              <a:buAutoNum type="arabicPeriod"/>
            </a:pPr>
            <a:endParaRPr lang="en-US" dirty="0"/>
          </a:p>
        </p:txBody>
      </p:sp>
    </p:spTree>
    <p:extLst>
      <p:ext uri="{BB962C8B-B14F-4D97-AF65-F5344CB8AC3E}">
        <p14:creationId xmlns:p14="http://schemas.microsoft.com/office/powerpoint/2010/main" val="4109065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Depression Worsens</a:t>
            </a:r>
            <a:endParaRPr lang="en-US" dirty="0"/>
          </a:p>
        </p:txBody>
      </p:sp>
      <p:sp>
        <p:nvSpPr>
          <p:cNvPr id="3" name="Content Placeholder 2"/>
          <p:cNvSpPr>
            <a:spLocks noGrp="1"/>
          </p:cNvSpPr>
          <p:nvPr>
            <p:ph idx="1"/>
          </p:nvPr>
        </p:nvSpPr>
        <p:spPr/>
        <p:txBody>
          <a:bodyPr>
            <a:normAutofit lnSpcReduction="10000"/>
          </a:bodyPr>
          <a:lstStyle/>
          <a:p>
            <a:pPr marL="114300" indent="0">
              <a:buNone/>
            </a:pPr>
            <a:r>
              <a:rPr lang="en-US" dirty="0" smtClean="0"/>
              <a:t>C. The Dust Bowl</a:t>
            </a:r>
          </a:p>
          <a:p>
            <a:pPr marL="628650" indent="-514350">
              <a:buFont typeface="+mj-lt"/>
              <a:buAutoNum type="romanLcPeriod"/>
            </a:pPr>
            <a:r>
              <a:rPr lang="en-US" dirty="0" smtClean="0"/>
              <a:t>Although life was already hard for farmers because of overproduction and new technology, things got worse for farmers on the Great Plains in the 1930s.</a:t>
            </a:r>
          </a:p>
          <a:p>
            <a:pPr marL="628650" indent="-514350">
              <a:buFont typeface="+mj-lt"/>
              <a:buAutoNum type="romanLcPeriod"/>
            </a:pPr>
            <a:r>
              <a:rPr lang="en-US" dirty="0" smtClean="0"/>
              <a:t>A series of freak events led to what became known as the </a:t>
            </a:r>
            <a:r>
              <a:rPr lang="en-US" u="sng" dirty="0" smtClean="0"/>
              <a:t>(4) Dust Bowl</a:t>
            </a:r>
            <a:endParaRPr lang="en-US" dirty="0" smtClean="0"/>
          </a:p>
          <a:p>
            <a:pPr marL="628650" indent="-514350">
              <a:buFont typeface="+mj-lt"/>
              <a:buAutoNum type="romanLcPeriod"/>
            </a:pPr>
            <a:r>
              <a:rPr lang="en-US" dirty="0" smtClean="0"/>
              <a:t>This natural disaster had many different causes:</a:t>
            </a:r>
          </a:p>
          <a:p>
            <a:pPr marL="925830" lvl="1" indent="-514350">
              <a:buFont typeface="+mj-lt"/>
              <a:buAutoNum type="arabicPeriod"/>
            </a:pPr>
            <a:r>
              <a:rPr lang="en-US" dirty="0" smtClean="0"/>
              <a:t>(5</a:t>
            </a:r>
            <a:r>
              <a:rPr lang="en-US" u="sng" dirty="0" smtClean="0"/>
              <a:t>) Over farming-</a:t>
            </a:r>
            <a:r>
              <a:rPr lang="en-US" dirty="0" smtClean="0"/>
              <a:t>farmers had uprooted the grass that held the soil’s moisture and had not allowed the land to repair itself.</a:t>
            </a:r>
          </a:p>
          <a:p>
            <a:pPr marL="925830" lvl="1" indent="-514350">
              <a:buFont typeface="+mj-lt"/>
              <a:buAutoNum type="arabicPeriod"/>
            </a:pPr>
            <a:r>
              <a:rPr lang="en-US" u="sng" dirty="0" smtClean="0"/>
              <a:t>(6) Drought-</a:t>
            </a:r>
            <a:r>
              <a:rPr lang="en-US" dirty="0" smtClean="0"/>
              <a:t> The Great Plains went many months without any rain.</a:t>
            </a:r>
          </a:p>
          <a:p>
            <a:pPr marL="925830" lvl="1" indent="-514350">
              <a:buFont typeface="+mj-lt"/>
              <a:buAutoNum type="arabicPeriod"/>
            </a:pPr>
            <a:r>
              <a:rPr lang="en-US" u="sng" dirty="0" smtClean="0"/>
              <a:t>(7) Winds</a:t>
            </a:r>
            <a:r>
              <a:rPr lang="en-US" dirty="0" smtClean="0"/>
              <a:t>-twister like winds would collect the dust and make storms that covering everything.  There were 72 storms in 1934 killing both humans and animals.</a:t>
            </a:r>
            <a:endParaRPr lang="en-US" u="sng" dirty="0" smtClean="0"/>
          </a:p>
          <a:p>
            <a:pPr marL="925830" lvl="1" indent="-514350">
              <a:buFont typeface="+mj-lt"/>
              <a:buAutoNum type="arabicPeriod"/>
            </a:pPr>
            <a:endParaRPr lang="en-US" dirty="0"/>
          </a:p>
        </p:txBody>
      </p:sp>
    </p:spTree>
    <p:extLst>
      <p:ext uri="{BB962C8B-B14F-4D97-AF65-F5344CB8AC3E}">
        <p14:creationId xmlns:p14="http://schemas.microsoft.com/office/powerpoint/2010/main" val="2910584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Art &amp; Entertainment</a:t>
            </a:r>
            <a:endParaRPr lang="en-US" dirty="0"/>
          </a:p>
        </p:txBody>
      </p:sp>
      <p:sp>
        <p:nvSpPr>
          <p:cNvPr id="3" name="Content Placeholder 2"/>
          <p:cNvSpPr>
            <a:spLocks noGrp="1"/>
          </p:cNvSpPr>
          <p:nvPr>
            <p:ph idx="1"/>
          </p:nvPr>
        </p:nvSpPr>
        <p:spPr/>
        <p:txBody>
          <a:bodyPr>
            <a:normAutofit/>
          </a:bodyPr>
          <a:lstStyle/>
          <a:p>
            <a:pPr marL="571500" indent="-457200">
              <a:buFont typeface="+mj-lt"/>
              <a:buAutoNum type="alphaLcPeriod"/>
            </a:pPr>
            <a:r>
              <a:rPr lang="en-US" dirty="0" smtClean="0"/>
              <a:t>The hard times of the 1930s led many Americans to prefer entertainment that let them escape their worries.  </a:t>
            </a:r>
          </a:p>
          <a:p>
            <a:pPr marL="925830" lvl="1" indent="-514350">
              <a:buFont typeface="+mj-lt"/>
              <a:buAutoNum type="romanLcPeriod"/>
            </a:pPr>
            <a:r>
              <a:rPr lang="en-US" dirty="0" smtClean="0"/>
              <a:t>For example, </a:t>
            </a:r>
            <a:r>
              <a:rPr lang="en-US" u="sng" dirty="0" smtClean="0"/>
              <a:t>(10) Comic books </a:t>
            </a:r>
            <a:r>
              <a:rPr lang="en-US" dirty="0" smtClean="0"/>
              <a:t>became popular and the first tales of </a:t>
            </a:r>
            <a:r>
              <a:rPr lang="en-US" i="1" dirty="0" smtClean="0"/>
              <a:t>Superman</a:t>
            </a:r>
            <a:r>
              <a:rPr lang="en-US" dirty="0" smtClean="0"/>
              <a:t> were published in 1938 and </a:t>
            </a:r>
            <a:r>
              <a:rPr lang="en-US" i="1" dirty="0" smtClean="0"/>
              <a:t>Batman</a:t>
            </a:r>
            <a:r>
              <a:rPr lang="en-US" dirty="0" smtClean="0"/>
              <a:t> in 1939</a:t>
            </a:r>
          </a:p>
          <a:p>
            <a:pPr marL="925830" lvl="1" indent="-514350">
              <a:buFont typeface="+mj-lt"/>
              <a:buAutoNum type="romanLcPeriod"/>
            </a:pPr>
            <a:r>
              <a:rPr lang="en-US" dirty="0" smtClean="0"/>
              <a:t>(</a:t>
            </a:r>
            <a:r>
              <a:rPr lang="en-US" u="sng" dirty="0" smtClean="0"/>
              <a:t>11) Walt Disney </a:t>
            </a:r>
            <a:r>
              <a:rPr lang="en-US" dirty="0" smtClean="0"/>
              <a:t>created Mickey Mouse and the first full length animated film </a:t>
            </a:r>
            <a:r>
              <a:rPr lang="en-US" i="1" dirty="0" smtClean="0">
                <a:hlinkClick r:id="rId2"/>
              </a:rPr>
              <a:t>Snow White and the Seven Dwarves </a:t>
            </a:r>
            <a:r>
              <a:rPr lang="en-US" dirty="0" smtClean="0">
                <a:hlinkClick r:id="rId2"/>
              </a:rPr>
              <a:t>in  1937, </a:t>
            </a:r>
            <a:r>
              <a:rPr lang="en-US" dirty="0" smtClean="0"/>
              <a:t>and the </a:t>
            </a:r>
            <a:r>
              <a:rPr lang="en-US" i="1" dirty="0" smtClean="0"/>
              <a:t>Wizard of Oz </a:t>
            </a:r>
            <a:r>
              <a:rPr lang="en-US" dirty="0" smtClean="0"/>
              <a:t>came out in 1939</a:t>
            </a:r>
            <a:endParaRPr lang="en-US" dirty="0"/>
          </a:p>
          <a:p>
            <a:pPr marL="571500" indent="-457200">
              <a:buFont typeface="+mj-lt"/>
              <a:buAutoNum type="alphaLcPeriod"/>
            </a:pPr>
            <a:r>
              <a:rPr lang="en-US" dirty="0" smtClean="0"/>
              <a:t>Literature and art</a:t>
            </a:r>
          </a:p>
          <a:p>
            <a:pPr marL="925830" lvl="1" indent="-514350">
              <a:buFont typeface="+mj-lt"/>
              <a:buAutoNum type="romanLcPeriod"/>
            </a:pPr>
            <a:r>
              <a:rPr lang="en-US" dirty="0" smtClean="0"/>
              <a:t>While movies and the radio tended to promote a more optimistic view of life, art and literature tended to be more realistic.</a:t>
            </a:r>
          </a:p>
          <a:p>
            <a:pPr marL="925830" lvl="1" indent="-514350">
              <a:buFont typeface="+mj-lt"/>
              <a:buAutoNum type="romanLcPeriod"/>
            </a:pPr>
            <a:r>
              <a:rPr lang="en-US" u="sng" dirty="0" smtClean="0"/>
              <a:t>(12) John Steinbeck </a:t>
            </a:r>
            <a:r>
              <a:rPr lang="en-US" dirty="0" smtClean="0"/>
              <a:t>described the plight of Great Plains farmers traveling from Oklahoma to California in his world famous book, </a:t>
            </a:r>
            <a:r>
              <a:rPr lang="en-US" i="1" dirty="0" smtClean="0">
                <a:hlinkClick r:id="rId3"/>
              </a:rPr>
              <a:t>The Grape of Wrath</a:t>
            </a:r>
            <a:endParaRPr lang="en-US" i="1" dirty="0"/>
          </a:p>
        </p:txBody>
      </p:sp>
    </p:spTree>
    <p:extLst>
      <p:ext uri="{BB962C8B-B14F-4D97-AF65-F5344CB8AC3E}">
        <p14:creationId xmlns:p14="http://schemas.microsoft.com/office/powerpoint/2010/main" val="147236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Art &amp; Entertainment</a:t>
            </a:r>
            <a:endParaRPr lang="en-US" dirty="0"/>
          </a:p>
        </p:txBody>
      </p:sp>
      <p:sp>
        <p:nvSpPr>
          <p:cNvPr id="3" name="Content Placeholder 2"/>
          <p:cNvSpPr>
            <a:spLocks noGrp="1"/>
          </p:cNvSpPr>
          <p:nvPr>
            <p:ph idx="1"/>
          </p:nvPr>
        </p:nvSpPr>
        <p:spPr>
          <a:xfrm>
            <a:off x="457200" y="1600200"/>
            <a:ext cx="3810000" cy="4800600"/>
          </a:xfrm>
        </p:spPr>
        <p:txBody>
          <a:bodyPr>
            <a:normAutofit/>
          </a:bodyPr>
          <a:lstStyle/>
          <a:p>
            <a:pPr marL="114300" indent="0">
              <a:buNone/>
            </a:pPr>
            <a:r>
              <a:rPr lang="en-US" dirty="0" smtClean="0"/>
              <a:t>Literature and art</a:t>
            </a:r>
          </a:p>
          <a:p>
            <a:pPr marL="628650" indent="-514350">
              <a:buFont typeface="+mj-lt"/>
              <a:buAutoNum type="romanLcPeriod"/>
            </a:pPr>
            <a:r>
              <a:rPr lang="en-US" dirty="0" smtClean="0"/>
              <a:t>(13) </a:t>
            </a:r>
            <a:r>
              <a:rPr lang="en-US" u="sng" dirty="0" smtClean="0"/>
              <a:t>Dorothea Lange </a:t>
            </a:r>
            <a:r>
              <a:rPr lang="en-US" dirty="0" smtClean="0"/>
              <a:t>took pictures of people suffering in the depression to show how the average American had be affected.</a:t>
            </a:r>
          </a:p>
          <a:p>
            <a:pPr marL="628650" indent="-514350">
              <a:buFont typeface="+mj-lt"/>
              <a:buAutoNum type="romanLcPeriod"/>
            </a:pPr>
            <a:r>
              <a:rPr lang="en-US" dirty="0" smtClean="0"/>
              <a:t>These artist viewed the average American as the real heroes, no Superman and Batman in the comic books.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47800"/>
            <a:ext cx="3352800" cy="4356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1465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Hoover Responds to  the Depression</a:t>
            </a:r>
            <a:endParaRPr lang="en-US" dirty="0"/>
          </a:p>
        </p:txBody>
      </p:sp>
      <p:sp>
        <p:nvSpPr>
          <p:cNvPr id="3" name="Content Placeholder 2"/>
          <p:cNvSpPr>
            <a:spLocks noGrp="1"/>
          </p:cNvSpPr>
          <p:nvPr>
            <p:ph idx="1"/>
          </p:nvPr>
        </p:nvSpPr>
        <p:spPr/>
        <p:txBody>
          <a:bodyPr>
            <a:normAutofit/>
          </a:bodyPr>
          <a:lstStyle/>
          <a:p>
            <a:pPr marL="571500" indent="-457200">
              <a:buFont typeface="+mj-lt"/>
              <a:buAutoNum type="alphaLcPeriod"/>
            </a:pPr>
            <a:r>
              <a:rPr lang="en-US" dirty="0" smtClean="0"/>
              <a:t>As average Americans struggled to get by, Herbert hoover attempts to alleviate the misery of the country.</a:t>
            </a:r>
          </a:p>
          <a:p>
            <a:pPr marL="571500" indent="-457200">
              <a:buFont typeface="+mj-lt"/>
              <a:buAutoNum type="alphaLcPeriod"/>
            </a:pPr>
            <a:r>
              <a:rPr lang="en-US" i="1" dirty="0" smtClean="0"/>
              <a:t>At </a:t>
            </a:r>
            <a:r>
              <a:rPr lang="en-US" dirty="0" smtClean="0"/>
              <a:t>first, Hoover believed the Depression would be short term, proclaiming, “the worst effects of the crash upon employment will have passed during the next sixty days.”</a:t>
            </a:r>
          </a:p>
          <a:p>
            <a:pPr marL="571500" indent="-457200">
              <a:buFont typeface="+mj-lt"/>
              <a:buAutoNum type="alphaLcPeriod"/>
            </a:pPr>
            <a:r>
              <a:rPr lang="en-US" dirty="0" smtClean="0"/>
              <a:t>Even as the Depression got worse, Hoover did not want to interfere in the economy.  He </a:t>
            </a:r>
            <a:r>
              <a:rPr lang="en-US" dirty="0"/>
              <a:t>b</a:t>
            </a:r>
            <a:r>
              <a:rPr lang="en-US" dirty="0" smtClean="0"/>
              <a:t>elieved that government involvement would make things worse in the long run. </a:t>
            </a:r>
          </a:p>
          <a:p>
            <a:pPr marL="571500" indent="-457200">
              <a:buFont typeface="+mj-lt"/>
              <a:buAutoNum type="alphaLcPeriod"/>
            </a:pPr>
            <a:r>
              <a:rPr lang="en-US" dirty="0" smtClean="0"/>
              <a:t>Instead he called for a policy of </a:t>
            </a:r>
            <a:r>
              <a:rPr lang="en-US" u="sng" dirty="0" smtClean="0"/>
              <a:t>(14)  Rugged Individualism.  </a:t>
            </a:r>
            <a:r>
              <a:rPr lang="en-US" dirty="0" smtClean="0"/>
              <a:t>His belief was that Americans should pull themselves up and not rely on the government.  He did not believe in </a:t>
            </a:r>
            <a:r>
              <a:rPr lang="en-US" u="sng" dirty="0" smtClean="0"/>
              <a:t>(15) direct relief</a:t>
            </a:r>
          </a:p>
          <a:p>
            <a:pPr marL="114300" indent="0">
              <a:buNone/>
            </a:pPr>
            <a:endParaRPr lang="en-US" u="sng" dirty="0"/>
          </a:p>
        </p:txBody>
      </p:sp>
    </p:spTree>
    <p:extLst>
      <p:ext uri="{BB962C8B-B14F-4D97-AF65-F5344CB8AC3E}">
        <p14:creationId xmlns:p14="http://schemas.microsoft.com/office/powerpoint/2010/main" val="3700638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Hoover Responds to  the Depression</a:t>
            </a:r>
            <a:endParaRPr lang="en-US" dirty="0"/>
          </a:p>
        </p:txBody>
      </p:sp>
      <p:sp>
        <p:nvSpPr>
          <p:cNvPr id="3" name="Content Placeholder 2"/>
          <p:cNvSpPr>
            <a:spLocks noGrp="1"/>
          </p:cNvSpPr>
          <p:nvPr>
            <p:ph idx="1"/>
          </p:nvPr>
        </p:nvSpPr>
        <p:spPr/>
        <p:txBody>
          <a:bodyPr>
            <a:normAutofit/>
          </a:bodyPr>
          <a:lstStyle/>
          <a:p>
            <a:pPr marL="571500" indent="-457200">
              <a:buFont typeface="+mj-lt"/>
              <a:buAutoNum type="alphaLcPeriod"/>
            </a:pPr>
            <a:r>
              <a:rPr lang="en-US" dirty="0" smtClean="0"/>
              <a:t>However, with no end in sight, Hoover soon changed his tune.  He soon began funding </a:t>
            </a:r>
            <a:r>
              <a:rPr lang="en-US" u="sng" dirty="0" smtClean="0"/>
              <a:t>(16) public works </a:t>
            </a:r>
            <a:r>
              <a:rPr lang="en-US" dirty="0" smtClean="0"/>
              <a:t>like the Hoover Dam to give people jobs and eventually even offered direct relief for suffering Americans.</a:t>
            </a:r>
          </a:p>
          <a:p>
            <a:pPr marL="571500" indent="-457200">
              <a:buFont typeface="+mj-lt"/>
              <a:buAutoNum type="alphaLcPeriod"/>
            </a:pPr>
            <a:r>
              <a:rPr lang="en-US" dirty="0" smtClean="0"/>
              <a:t>He also started the </a:t>
            </a:r>
            <a:r>
              <a:rPr lang="en-US" u="sng" dirty="0" smtClean="0"/>
              <a:t>(17) Reconstruction Finance Corporation </a:t>
            </a:r>
            <a:r>
              <a:rPr lang="en-US" dirty="0" smtClean="0"/>
              <a:t>which made loans to businesses.  However, they did not offer enough money to reverse the negative business cycle that had set in.  </a:t>
            </a:r>
            <a:endParaRPr lang="en-US" dirty="0"/>
          </a:p>
        </p:txBody>
      </p:sp>
    </p:spTree>
    <p:extLst>
      <p:ext uri="{BB962C8B-B14F-4D97-AF65-F5344CB8AC3E}">
        <p14:creationId xmlns:p14="http://schemas.microsoft.com/office/powerpoint/2010/main" val="49550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Too little, too late</a:t>
            </a:r>
            <a:endParaRPr lang="en-US" dirty="0"/>
          </a:p>
        </p:txBody>
      </p:sp>
      <p:sp>
        <p:nvSpPr>
          <p:cNvPr id="3" name="Content Placeholder 2"/>
          <p:cNvSpPr>
            <a:spLocks noGrp="1"/>
          </p:cNvSpPr>
          <p:nvPr>
            <p:ph idx="1"/>
          </p:nvPr>
        </p:nvSpPr>
        <p:spPr/>
        <p:txBody>
          <a:bodyPr>
            <a:normAutofit/>
          </a:bodyPr>
          <a:lstStyle/>
          <a:p>
            <a:pPr marL="571500" indent="-457200">
              <a:buFont typeface="+mj-lt"/>
              <a:buAutoNum type="alphaLcPeriod"/>
            </a:pPr>
            <a:r>
              <a:rPr lang="en-US" dirty="0" smtClean="0"/>
              <a:t>Although Hoover began attempting to offer more relief to the American people, it was too little, too late</a:t>
            </a:r>
          </a:p>
          <a:p>
            <a:pPr marL="571500" indent="-457200">
              <a:buFont typeface="+mj-lt"/>
              <a:buAutoNum type="alphaLcPeriod"/>
            </a:pPr>
            <a:r>
              <a:rPr lang="en-US" dirty="0" smtClean="0"/>
              <a:t>Hunger marches cropped up around the country.  Some farmers began burning their crops to create a shortage in order to raise prices.  </a:t>
            </a:r>
            <a:r>
              <a:rPr lang="en-US" b="1" dirty="0" smtClean="0"/>
              <a:t>The country was terribly upset with Hoover and tired of “pro-business” Republicans.</a:t>
            </a:r>
          </a:p>
          <a:p>
            <a:pPr marL="571500" indent="-457200">
              <a:buFont typeface="+mj-lt"/>
              <a:buAutoNum type="alphaLcPeriod"/>
            </a:pPr>
            <a:r>
              <a:rPr lang="en-US" dirty="0" smtClean="0"/>
              <a:t>The worst incident occurred in Washington, D.C. in the summer of 1932</a:t>
            </a:r>
          </a:p>
          <a:p>
            <a:pPr marL="868680" lvl="1" indent="-457200">
              <a:buFont typeface="+mj-lt"/>
              <a:buAutoNum type="alphaLcPeriod"/>
            </a:pPr>
            <a:r>
              <a:rPr lang="en-US" dirty="0" smtClean="0"/>
              <a:t> Texas congressman introduced bill that old allow World War I veterans to receive a $1,000 bonus to help them during the Depression</a:t>
            </a:r>
          </a:p>
          <a:p>
            <a:pPr marL="114300" indent="0">
              <a:buNone/>
            </a:pPr>
            <a:endParaRPr lang="en-US" dirty="0"/>
          </a:p>
        </p:txBody>
      </p:sp>
    </p:spTree>
    <p:extLst>
      <p:ext uri="{BB962C8B-B14F-4D97-AF65-F5344CB8AC3E}">
        <p14:creationId xmlns:p14="http://schemas.microsoft.com/office/powerpoint/2010/main" val="3078720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First New Deal</a:t>
            </a:r>
            <a:endParaRPr lang="en-US" dirty="0"/>
          </a:p>
        </p:txBody>
      </p:sp>
      <p:sp>
        <p:nvSpPr>
          <p:cNvPr id="3" name="Content Placeholder 2"/>
          <p:cNvSpPr>
            <a:spLocks noGrp="1"/>
          </p:cNvSpPr>
          <p:nvPr>
            <p:ph idx="1"/>
          </p:nvPr>
        </p:nvSpPr>
        <p:spPr>
          <a:xfrm>
            <a:off x="457200" y="1371600"/>
            <a:ext cx="7848600" cy="5029200"/>
          </a:xfrm>
        </p:spPr>
        <p:txBody>
          <a:bodyPr>
            <a:normAutofit/>
          </a:bodyPr>
          <a:lstStyle/>
          <a:p>
            <a:pPr marL="114300" indent="0">
              <a:buNone/>
            </a:pPr>
            <a:r>
              <a:rPr lang="en-US" sz="3600" dirty="0"/>
              <a:t>Big Idea: Franklin Delano Roosevelt was elected president in 1932, following his promise of a “new deal” for Americans.  In his first 100 days in office, he let loose a flood of legislation designed to rescue banks, industry, and agriculture and provide jobs for the unemployed.  </a:t>
            </a:r>
          </a:p>
          <a:p>
            <a:pPr marL="571500" indent="-457200">
              <a:buFont typeface="+mj-lt"/>
              <a:buAutoNum type="alphaLcPeriod"/>
            </a:pPr>
            <a:endParaRPr lang="en-US" dirty="0"/>
          </a:p>
        </p:txBody>
      </p:sp>
    </p:spTree>
    <p:extLst>
      <p:ext uri="{BB962C8B-B14F-4D97-AF65-F5344CB8AC3E}">
        <p14:creationId xmlns:p14="http://schemas.microsoft.com/office/powerpoint/2010/main" val="929203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I. </a:t>
            </a:r>
            <a:r>
              <a:rPr lang="en-US" sz="4800" b="1" dirty="0"/>
              <a:t>Roosevelt’s Rise to Power </a:t>
            </a:r>
            <a:r>
              <a:rPr lang="en-US" sz="4800" dirty="0"/>
              <a:t/>
            </a:r>
            <a:br>
              <a:rPr lang="en-US" sz="4800" dirty="0"/>
            </a:br>
            <a:endParaRPr lang="en-US" dirty="0"/>
          </a:p>
        </p:txBody>
      </p:sp>
      <p:sp>
        <p:nvSpPr>
          <p:cNvPr id="3" name="Content Placeholder 2"/>
          <p:cNvSpPr>
            <a:spLocks noGrp="1"/>
          </p:cNvSpPr>
          <p:nvPr>
            <p:ph idx="1"/>
          </p:nvPr>
        </p:nvSpPr>
        <p:spPr>
          <a:xfrm>
            <a:off x="76200" y="838200"/>
            <a:ext cx="8305800" cy="6019800"/>
          </a:xfrm>
        </p:spPr>
        <p:txBody>
          <a:bodyPr>
            <a:normAutofit/>
          </a:bodyPr>
          <a:lstStyle/>
          <a:p>
            <a:pPr marL="868680" lvl="1" indent="-457200">
              <a:buFont typeface="+mj-lt"/>
              <a:buAutoNum type="alphaLcPeriod"/>
            </a:pPr>
            <a:r>
              <a:rPr lang="en-US" dirty="0" smtClean="0"/>
              <a:t>Roosevelt </a:t>
            </a:r>
            <a:r>
              <a:rPr lang="en-US" dirty="0"/>
              <a:t>was a natural born politician.  He had a charming personality and expressed confidence and optimism wherever he went.  </a:t>
            </a:r>
            <a:endParaRPr lang="en-US" dirty="0" smtClean="0"/>
          </a:p>
          <a:p>
            <a:pPr marL="868680" lvl="1" indent="-457200">
              <a:buFont typeface="+mj-lt"/>
              <a:buAutoNum type="alphaLcPeriod"/>
            </a:pPr>
            <a:r>
              <a:rPr lang="en-US" dirty="0" smtClean="0"/>
              <a:t>He </a:t>
            </a:r>
            <a:r>
              <a:rPr lang="en-US" dirty="0"/>
              <a:t>was the vice presidential candidate for the 1920 election, but soon after contracted the paralyzing disease,  </a:t>
            </a:r>
            <a:r>
              <a:rPr lang="en-US" u="sng" dirty="0"/>
              <a:t>(</a:t>
            </a:r>
            <a:r>
              <a:rPr lang="en-US" u="sng" dirty="0" smtClean="0"/>
              <a:t>1)polio.   </a:t>
            </a:r>
          </a:p>
          <a:p>
            <a:pPr marL="868680" lvl="1" indent="-457200">
              <a:buFont typeface="+mj-lt"/>
              <a:buAutoNum type="alphaLcPeriod"/>
            </a:pPr>
            <a:r>
              <a:rPr lang="en-US" dirty="0" smtClean="0"/>
              <a:t>Nevertheless</a:t>
            </a:r>
            <a:r>
              <a:rPr lang="en-US" dirty="0"/>
              <a:t>, Roosevelt continued to work in politics and ran for governor of New York in 1928 and won.  </a:t>
            </a:r>
            <a:endParaRPr lang="en-US" dirty="0" smtClean="0"/>
          </a:p>
          <a:p>
            <a:pPr marL="868680" lvl="1" indent="-457200">
              <a:buFont typeface="+mj-lt"/>
              <a:buAutoNum type="alphaLcPeriod"/>
            </a:pPr>
            <a:r>
              <a:rPr lang="en-US" dirty="0" smtClean="0"/>
              <a:t>His </a:t>
            </a:r>
            <a:r>
              <a:rPr lang="en-US" dirty="0"/>
              <a:t>popularity as governor of New York helped him win the nomination for presidency in 1932 where he easily defeated the Republican </a:t>
            </a:r>
            <a:r>
              <a:rPr lang="en-US" b="1" dirty="0"/>
              <a:t>incumbent</a:t>
            </a:r>
            <a:r>
              <a:rPr lang="en-US" dirty="0"/>
              <a:t> </a:t>
            </a:r>
            <a:r>
              <a:rPr lang="en-US" u="sng" dirty="0"/>
              <a:t>(</a:t>
            </a:r>
            <a:r>
              <a:rPr lang="en-US" u="sng" dirty="0" smtClean="0"/>
              <a:t>2) Herbert Hoover</a:t>
            </a:r>
          </a:p>
          <a:p>
            <a:pPr marL="868680" lvl="1" indent="-457200">
              <a:buFont typeface="+mj-lt"/>
              <a:buAutoNum type="alphaLcPeriod"/>
            </a:pPr>
            <a:r>
              <a:rPr lang="en-US" dirty="0" smtClean="0"/>
              <a:t>In </a:t>
            </a:r>
            <a:r>
              <a:rPr lang="en-US" dirty="0"/>
              <a:t>his acceptance speech for the democratic nomination, Roosevelt promised the American people something different from the Republicans, a </a:t>
            </a:r>
            <a:r>
              <a:rPr lang="en-US" u="sng" dirty="0"/>
              <a:t>(</a:t>
            </a:r>
            <a:r>
              <a:rPr lang="en-US" u="sng" dirty="0" smtClean="0"/>
              <a:t>3) ”New Deal” </a:t>
            </a:r>
            <a:r>
              <a:rPr lang="en-US" b="1" dirty="0" smtClean="0"/>
              <a:t>This </a:t>
            </a:r>
            <a:r>
              <a:rPr lang="en-US" b="1" dirty="0"/>
              <a:t>became the name of his program to help dig America out of the Great Depression</a:t>
            </a:r>
            <a:r>
              <a:rPr lang="en-US" b="1" dirty="0" smtClean="0"/>
              <a:t>.</a:t>
            </a:r>
            <a:endParaRPr lang="en-US" dirty="0"/>
          </a:p>
        </p:txBody>
      </p:sp>
    </p:spTree>
    <p:extLst>
      <p:ext uri="{BB962C8B-B14F-4D97-AF65-F5344CB8AC3E}">
        <p14:creationId xmlns:p14="http://schemas.microsoft.com/office/powerpoint/2010/main" val="1519264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pPr lvl="0"/>
            <a:r>
              <a:rPr lang="en-US" sz="4800" dirty="0" smtClean="0"/>
              <a:t>II. The </a:t>
            </a:r>
            <a:r>
              <a:rPr lang="en-US" sz="4800" dirty="0"/>
              <a:t>Hundred Days </a:t>
            </a:r>
            <a:endParaRPr lang="en-US" dirty="0"/>
          </a:p>
        </p:txBody>
      </p:sp>
      <p:sp>
        <p:nvSpPr>
          <p:cNvPr id="3" name="Content Placeholder 2"/>
          <p:cNvSpPr>
            <a:spLocks noGrp="1"/>
          </p:cNvSpPr>
          <p:nvPr>
            <p:ph idx="1"/>
          </p:nvPr>
        </p:nvSpPr>
        <p:spPr>
          <a:xfrm>
            <a:off x="0" y="838200"/>
            <a:ext cx="8458200" cy="5562600"/>
          </a:xfrm>
        </p:spPr>
        <p:txBody>
          <a:bodyPr>
            <a:normAutofit lnSpcReduction="10000"/>
          </a:bodyPr>
          <a:lstStyle/>
          <a:p>
            <a:pPr marL="868680" lvl="1" indent="-457200">
              <a:buFont typeface="+mj-lt"/>
              <a:buAutoNum type="alphaLcPeriod"/>
            </a:pPr>
            <a:r>
              <a:rPr lang="en-US" dirty="0" smtClean="0"/>
              <a:t>In </a:t>
            </a:r>
            <a:r>
              <a:rPr lang="en-US" dirty="0"/>
              <a:t>his inaugural address, President Roosevelt famously comforted the American people declaring, </a:t>
            </a:r>
            <a:r>
              <a:rPr lang="en-US" b="1" dirty="0"/>
              <a:t>“Let me assert my firm belief that the only thing we have to fear is fear itself…This nation asks for action, and action now!”  </a:t>
            </a:r>
            <a:endParaRPr lang="en-US" dirty="0"/>
          </a:p>
          <a:p>
            <a:pPr marL="868680" lvl="1" indent="-457200">
              <a:buFont typeface="+mj-lt"/>
              <a:buAutoNum type="alphaLcPeriod"/>
            </a:pPr>
            <a:r>
              <a:rPr lang="en-US" dirty="0" smtClean="0"/>
              <a:t>Unlike </a:t>
            </a:r>
            <a:r>
              <a:rPr lang="en-US" dirty="0"/>
              <a:t>Hoover, Roosevelt was quick to action in helping the American people through the Depression.  In the </a:t>
            </a:r>
            <a:r>
              <a:rPr lang="en-US" u="sng" dirty="0"/>
              <a:t>(</a:t>
            </a:r>
            <a:r>
              <a:rPr lang="en-US" u="sng" dirty="0" smtClean="0"/>
              <a:t>4)First One hundred Days  </a:t>
            </a:r>
            <a:r>
              <a:rPr lang="en-US" dirty="0" smtClean="0"/>
              <a:t>Roosevelt </a:t>
            </a:r>
            <a:r>
              <a:rPr lang="en-US" dirty="0"/>
              <a:t>did the following things: </a:t>
            </a:r>
          </a:p>
          <a:p>
            <a:pPr marL="1177290" lvl="2" indent="-400050">
              <a:buFont typeface="+mj-lt"/>
              <a:buAutoNum type="romanLcPeriod"/>
            </a:pPr>
            <a:r>
              <a:rPr lang="en-US" sz="2000" u="sng" dirty="0"/>
              <a:t>(</a:t>
            </a:r>
            <a:r>
              <a:rPr lang="en-US" sz="2000" u="sng" dirty="0" smtClean="0"/>
              <a:t>5) Bank holiday- </a:t>
            </a:r>
            <a:r>
              <a:rPr lang="en-US" sz="2000" dirty="0"/>
              <a:t>He closed all banks temporarily to prevent people from taking all of their money out, thus closing the banks permanently.  Congress then passed a law declaring that the banks must be examined before they were allowed to </a:t>
            </a:r>
            <a:r>
              <a:rPr lang="en-US" sz="2000" dirty="0" smtClean="0"/>
              <a:t>reopen.</a:t>
            </a:r>
          </a:p>
          <a:p>
            <a:pPr marL="1177290" lvl="2" indent="-400050">
              <a:buFont typeface="+mj-lt"/>
              <a:buAutoNum type="romanLcPeriod"/>
            </a:pPr>
            <a:r>
              <a:rPr lang="en-US" sz="2000" dirty="0" smtClean="0"/>
              <a:t>He </a:t>
            </a:r>
            <a:r>
              <a:rPr lang="en-US" sz="2000" dirty="0"/>
              <a:t>established a </a:t>
            </a:r>
            <a:r>
              <a:rPr lang="en-US" sz="2000" u="sng" dirty="0"/>
              <a:t>(</a:t>
            </a:r>
            <a:r>
              <a:rPr lang="en-US" sz="2000" u="sng" dirty="0" smtClean="0"/>
              <a:t>6)Brain Trust  </a:t>
            </a:r>
            <a:r>
              <a:rPr lang="en-US" sz="2000" dirty="0" smtClean="0"/>
              <a:t>of </a:t>
            </a:r>
            <a:r>
              <a:rPr lang="en-US" sz="2000" dirty="0"/>
              <a:t>different people from all over the country to help come up with creative solutions for the Depression. </a:t>
            </a:r>
            <a:endParaRPr lang="en-US" sz="2000" dirty="0"/>
          </a:p>
          <a:p>
            <a:pPr marL="1177290" lvl="2" indent="-400050">
              <a:buFont typeface="+mj-lt"/>
              <a:buAutoNum type="romanLcPeriod"/>
            </a:pPr>
            <a:r>
              <a:rPr lang="en-US" sz="2000" dirty="0" smtClean="0"/>
              <a:t>He </a:t>
            </a:r>
            <a:r>
              <a:rPr lang="en-US" sz="2000" dirty="0"/>
              <a:t>sent numerous pieces of legislation to Congress to help relieve the American people.  </a:t>
            </a:r>
            <a:endParaRPr lang="en-US" sz="2000" dirty="0" smtClean="0"/>
          </a:p>
          <a:p>
            <a:pPr marL="1177290" lvl="2" indent="-400050">
              <a:buFont typeface="+mj-lt"/>
              <a:buAutoNum type="romanLcPeriod"/>
            </a:pPr>
            <a:r>
              <a:rPr lang="en-US" sz="2000" dirty="0" smtClean="0"/>
              <a:t>He </a:t>
            </a:r>
            <a:r>
              <a:rPr lang="en-US" sz="2000" dirty="0"/>
              <a:t>gave </a:t>
            </a:r>
            <a:r>
              <a:rPr lang="en-US" sz="2000" u="sng" dirty="0"/>
              <a:t>(</a:t>
            </a:r>
            <a:r>
              <a:rPr lang="en-US" sz="2000" u="sng" dirty="0" smtClean="0"/>
              <a:t>7) fireside chats </a:t>
            </a:r>
            <a:r>
              <a:rPr lang="en-US" sz="2000" dirty="0" smtClean="0"/>
              <a:t>to </a:t>
            </a:r>
            <a:r>
              <a:rPr lang="en-US" sz="2000" dirty="0"/>
              <a:t>the American people through the radio to encourage them and keep their morale up.  </a:t>
            </a:r>
          </a:p>
          <a:p>
            <a:pPr marL="571500" indent="-457200">
              <a:buFont typeface="+mj-lt"/>
              <a:buAutoNum type="alphaLcPeriod"/>
            </a:pPr>
            <a:endParaRPr lang="en-US" dirty="0"/>
          </a:p>
        </p:txBody>
      </p:sp>
    </p:spTree>
    <p:extLst>
      <p:ext uri="{BB962C8B-B14F-4D97-AF65-F5344CB8AC3E}">
        <p14:creationId xmlns:p14="http://schemas.microsoft.com/office/powerpoint/2010/main" val="2424111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1928 Election</a:t>
            </a:r>
            <a:endParaRPr lang="en-US" dirty="0"/>
          </a:p>
        </p:txBody>
      </p:sp>
      <p:sp>
        <p:nvSpPr>
          <p:cNvPr id="3" name="Content Placeholder 2"/>
          <p:cNvSpPr>
            <a:spLocks noGrp="1"/>
          </p:cNvSpPr>
          <p:nvPr>
            <p:ph idx="1"/>
          </p:nvPr>
        </p:nvSpPr>
        <p:spPr/>
        <p:txBody>
          <a:bodyPr/>
          <a:lstStyle/>
          <a:p>
            <a:r>
              <a:rPr lang="en-US" dirty="0"/>
              <a:t>By the election of 1928, America was on a high.  The “roaring 20’s” had turned the United States into the World’s leading economy and many Americans prospered.  </a:t>
            </a:r>
          </a:p>
          <a:p>
            <a:r>
              <a:rPr lang="en-US" dirty="0"/>
              <a:t>Claiming that their pro-business policies were responsible for this prosperity, Republicans easily won the presidential election of 1928, electing (1</a:t>
            </a:r>
            <a:r>
              <a:rPr lang="en-US" dirty="0" smtClean="0"/>
              <a:t>) </a:t>
            </a:r>
            <a:r>
              <a:rPr lang="en-US" b="1" dirty="0" smtClean="0"/>
              <a:t>Herbert Hoover</a:t>
            </a:r>
            <a:r>
              <a:rPr lang="en-US" dirty="0" smtClean="0"/>
              <a:t> </a:t>
            </a:r>
            <a:r>
              <a:rPr lang="en-US" dirty="0"/>
              <a:t>to the White House. </a:t>
            </a:r>
          </a:p>
          <a:p>
            <a:r>
              <a:rPr lang="en-US" dirty="0"/>
              <a:t>In his inaugural speech, Hoover boldly declared, “I have no fears for the future of our country.  It is bright with hope.”  But boy was he wrong!!! </a:t>
            </a:r>
          </a:p>
          <a:p>
            <a:endParaRPr lang="en-US" dirty="0"/>
          </a:p>
        </p:txBody>
      </p:sp>
    </p:spTree>
    <p:extLst>
      <p:ext uri="{BB962C8B-B14F-4D97-AF65-F5344CB8AC3E}">
        <p14:creationId xmlns:p14="http://schemas.microsoft.com/office/powerpoint/2010/main" val="4125206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4447"/>
            <a:ext cx="7620000" cy="1143000"/>
          </a:xfrm>
        </p:spPr>
        <p:txBody>
          <a:bodyPr/>
          <a:lstStyle/>
          <a:p>
            <a:pPr lvl="0"/>
            <a:r>
              <a:rPr lang="en-US" dirty="0" smtClean="0"/>
              <a:t>III. </a:t>
            </a:r>
            <a:r>
              <a:rPr lang="en-US" dirty="0"/>
              <a:t>The First New Deal Kicks In </a:t>
            </a:r>
            <a:endParaRPr lang="en-US" dirty="0"/>
          </a:p>
        </p:txBody>
      </p:sp>
      <p:sp>
        <p:nvSpPr>
          <p:cNvPr id="3" name="Content Placeholder 2"/>
          <p:cNvSpPr>
            <a:spLocks noGrp="1"/>
          </p:cNvSpPr>
          <p:nvPr>
            <p:ph idx="1"/>
          </p:nvPr>
        </p:nvSpPr>
        <p:spPr>
          <a:xfrm>
            <a:off x="0" y="990600"/>
            <a:ext cx="8153400" cy="5867400"/>
          </a:xfrm>
        </p:spPr>
        <p:txBody>
          <a:bodyPr>
            <a:normAutofit/>
          </a:bodyPr>
          <a:lstStyle/>
          <a:p>
            <a:pPr marL="868680" lvl="1" indent="-457200">
              <a:buFont typeface="+mj-lt"/>
              <a:buAutoNum type="alphaLcPeriod"/>
            </a:pPr>
            <a:r>
              <a:rPr lang="en-US" dirty="0"/>
              <a:t>Unlike Hoover, Roosevelt was not afraid to provide </a:t>
            </a:r>
            <a:r>
              <a:rPr lang="en-US" u="sng" dirty="0"/>
              <a:t>(</a:t>
            </a:r>
            <a:r>
              <a:rPr lang="en-US" u="sng" dirty="0" smtClean="0"/>
              <a:t>8)direct aid  </a:t>
            </a:r>
            <a:r>
              <a:rPr lang="en-US" dirty="0" smtClean="0"/>
              <a:t>for </a:t>
            </a:r>
            <a:r>
              <a:rPr lang="en-US" dirty="0"/>
              <a:t>the American people by spending government </a:t>
            </a:r>
            <a:r>
              <a:rPr lang="en-US" dirty="0" smtClean="0"/>
              <a:t>money.</a:t>
            </a:r>
          </a:p>
          <a:p>
            <a:pPr marL="868680" lvl="1" indent="-457200">
              <a:buFont typeface="+mj-lt"/>
              <a:buAutoNum type="alphaLcPeriod"/>
            </a:pPr>
            <a:r>
              <a:rPr lang="en-US" dirty="0" smtClean="0"/>
              <a:t>In </a:t>
            </a:r>
            <a:r>
              <a:rPr lang="en-US" dirty="0"/>
              <a:t>fact, Roosevelt relied largely on a new theory of economics called (</a:t>
            </a:r>
            <a:r>
              <a:rPr lang="en-US" dirty="0" smtClean="0"/>
              <a:t>9) </a:t>
            </a:r>
            <a:r>
              <a:rPr lang="en-US" u="sng" dirty="0" smtClean="0"/>
              <a:t>Keynesian economics </a:t>
            </a:r>
            <a:r>
              <a:rPr lang="en-US" dirty="0" smtClean="0"/>
              <a:t>to </a:t>
            </a:r>
            <a:r>
              <a:rPr lang="en-US" dirty="0"/>
              <a:t>run his New Deal.  This theory said it was necessary for government to use </a:t>
            </a:r>
            <a:r>
              <a:rPr lang="en-US" u="sng" dirty="0"/>
              <a:t>(</a:t>
            </a:r>
            <a:r>
              <a:rPr lang="en-US" u="sng" dirty="0" smtClean="0"/>
              <a:t>10) deficit spending </a:t>
            </a:r>
            <a:r>
              <a:rPr lang="en-US" dirty="0" smtClean="0"/>
              <a:t>to </a:t>
            </a:r>
            <a:r>
              <a:rPr lang="en-US" dirty="0"/>
              <a:t>get the economy going again.  </a:t>
            </a:r>
            <a:endParaRPr lang="en-US" dirty="0" smtClean="0"/>
          </a:p>
          <a:p>
            <a:pPr marL="868680" lvl="1" indent="-457200">
              <a:buFont typeface="+mj-lt"/>
              <a:buAutoNum type="alphaLcPeriod"/>
            </a:pPr>
            <a:r>
              <a:rPr lang="en-US" b="1" dirty="0"/>
              <a:t>With this strategy in mind, Roosevelt established three goals for his First New Deal.  They became known as the three “</a:t>
            </a:r>
            <a:r>
              <a:rPr lang="en-US" b="1" dirty="0" err="1"/>
              <a:t>Rs</a:t>
            </a:r>
            <a:r>
              <a:rPr lang="en-US" b="1" dirty="0"/>
              <a:t>” of the New Deal. (Relief, Recovery, and Reform)</a:t>
            </a:r>
          </a:p>
          <a:p>
            <a:pPr marL="868680" lvl="1" indent="-457200">
              <a:buFont typeface="+mj-lt"/>
              <a:buAutoNum type="alphaLcPeriod"/>
            </a:pPr>
            <a:r>
              <a:rPr lang="en-US" b="1" dirty="0"/>
              <a:t>These three “</a:t>
            </a:r>
            <a:r>
              <a:rPr lang="en-US" b="1" dirty="0" err="1"/>
              <a:t>Rs</a:t>
            </a:r>
            <a:r>
              <a:rPr lang="en-US" b="1" dirty="0"/>
              <a:t>” had a whole “Alphabet Soup” of programs to go along with them, most of them funded by the government. </a:t>
            </a:r>
          </a:p>
          <a:p>
            <a:pPr marL="868680" lvl="1" indent="-457200">
              <a:buFont typeface="+mj-lt"/>
              <a:buAutoNum type="alphaLcPeriod"/>
            </a:pPr>
            <a:endParaRPr lang="en-US" dirty="0" smtClean="0"/>
          </a:p>
          <a:p>
            <a:pPr marL="571500" indent="-457200">
              <a:buFont typeface="+mj-lt"/>
              <a:buAutoNum type="alphaLcPeriod"/>
            </a:pPr>
            <a:endParaRPr lang="en-US" dirty="0"/>
          </a:p>
        </p:txBody>
      </p:sp>
    </p:spTree>
    <p:extLst>
      <p:ext uri="{BB962C8B-B14F-4D97-AF65-F5344CB8AC3E}">
        <p14:creationId xmlns:p14="http://schemas.microsoft.com/office/powerpoint/2010/main" val="1546190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620000" cy="1143000"/>
          </a:xfrm>
        </p:spPr>
        <p:txBody>
          <a:bodyPr/>
          <a:lstStyle/>
          <a:p>
            <a:pPr lvl="0"/>
            <a:r>
              <a:rPr lang="en-US" dirty="0" smtClean="0"/>
              <a:t>III. </a:t>
            </a:r>
            <a:r>
              <a:rPr lang="en-US" dirty="0"/>
              <a:t>The First New Deal Kicks </a:t>
            </a:r>
            <a:r>
              <a:rPr lang="en-US" dirty="0" smtClean="0"/>
              <a:t>In: The Three “</a:t>
            </a:r>
            <a:r>
              <a:rPr lang="en-US" dirty="0" err="1" smtClean="0"/>
              <a:t>Rs</a:t>
            </a:r>
            <a:r>
              <a:rPr lang="en-US" dirty="0" smtClean="0"/>
              <a:t>”</a:t>
            </a:r>
            <a:endParaRPr lang="en-US" dirty="0"/>
          </a:p>
        </p:txBody>
      </p:sp>
      <p:sp>
        <p:nvSpPr>
          <p:cNvPr id="3" name="Content Placeholder 2"/>
          <p:cNvSpPr>
            <a:spLocks noGrp="1"/>
          </p:cNvSpPr>
          <p:nvPr>
            <p:ph idx="1"/>
          </p:nvPr>
        </p:nvSpPr>
        <p:spPr>
          <a:xfrm>
            <a:off x="0" y="1676400"/>
            <a:ext cx="8382000" cy="5181600"/>
          </a:xfrm>
        </p:spPr>
        <p:txBody>
          <a:bodyPr>
            <a:normAutofit/>
          </a:bodyPr>
          <a:lstStyle/>
          <a:p>
            <a:pPr marL="411480" lvl="1" indent="0">
              <a:buNone/>
            </a:pPr>
            <a:r>
              <a:rPr lang="en-US" b="1" u="sng" dirty="0" smtClean="0"/>
              <a:t>(8)Relief </a:t>
            </a:r>
            <a:r>
              <a:rPr lang="en-US" b="1" dirty="0"/>
              <a:t>- Roosevelt wanted to provide immediate </a:t>
            </a:r>
            <a:r>
              <a:rPr lang="en-US" b="1" dirty="0" smtClean="0"/>
              <a:t>relief with JOBS for </a:t>
            </a:r>
            <a:r>
              <a:rPr lang="en-US" b="1" dirty="0"/>
              <a:t>the American people who were unemployed and struggling to take care of their families. </a:t>
            </a:r>
            <a:endParaRPr lang="en-US" b="1" dirty="0" smtClean="0"/>
          </a:p>
          <a:p>
            <a:pPr marL="777240" lvl="2" indent="0">
              <a:buNone/>
            </a:pPr>
            <a:r>
              <a:rPr lang="en-US" sz="2000" u="sng" dirty="0" smtClean="0"/>
              <a:t> (9) Civilian Conservation Core </a:t>
            </a:r>
            <a:r>
              <a:rPr lang="en-US" sz="2000" dirty="0" smtClean="0"/>
              <a:t>(CCC)          This government agency was created to put young men back to work immediately.  They were hired to plant trees, fight forest fires, and build reservoirs.  </a:t>
            </a:r>
          </a:p>
          <a:p>
            <a:pPr marL="777240" lvl="2" indent="0">
              <a:buNone/>
            </a:pPr>
            <a:r>
              <a:rPr lang="en-US" sz="2000" dirty="0" smtClean="0"/>
              <a:t> </a:t>
            </a:r>
            <a:r>
              <a:rPr lang="en-US" sz="2000" u="sng" dirty="0" smtClean="0"/>
              <a:t>(10) Civil Works Administration </a:t>
            </a:r>
            <a:r>
              <a:rPr lang="en-US" sz="2000" dirty="0" smtClean="0"/>
              <a:t>(CWA</a:t>
            </a:r>
            <a:r>
              <a:rPr lang="en-US" sz="2000" dirty="0"/>
              <a:t>) The government directly hired 4 million people to build airports, roads, schools, playgrounds, and </a:t>
            </a:r>
            <a:r>
              <a:rPr lang="en-US" sz="2000" dirty="0" smtClean="0"/>
              <a:t>parks</a:t>
            </a:r>
          </a:p>
          <a:p>
            <a:pPr marL="571500" indent="-457200">
              <a:buFont typeface="+mj-lt"/>
              <a:buAutoNum type="alphaLcPeriod"/>
            </a:pPr>
            <a:endParaRPr lang="en-US" dirty="0"/>
          </a:p>
        </p:txBody>
      </p:sp>
    </p:spTree>
    <p:extLst>
      <p:ext uri="{BB962C8B-B14F-4D97-AF65-F5344CB8AC3E}">
        <p14:creationId xmlns:p14="http://schemas.microsoft.com/office/powerpoint/2010/main" val="2551037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715962"/>
          </a:xfrm>
        </p:spPr>
        <p:txBody>
          <a:bodyPr/>
          <a:lstStyle/>
          <a:p>
            <a:r>
              <a:rPr lang="en-US" dirty="0"/>
              <a:t>III. The First New Deal Kicks In: The Three “</a:t>
            </a:r>
            <a:r>
              <a:rPr lang="en-US" dirty="0" err="1"/>
              <a:t>Rs</a:t>
            </a:r>
            <a:r>
              <a:rPr lang="en-US" dirty="0"/>
              <a:t>”</a:t>
            </a:r>
          </a:p>
        </p:txBody>
      </p:sp>
      <p:sp>
        <p:nvSpPr>
          <p:cNvPr id="3" name="Content Placeholder 2"/>
          <p:cNvSpPr>
            <a:spLocks noGrp="1"/>
          </p:cNvSpPr>
          <p:nvPr>
            <p:ph idx="1"/>
          </p:nvPr>
        </p:nvSpPr>
        <p:spPr>
          <a:xfrm>
            <a:off x="-533400" y="1295400"/>
            <a:ext cx="9067800" cy="5105400"/>
          </a:xfrm>
        </p:spPr>
        <p:txBody>
          <a:bodyPr>
            <a:noAutofit/>
          </a:bodyPr>
          <a:lstStyle/>
          <a:p>
            <a:pPr marL="777240" lvl="2" indent="0">
              <a:buNone/>
            </a:pPr>
            <a:r>
              <a:rPr lang="en-US" sz="2000" b="1" u="sng" dirty="0" smtClean="0"/>
              <a:t>(11)</a:t>
            </a:r>
            <a:r>
              <a:rPr lang="en-US" sz="2000" b="1" u="sng" dirty="0"/>
              <a:t> Recovery</a:t>
            </a:r>
            <a:r>
              <a:rPr lang="en-US" sz="2000" b="1" u="sng" dirty="0" smtClean="0"/>
              <a:t> </a:t>
            </a:r>
            <a:r>
              <a:rPr lang="en-US" sz="2000" b="1" dirty="0"/>
              <a:t>- Roosevelt wanted to jolt the economy back into action and get </a:t>
            </a:r>
            <a:r>
              <a:rPr lang="en-US" sz="2000" b="1" dirty="0" smtClean="0"/>
              <a:t>the </a:t>
            </a:r>
            <a:r>
              <a:rPr lang="en-US" sz="2000" b="1" dirty="0"/>
              <a:t>United States out of the Depression for good</a:t>
            </a:r>
            <a:r>
              <a:rPr lang="en-US" sz="2000" b="1" dirty="0" smtClean="0"/>
              <a:t>.</a:t>
            </a:r>
          </a:p>
          <a:p>
            <a:pPr marL="1120140" lvl="2" indent="-342900">
              <a:buFont typeface="+mj-lt"/>
              <a:buAutoNum type="alphaLcPeriod"/>
            </a:pPr>
            <a:r>
              <a:rPr lang="en-US" sz="2000" dirty="0" smtClean="0"/>
              <a:t>(</a:t>
            </a:r>
            <a:r>
              <a:rPr lang="en-US" sz="2000" u="sng" dirty="0" smtClean="0"/>
              <a:t>12)Public Works Administration  </a:t>
            </a:r>
            <a:r>
              <a:rPr lang="en-US" sz="2000" dirty="0" smtClean="0"/>
              <a:t>(</a:t>
            </a:r>
            <a:r>
              <a:rPr lang="en-US" sz="2000" dirty="0"/>
              <a:t>PWA) – the government awarded contracts to construction companies to build highways, sewers, schools, and other government facilities</a:t>
            </a:r>
            <a:r>
              <a:rPr lang="en-US" sz="2000" dirty="0" smtClean="0"/>
              <a:t>.</a:t>
            </a:r>
          </a:p>
          <a:p>
            <a:pPr marL="1120140" lvl="2" indent="-342900">
              <a:buFont typeface="+mj-lt"/>
              <a:buAutoNum type="alphaLcPeriod"/>
            </a:pPr>
            <a:r>
              <a:rPr lang="en-US" sz="2000" u="sng" dirty="0" smtClean="0"/>
              <a:t>(13) Tennessee Valley Authority </a:t>
            </a:r>
            <a:r>
              <a:rPr lang="en-US" sz="2000" dirty="0" smtClean="0"/>
              <a:t>(TVA</a:t>
            </a:r>
            <a:r>
              <a:rPr lang="en-US" sz="2000" dirty="0"/>
              <a:t>)  - This government project hired people to build dams across the South to provide electricity to rural areas in Tennessee, Alabama, and Mississippi.  </a:t>
            </a:r>
            <a:endParaRPr lang="en-US" sz="2000" dirty="0" smtClean="0"/>
          </a:p>
          <a:p>
            <a:pPr marL="1120140" lvl="2" indent="-342900">
              <a:buFont typeface="+mj-lt"/>
              <a:buAutoNum type="alphaLcPeriod"/>
            </a:pPr>
            <a:r>
              <a:rPr lang="en-US" sz="2000" u="sng" dirty="0" smtClean="0"/>
              <a:t>(14) Agricultural Adjustment Administration </a:t>
            </a:r>
            <a:r>
              <a:rPr lang="en-US" sz="2000" dirty="0" smtClean="0"/>
              <a:t>(AAA</a:t>
            </a:r>
            <a:r>
              <a:rPr lang="en-US" sz="2000" dirty="0"/>
              <a:t>) – This law addressed the overproduction of farmers.  It allowed the government to pay certain farmers NOT to grow food or NOT produce milk.  In turn, this would raise the prices of crops.  </a:t>
            </a:r>
            <a:endParaRPr lang="en-US" sz="2000" dirty="0" smtClean="0"/>
          </a:p>
          <a:p>
            <a:pPr marL="1120140" lvl="2" indent="-342900">
              <a:buFont typeface="+mj-lt"/>
              <a:buAutoNum type="alphaLcPeriod"/>
            </a:pPr>
            <a:r>
              <a:rPr lang="en-US" sz="2000" u="sng" dirty="0" smtClean="0"/>
              <a:t>(15) National Industrial Recovery Administration </a:t>
            </a:r>
            <a:r>
              <a:rPr lang="en-US" sz="2000" dirty="0" smtClean="0"/>
              <a:t>(NIRA</a:t>
            </a:r>
            <a:r>
              <a:rPr lang="en-US" sz="2000" dirty="0"/>
              <a:t>) This law allowed businesses, government, and labor unions to work together to form “codes” for each industry.  These codes set prices, established minimum wages, and limited factories to two shifts per day.   </a:t>
            </a:r>
          </a:p>
          <a:p>
            <a:pPr lvl="1"/>
            <a:r>
              <a:rPr lang="en-US" dirty="0"/>
              <a:t>() ___________________ - Roosevelt wanted to make sure that the United States never experienced another Great Depression in the future. </a:t>
            </a:r>
          </a:p>
          <a:p>
            <a:pPr lvl="2"/>
            <a:r>
              <a:rPr lang="en-US" sz="2000" dirty="0"/>
              <a:t>()______________ ________________ _________________ __________________ </a:t>
            </a:r>
            <a:r>
              <a:rPr lang="en-US" sz="2000" b="1" dirty="0"/>
              <a:t>(FDIC)</a:t>
            </a:r>
            <a:r>
              <a:rPr lang="en-US" sz="2000" dirty="0"/>
              <a:t> This provided insurance for people’s money in the bank.  If banks went under again, the United States’ government would pay people the money that they lost.  </a:t>
            </a:r>
          </a:p>
          <a:p>
            <a:pPr lvl="2"/>
            <a:r>
              <a:rPr lang="en-US" sz="2000" dirty="0"/>
              <a:t>()_________________ _______________________ ___________________ (SEC) – This agency was created to regulate the stock market and prevent fraud. </a:t>
            </a:r>
          </a:p>
          <a:p>
            <a:r>
              <a:rPr lang="en-US" sz="2000" dirty="0"/>
              <a:t> </a:t>
            </a:r>
            <a:r>
              <a:rPr lang="en-US" sz="2000" b="1" dirty="0" smtClean="0"/>
              <a:t>Some </a:t>
            </a:r>
            <a:r>
              <a:rPr lang="en-US" sz="2000" b="1" dirty="0"/>
              <a:t>of these organizations were more effective than others.  Furthermore, some of these organizations were declared UNCONSTITUTIONAL by the Supreme Court, which said that Roosevelt had gone too far with his New Deal.  </a:t>
            </a:r>
            <a:endParaRPr lang="en-US" sz="2000" dirty="0"/>
          </a:p>
        </p:txBody>
      </p:sp>
    </p:spTree>
    <p:extLst>
      <p:ext uri="{BB962C8B-B14F-4D97-AF65-F5344CB8AC3E}">
        <p14:creationId xmlns:p14="http://schemas.microsoft.com/office/powerpoint/2010/main" val="1306970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715962"/>
          </a:xfrm>
        </p:spPr>
        <p:txBody>
          <a:bodyPr/>
          <a:lstStyle/>
          <a:p>
            <a:r>
              <a:rPr lang="en-US" dirty="0"/>
              <a:t>III. The First New Deal Kicks In: The Three “</a:t>
            </a:r>
            <a:r>
              <a:rPr lang="en-US" dirty="0" err="1"/>
              <a:t>Rs</a:t>
            </a:r>
            <a:r>
              <a:rPr lang="en-US" dirty="0"/>
              <a:t>”</a:t>
            </a:r>
          </a:p>
        </p:txBody>
      </p:sp>
      <p:sp>
        <p:nvSpPr>
          <p:cNvPr id="3" name="Content Placeholder 2"/>
          <p:cNvSpPr>
            <a:spLocks noGrp="1"/>
          </p:cNvSpPr>
          <p:nvPr>
            <p:ph idx="1"/>
          </p:nvPr>
        </p:nvSpPr>
        <p:spPr>
          <a:xfrm>
            <a:off x="0" y="1371600"/>
            <a:ext cx="8305800" cy="5029200"/>
          </a:xfrm>
        </p:spPr>
        <p:txBody>
          <a:bodyPr>
            <a:noAutofit/>
          </a:bodyPr>
          <a:lstStyle/>
          <a:p>
            <a:pPr marL="411480" lvl="1" indent="0">
              <a:buNone/>
            </a:pPr>
            <a:r>
              <a:rPr lang="en-US" b="1" u="sng" dirty="0" smtClean="0"/>
              <a:t>(16) Reform </a:t>
            </a:r>
            <a:r>
              <a:rPr lang="en-US" b="1" dirty="0" smtClean="0"/>
              <a:t>- </a:t>
            </a:r>
            <a:r>
              <a:rPr lang="en-US" b="1" dirty="0"/>
              <a:t>Roosevelt wanted to make sure that the United States never experienced another Great Depression in the future. </a:t>
            </a:r>
          </a:p>
          <a:p>
            <a:pPr marL="1291590" lvl="2" indent="-514350">
              <a:buFont typeface="+mj-lt"/>
              <a:buAutoNum type="romanLcPeriod"/>
            </a:pPr>
            <a:r>
              <a:rPr lang="en-US" sz="2000" u="sng" dirty="0" smtClean="0"/>
              <a:t>(17) Federal Deposit Insurance Commission </a:t>
            </a:r>
            <a:r>
              <a:rPr lang="en-US" sz="2000" b="1" dirty="0" smtClean="0"/>
              <a:t>(FDIC</a:t>
            </a:r>
            <a:r>
              <a:rPr lang="en-US" sz="2000" b="1" dirty="0"/>
              <a:t>)</a:t>
            </a:r>
            <a:r>
              <a:rPr lang="en-US" sz="2000" dirty="0"/>
              <a:t> This provided insurance for people’s money in the bank.  If banks went under again, the United States’ government would pay people the money that they lost.  </a:t>
            </a:r>
            <a:endParaRPr lang="en-US" sz="2000" dirty="0" smtClean="0"/>
          </a:p>
          <a:p>
            <a:pPr marL="1291590" lvl="2" indent="-514350">
              <a:buFont typeface="+mj-lt"/>
              <a:buAutoNum type="romanLcPeriod"/>
            </a:pPr>
            <a:r>
              <a:rPr lang="en-US" sz="2000" u="sng" dirty="0" smtClean="0"/>
              <a:t>(18) Securities and Exchange Commission </a:t>
            </a:r>
            <a:r>
              <a:rPr lang="en-US" sz="2000" dirty="0" smtClean="0"/>
              <a:t>(SEC</a:t>
            </a:r>
            <a:r>
              <a:rPr lang="en-US" sz="2000" dirty="0"/>
              <a:t>) – This agency was created to regulate the stock market and prevent fraud. </a:t>
            </a:r>
          </a:p>
          <a:p>
            <a:pPr marL="114300" indent="0">
              <a:buNone/>
            </a:pPr>
            <a:r>
              <a:rPr lang="en-US" sz="2000" dirty="0"/>
              <a:t> </a:t>
            </a:r>
            <a:r>
              <a:rPr lang="en-US" sz="2000" b="1" dirty="0" smtClean="0"/>
              <a:t>Some </a:t>
            </a:r>
            <a:r>
              <a:rPr lang="en-US" sz="2000" b="1" dirty="0"/>
              <a:t>of these organizations were more effective than others.  Furthermore, some of these organizations were declared UNCONSTITUTIONAL by the Supreme Court, which said that Roosevelt had gone too far with his New Deal.  </a:t>
            </a:r>
            <a:endParaRPr lang="en-US" sz="2000" dirty="0"/>
          </a:p>
        </p:txBody>
      </p:sp>
    </p:spTree>
    <p:extLst>
      <p:ext uri="{BB962C8B-B14F-4D97-AF65-F5344CB8AC3E}">
        <p14:creationId xmlns:p14="http://schemas.microsoft.com/office/powerpoint/2010/main" val="4092648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960" y="457200"/>
            <a:ext cx="5430879" cy="36281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0" y="0"/>
            <a:ext cx="8495778"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Calibri" pitchFamily="34" charset="0"/>
                <a:ea typeface="Tahoma" pitchFamily="34" charset="0"/>
                <a:cs typeface="Times New Roman" pitchFamily="18" charset="0"/>
              </a:rPr>
              <a:t>This is a photograph of a structure in Arizona built as part of the National Reclamation</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Calibri" pitchFamily="34" charset="0"/>
                <a:ea typeface="Tahoma" pitchFamily="34" charset="0"/>
                <a:cs typeface="Times New Roman" pitchFamily="18" charset="0"/>
              </a:rPr>
              <a:t>Act of 1902.</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3"/>
          <p:cNvSpPr>
            <a:spLocks noChangeArrowheads="1"/>
          </p:cNvSpPr>
          <p:nvPr/>
        </p:nvSpPr>
        <p:spPr bwMode="auto">
          <a:xfrm>
            <a:off x="228600" y="4085392"/>
            <a:ext cx="82296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673100" algn="l"/>
              </a:tabLst>
              <a:defRPr>
                <a:solidFill>
                  <a:schemeClr val="tx1"/>
                </a:solidFill>
                <a:latin typeface="Arial" pitchFamily="34" charset="0"/>
                <a:cs typeface="Arial" pitchFamily="34" charset="0"/>
              </a:defRPr>
            </a:lvl1pPr>
            <a:lvl2pPr fontAlgn="base">
              <a:spcBef>
                <a:spcPct val="0"/>
              </a:spcBef>
              <a:spcAft>
                <a:spcPct val="0"/>
              </a:spcAft>
              <a:tabLst>
                <a:tab pos="673100" algn="l"/>
              </a:tabLst>
              <a:defRPr>
                <a:solidFill>
                  <a:schemeClr val="tx1"/>
                </a:solidFill>
                <a:latin typeface="Arial" pitchFamily="34" charset="0"/>
                <a:cs typeface="Arial" pitchFamily="34" charset="0"/>
              </a:defRPr>
            </a:lvl2pPr>
            <a:lvl3pPr fontAlgn="base">
              <a:spcBef>
                <a:spcPct val="0"/>
              </a:spcBef>
              <a:spcAft>
                <a:spcPct val="0"/>
              </a:spcAft>
              <a:tabLst>
                <a:tab pos="673100" algn="l"/>
              </a:tabLst>
              <a:defRPr>
                <a:solidFill>
                  <a:schemeClr val="tx1"/>
                </a:solidFill>
                <a:latin typeface="Arial" pitchFamily="34" charset="0"/>
                <a:cs typeface="Arial" pitchFamily="34" charset="0"/>
              </a:defRPr>
            </a:lvl3pPr>
            <a:lvl4pPr fontAlgn="base">
              <a:spcBef>
                <a:spcPct val="0"/>
              </a:spcBef>
              <a:spcAft>
                <a:spcPct val="0"/>
              </a:spcAft>
              <a:tabLst>
                <a:tab pos="673100" algn="l"/>
              </a:tabLst>
              <a:defRPr>
                <a:solidFill>
                  <a:schemeClr val="tx1"/>
                </a:solidFill>
                <a:latin typeface="Arial" pitchFamily="34" charset="0"/>
                <a:cs typeface="Arial" pitchFamily="34" charset="0"/>
              </a:defRPr>
            </a:lvl4pPr>
            <a:lvl5pPr fontAlgn="base">
              <a:spcBef>
                <a:spcPct val="0"/>
              </a:spcBef>
              <a:spcAft>
                <a:spcPct val="0"/>
              </a:spcAft>
              <a:tabLst>
                <a:tab pos="673100" algn="l"/>
              </a:tabLst>
              <a:defRPr>
                <a:solidFill>
                  <a:schemeClr val="tx1"/>
                </a:solidFill>
                <a:latin typeface="Arial" pitchFamily="34" charset="0"/>
                <a:cs typeface="Arial" pitchFamily="34" charset="0"/>
              </a:defRPr>
            </a:lvl5pPr>
            <a:lvl6pPr fontAlgn="base">
              <a:spcBef>
                <a:spcPct val="0"/>
              </a:spcBef>
              <a:spcAft>
                <a:spcPct val="0"/>
              </a:spcAft>
              <a:tabLst>
                <a:tab pos="673100" algn="l"/>
              </a:tabLst>
              <a:defRPr>
                <a:solidFill>
                  <a:schemeClr val="tx1"/>
                </a:solidFill>
                <a:latin typeface="Arial" pitchFamily="34" charset="0"/>
                <a:cs typeface="Arial" pitchFamily="34" charset="0"/>
              </a:defRPr>
            </a:lvl6pPr>
            <a:lvl7pPr fontAlgn="base">
              <a:spcBef>
                <a:spcPct val="0"/>
              </a:spcBef>
              <a:spcAft>
                <a:spcPct val="0"/>
              </a:spcAft>
              <a:tabLst>
                <a:tab pos="673100" algn="l"/>
              </a:tabLst>
              <a:defRPr>
                <a:solidFill>
                  <a:schemeClr val="tx1"/>
                </a:solidFill>
                <a:latin typeface="Arial" pitchFamily="34" charset="0"/>
                <a:cs typeface="Arial" pitchFamily="34" charset="0"/>
              </a:defRPr>
            </a:lvl7pPr>
            <a:lvl8pPr fontAlgn="base">
              <a:spcBef>
                <a:spcPct val="0"/>
              </a:spcBef>
              <a:spcAft>
                <a:spcPct val="0"/>
              </a:spcAft>
              <a:tabLst>
                <a:tab pos="673100" algn="l"/>
              </a:tabLst>
              <a:defRPr>
                <a:solidFill>
                  <a:schemeClr val="tx1"/>
                </a:solidFill>
                <a:latin typeface="Arial" pitchFamily="34" charset="0"/>
                <a:cs typeface="Arial" pitchFamily="34" charset="0"/>
              </a:defRPr>
            </a:lvl8pPr>
            <a:lvl9pPr fontAlgn="base">
              <a:spcBef>
                <a:spcPct val="0"/>
              </a:spcBef>
              <a:spcAft>
                <a:spcPct val="0"/>
              </a:spcAft>
              <a:tabLst>
                <a:tab pos="673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3100" algn="l"/>
              </a:tabLst>
            </a:pPr>
            <a:r>
              <a:rPr kumimoji="0" lang="en-US" altLang="en-US" sz="2000" b="1" i="0" u="none" strike="noStrike" cap="none" normalizeH="0" baseline="0" dirty="0" smtClean="0">
                <a:ln>
                  <a:noFill/>
                </a:ln>
                <a:solidFill>
                  <a:schemeClr val="tx1"/>
                </a:solidFill>
                <a:effectLst/>
                <a:latin typeface="Calibri" pitchFamily="34" charset="0"/>
                <a:ea typeface="Tahoma" pitchFamily="34" charset="0"/>
                <a:cs typeface="Times New Roman" pitchFamily="18" charset="0"/>
              </a:rPr>
              <a:t>What impact did this structure have on the southwestern United States? </a:t>
            </a:r>
          </a:p>
          <a:p>
            <a:pPr marL="0" marR="0" lvl="0" indent="0" algn="l" defTabSz="914400" rtl="0" eaLnBrk="1" fontAlgn="base" latinLnBrk="0" hangingPunct="1">
              <a:lnSpc>
                <a:spcPct val="100000"/>
              </a:lnSpc>
              <a:spcBef>
                <a:spcPct val="0"/>
              </a:spcBef>
              <a:spcAft>
                <a:spcPct val="0"/>
              </a:spcAft>
              <a:buClrTx/>
              <a:buSzTx/>
              <a:buFontTx/>
              <a:buNone/>
              <a:tabLst>
                <a:tab pos="673100" algn="l"/>
              </a:tabLst>
            </a:pPr>
            <a:r>
              <a:rPr kumimoji="0" lang="en-US" altLang="en-US" sz="2000" b="1" i="0" u="none" strike="noStrike" cap="none" normalizeH="0" baseline="0" dirty="0" smtClean="0">
                <a:ln>
                  <a:noFill/>
                </a:ln>
                <a:solidFill>
                  <a:schemeClr val="tx1"/>
                </a:solidFill>
                <a:effectLst/>
                <a:latin typeface="Calibri" pitchFamily="34" charset="0"/>
                <a:ea typeface="Tahoma" pitchFamily="34" charset="0"/>
                <a:cs typeface="Times New Roman" pitchFamily="18" charset="0"/>
              </a:rPr>
              <a:t>A	</a:t>
            </a:r>
            <a:r>
              <a:rPr kumimoji="0" lang="en-US" altLang="en-US" sz="2000" b="0" i="0" u="none" strike="noStrike" cap="none" normalizeH="0" baseline="0" dirty="0" smtClean="0">
                <a:ln>
                  <a:noFill/>
                </a:ln>
                <a:solidFill>
                  <a:schemeClr val="tx1"/>
                </a:solidFill>
                <a:effectLst/>
                <a:latin typeface="Calibri" pitchFamily="34" charset="0"/>
                <a:ea typeface="Tahoma" pitchFamily="34" charset="0"/>
                <a:cs typeface="Times New Roman" pitchFamily="18" charset="0"/>
              </a:rPr>
              <a:t>It caused flooding and led to decreased crop yields in the area.</a:t>
            </a:r>
            <a:endParaRPr kumimoji="0" lang="en-US"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673100" algn="l"/>
              </a:tabLst>
            </a:pPr>
            <a:r>
              <a:rPr kumimoji="0" lang="en-US" altLang="en-US" sz="2000" b="1" i="0" u="none" strike="noStrike" cap="none" normalizeH="0" baseline="0" dirty="0" smtClean="0">
                <a:ln>
                  <a:noFill/>
                </a:ln>
                <a:solidFill>
                  <a:schemeClr val="tx1"/>
                </a:solidFill>
                <a:effectLst/>
                <a:latin typeface="Calibri" pitchFamily="34" charset="0"/>
                <a:ea typeface="Tahoma" pitchFamily="34" charset="0"/>
                <a:cs typeface="Times New Roman" pitchFamily="18" charset="0"/>
              </a:rPr>
              <a:t>B	</a:t>
            </a:r>
            <a:r>
              <a:rPr kumimoji="0" lang="en-US" altLang="en-US" sz="2000" b="0" i="0" u="none" strike="noStrike" cap="none" normalizeH="0" baseline="0" dirty="0" smtClean="0">
                <a:ln>
                  <a:noFill/>
                </a:ln>
                <a:solidFill>
                  <a:schemeClr val="tx1"/>
                </a:solidFill>
                <a:effectLst/>
                <a:latin typeface="Calibri" pitchFamily="34" charset="0"/>
                <a:ea typeface="Tahoma" pitchFamily="34" charset="0"/>
                <a:cs typeface="Times New Roman" pitchFamily="18" charset="0"/>
              </a:rPr>
              <a:t>It became a popular tourist attraction, prompting the government to make it the first national park.</a:t>
            </a:r>
            <a:endParaRPr kumimoji="0" lang="en-US"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673100" algn="l"/>
              </a:tabLst>
            </a:pPr>
            <a:r>
              <a:rPr kumimoji="0" lang="en-US" altLang="en-US" sz="2000" b="1" i="0" u="none" strike="noStrike" cap="none" normalizeH="0" baseline="0" dirty="0" smtClean="0">
                <a:ln>
                  <a:noFill/>
                </a:ln>
                <a:solidFill>
                  <a:schemeClr val="tx1"/>
                </a:solidFill>
                <a:effectLst/>
                <a:latin typeface="Calibri" pitchFamily="34" charset="0"/>
                <a:ea typeface="Tahoma" pitchFamily="34" charset="0"/>
                <a:cs typeface="Times New Roman" pitchFamily="18" charset="0"/>
              </a:rPr>
              <a:t>C	</a:t>
            </a:r>
            <a:r>
              <a:rPr kumimoji="0" lang="en-US" altLang="en-US" sz="2000" b="0" i="0" u="none" strike="noStrike" cap="none" normalizeH="0" baseline="0" dirty="0" smtClean="0">
                <a:ln>
                  <a:noFill/>
                </a:ln>
                <a:solidFill>
                  <a:schemeClr val="tx1"/>
                </a:solidFill>
                <a:effectLst/>
                <a:latin typeface="Calibri" pitchFamily="34" charset="0"/>
                <a:ea typeface="Tahoma" pitchFamily="34" charset="0"/>
                <a:cs typeface="Times New Roman" pitchFamily="18" charset="0"/>
              </a:rPr>
              <a:t>It allowed the federal government to create reservoirs and control irrigation in the area.</a:t>
            </a:r>
            <a:endParaRPr kumimoji="0" lang="en-US"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673100" algn="l"/>
              </a:tabLst>
            </a:pPr>
            <a:r>
              <a:rPr kumimoji="0" lang="en-US" altLang="en-US" sz="2000" b="1" i="0" u="none" strike="noStrike" cap="none" normalizeH="0" baseline="0" dirty="0" smtClean="0">
                <a:ln>
                  <a:noFill/>
                </a:ln>
                <a:solidFill>
                  <a:schemeClr val="tx1"/>
                </a:solidFill>
                <a:effectLst/>
                <a:latin typeface="Calibri" pitchFamily="34" charset="0"/>
                <a:ea typeface="Tahoma" pitchFamily="34" charset="0"/>
                <a:cs typeface="Times New Roman" pitchFamily="18" charset="0"/>
              </a:rPr>
              <a:t>D	</a:t>
            </a:r>
            <a:r>
              <a:rPr kumimoji="0" lang="en-US" altLang="en-US" sz="2000" b="0" i="0" u="none" strike="noStrike" cap="none" normalizeH="0" baseline="0" dirty="0" smtClean="0">
                <a:ln>
                  <a:noFill/>
                </a:ln>
                <a:solidFill>
                  <a:schemeClr val="tx1"/>
                </a:solidFill>
                <a:effectLst/>
                <a:latin typeface="Calibri" pitchFamily="34" charset="0"/>
                <a:ea typeface="Tahoma" pitchFamily="34" charset="0"/>
                <a:cs typeface="Times New Roman" pitchFamily="18" charset="0"/>
              </a:rPr>
              <a:t>It promoted the privatization of water rights, allowing large companies to charge farmers for water.</a:t>
            </a:r>
            <a:endParaRPr kumimoji="0" lang="en-US" altLang="en-US" sz="20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456077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001000" cy="4401205"/>
          </a:xfrm>
          <a:prstGeom prst="rect">
            <a:avLst/>
          </a:prstGeom>
        </p:spPr>
        <p:txBody>
          <a:bodyPr wrap="square">
            <a:spAutoFit/>
          </a:bodyPr>
          <a:lstStyle/>
          <a:p>
            <a:r>
              <a:rPr lang="en-US" sz="2000" b="1" dirty="0" smtClean="0"/>
              <a:t>Which </a:t>
            </a:r>
            <a:r>
              <a:rPr lang="en-US" sz="2000" b="1" dirty="0"/>
              <a:t>statement best describes the economy of the United States during the 1920s?</a:t>
            </a:r>
            <a:endParaRPr lang="en-US" sz="2000" dirty="0"/>
          </a:p>
          <a:p>
            <a:r>
              <a:rPr lang="en-US" sz="2000" dirty="0"/>
              <a:t> </a:t>
            </a:r>
          </a:p>
          <a:p>
            <a:r>
              <a:rPr lang="en-US" sz="2000" b="1" dirty="0"/>
              <a:t>A	</a:t>
            </a:r>
            <a:r>
              <a:rPr lang="en-US" sz="2000" dirty="0"/>
              <a:t>The economy grew because it was closely regulated by the federal government.</a:t>
            </a:r>
          </a:p>
          <a:p>
            <a:r>
              <a:rPr lang="en-US" sz="2000" dirty="0"/>
              <a:t> </a:t>
            </a:r>
          </a:p>
          <a:p>
            <a:r>
              <a:rPr lang="en-US" sz="2000" b="1" dirty="0"/>
              <a:t>B	</a:t>
            </a:r>
            <a:r>
              <a:rPr lang="en-US" sz="2000" dirty="0"/>
              <a:t>The economy declined because fewer people were investing in the stock market.</a:t>
            </a:r>
          </a:p>
          <a:p>
            <a:r>
              <a:rPr lang="en-US" sz="2000" dirty="0"/>
              <a:t> </a:t>
            </a:r>
          </a:p>
          <a:p>
            <a:r>
              <a:rPr lang="en-US" sz="2000" b="1" dirty="0"/>
              <a:t>C	</a:t>
            </a:r>
            <a:r>
              <a:rPr lang="en-US" sz="2000" dirty="0"/>
              <a:t>The economy grew because more consumer goods were available for people to purchase.</a:t>
            </a:r>
          </a:p>
          <a:p>
            <a:r>
              <a:rPr lang="en-US" sz="2000" dirty="0"/>
              <a:t> </a:t>
            </a:r>
          </a:p>
          <a:p>
            <a:r>
              <a:rPr lang="en-US" sz="2000" b="1" dirty="0"/>
              <a:t>D	</a:t>
            </a:r>
            <a:r>
              <a:rPr lang="en-US" sz="2000" dirty="0"/>
              <a:t>The economy declined because farm surpluses increased the cost of food.</a:t>
            </a:r>
          </a:p>
        </p:txBody>
      </p:sp>
    </p:spTree>
    <p:extLst>
      <p:ext uri="{BB962C8B-B14F-4D97-AF65-F5344CB8AC3E}">
        <p14:creationId xmlns:p14="http://schemas.microsoft.com/office/powerpoint/2010/main" val="1068290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990600"/>
            <a:ext cx="2590800" cy="1143000"/>
          </a:xfrm>
        </p:spPr>
        <p:txBody>
          <a:bodyPr/>
          <a:lstStyle/>
          <a:p>
            <a:r>
              <a:rPr lang="en-US" sz="2000" b="1" dirty="0"/>
              <a:t>This is a letter sent by President Franklin D. Roosevelt to Robert Fechner, the director of the Civilian Conservation Corps (CCC).</a:t>
            </a:r>
            <a:r>
              <a:rPr lang="en-US" sz="2400" dirty="0"/>
              <a:t/>
            </a:r>
            <a:br>
              <a:rPr lang="en-US" sz="2400" dirty="0"/>
            </a:br>
            <a:endParaRPr lang="en-US" sz="2400" dirty="0"/>
          </a:p>
        </p:txBody>
      </p:sp>
      <p:sp>
        <p:nvSpPr>
          <p:cNvPr id="3" name="Content Placeholder 2"/>
          <p:cNvSpPr>
            <a:spLocks noGrp="1"/>
          </p:cNvSpPr>
          <p:nvPr>
            <p:ph idx="1"/>
          </p:nvPr>
        </p:nvSpPr>
        <p:spPr>
          <a:xfrm>
            <a:off x="1" y="4343400"/>
            <a:ext cx="8305800" cy="2514600"/>
          </a:xfrm>
        </p:spPr>
        <p:txBody>
          <a:bodyPr>
            <a:normAutofit fontScale="62500" lnSpcReduction="20000"/>
          </a:bodyPr>
          <a:lstStyle/>
          <a:p>
            <a:pPr marL="114300" indent="0">
              <a:buNone/>
            </a:pPr>
            <a:r>
              <a:rPr lang="en-US" sz="2900" b="1" dirty="0" smtClean="0"/>
              <a:t>This </a:t>
            </a:r>
            <a:r>
              <a:rPr lang="en-US" sz="2900" b="1" dirty="0"/>
              <a:t>letter is evidence of what idea?</a:t>
            </a:r>
            <a:endParaRPr lang="en-US" sz="2900" dirty="0"/>
          </a:p>
          <a:p>
            <a:pPr marL="114300" indent="0">
              <a:buNone/>
            </a:pPr>
            <a:r>
              <a:rPr lang="en-US" sz="2900" b="1" dirty="0" smtClean="0"/>
              <a:t>A</a:t>
            </a:r>
            <a:r>
              <a:rPr lang="en-US" sz="2900" b="1" dirty="0"/>
              <a:t>	</a:t>
            </a:r>
            <a:r>
              <a:rPr lang="en-US" sz="2900" dirty="0"/>
              <a:t>New Deal programs failed to provide any jobs or direct assistance to African American workers.</a:t>
            </a:r>
          </a:p>
          <a:p>
            <a:pPr marL="114300" indent="0">
              <a:buNone/>
            </a:pPr>
            <a:r>
              <a:rPr lang="en-US" sz="2900" dirty="0"/>
              <a:t> </a:t>
            </a:r>
            <a:r>
              <a:rPr lang="en-US" sz="2900" b="1" dirty="0" smtClean="0"/>
              <a:t>B</a:t>
            </a:r>
            <a:r>
              <a:rPr lang="en-US" sz="2900" b="1" dirty="0"/>
              <a:t>	</a:t>
            </a:r>
            <a:r>
              <a:rPr lang="en-US" sz="2900" dirty="0"/>
              <a:t>New Deal programs provided African Americans with opportunities to work alongside white workers.</a:t>
            </a:r>
          </a:p>
          <a:p>
            <a:pPr marL="114300" indent="0">
              <a:buNone/>
            </a:pPr>
            <a:r>
              <a:rPr lang="en-US" sz="2900" dirty="0"/>
              <a:t> </a:t>
            </a:r>
            <a:r>
              <a:rPr lang="en-US" sz="2900" b="1" dirty="0" smtClean="0"/>
              <a:t>C</a:t>
            </a:r>
            <a:r>
              <a:rPr lang="en-US" sz="2900" b="1" dirty="0"/>
              <a:t>	</a:t>
            </a:r>
            <a:r>
              <a:rPr lang="en-US" sz="2900" dirty="0"/>
              <a:t>Despite efforts aimed at helping African Americans, racial discrimination and bias existed </a:t>
            </a:r>
            <a:r>
              <a:rPr lang="en-US" sz="2900" dirty="0" smtClean="0"/>
              <a:t>in New </a:t>
            </a:r>
            <a:r>
              <a:rPr lang="en-US" sz="2900" dirty="0"/>
              <a:t>Deal programs.</a:t>
            </a:r>
          </a:p>
          <a:p>
            <a:pPr marL="114300" indent="0">
              <a:buNone/>
            </a:pPr>
            <a:r>
              <a:rPr lang="en-US" sz="2900" b="1" dirty="0" smtClean="0"/>
              <a:t>D</a:t>
            </a:r>
            <a:r>
              <a:rPr lang="en-US" sz="2900" b="1" dirty="0"/>
              <a:t>	</a:t>
            </a:r>
            <a:r>
              <a:rPr lang="en-US" sz="2900" dirty="0"/>
              <a:t>Despite working in segregated units, African American workers in New Deal programs were treated equally.</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253000"/>
            <a:ext cx="5200260" cy="394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0650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b="1" dirty="0" smtClean="0"/>
              <a:t>As </a:t>
            </a:r>
            <a:r>
              <a:rPr lang="en-US" sz="2200" b="1" dirty="0"/>
              <a:t>part of his New Deal program, how did President Franklin D. Roosevelt propose to address the issue of poverty among older Americans?</a:t>
            </a:r>
            <a:r>
              <a:rPr lang="en-US" sz="2200" dirty="0"/>
              <a:t/>
            </a:r>
            <a:br>
              <a:rPr lang="en-US" sz="2200" dirty="0"/>
            </a:br>
            <a:endParaRPr lang="en-US" sz="2200" dirty="0"/>
          </a:p>
        </p:txBody>
      </p:sp>
      <p:sp>
        <p:nvSpPr>
          <p:cNvPr id="3" name="Content Placeholder 2"/>
          <p:cNvSpPr>
            <a:spLocks noGrp="1"/>
          </p:cNvSpPr>
          <p:nvPr>
            <p:ph idx="1"/>
          </p:nvPr>
        </p:nvSpPr>
        <p:spPr/>
        <p:txBody>
          <a:bodyPr>
            <a:normAutofit/>
          </a:bodyPr>
          <a:lstStyle/>
          <a:p>
            <a:pPr marL="571500" indent="-457200">
              <a:buAutoNum type="alphaUcPeriod"/>
            </a:pPr>
            <a:r>
              <a:rPr lang="en-US" dirty="0" smtClean="0"/>
              <a:t>by </a:t>
            </a:r>
            <a:r>
              <a:rPr lang="en-US" dirty="0"/>
              <a:t>raising the minimum retirement </a:t>
            </a:r>
            <a:r>
              <a:rPr lang="en-US" dirty="0" smtClean="0"/>
              <a:t>age</a:t>
            </a:r>
          </a:p>
          <a:p>
            <a:pPr marL="571500" indent="-457200">
              <a:buAutoNum type="alphaUcPeriod"/>
            </a:pPr>
            <a:r>
              <a:rPr lang="en-US" dirty="0" smtClean="0"/>
              <a:t>by </a:t>
            </a:r>
            <a:r>
              <a:rPr lang="en-US" dirty="0"/>
              <a:t>employing older Americans in less strenuous public works </a:t>
            </a:r>
            <a:r>
              <a:rPr lang="en-US" dirty="0" smtClean="0"/>
              <a:t>projects</a:t>
            </a:r>
          </a:p>
          <a:p>
            <a:pPr marL="571500" indent="-457200">
              <a:buAutoNum type="alphaUcPeriod"/>
            </a:pPr>
            <a:r>
              <a:rPr lang="en-US" dirty="0" smtClean="0"/>
              <a:t>by </a:t>
            </a:r>
            <a:r>
              <a:rPr lang="en-US" dirty="0"/>
              <a:t>establishing senior centers to provide for older </a:t>
            </a:r>
            <a:r>
              <a:rPr lang="en-US" dirty="0" smtClean="0"/>
              <a:t>Americans</a:t>
            </a:r>
          </a:p>
          <a:p>
            <a:pPr marL="571500" indent="-457200">
              <a:buAutoNum type="alphaUcPeriod"/>
            </a:pPr>
            <a:r>
              <a:rPr lang="en-US" dirty="0" smtClean="0"/>
              <a:t>by </a:t>
            </a:r>
            <a:r>
              <a:rPr lang="en-US" dirty="0"/>
              <a:t>establishing a government-run pension program</a:t>
            </a:r>
          </a:p>
          <a:p>
            <a:endParaRPr lang="en-US" dirty="0"/>
          </a:p>
        </p:txBody>
      </p:sp>
    </p:spTree>
    <p:extLst>
      <p:ext uri="{BB962C8B-B14F-4D97-AF65-F5344CB8AC3E}">
        <p14:creationId xmlns:p14="http://schemas.microsoft.com/office/powerpoint/2010/main" val="8394329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001000" cy="5940088"/>
          </a:xfrm>
          <a:prstGeom prst="rect">
            <a:avLst/>
          </a:prstGeom>
        </p:spPr>
        <p:txBody>
          <a:bodyPr wrap="square">
            <a:spAutoFit/>
          </a:bodyPr>
          <a:lstStyle/>
          <a:p>
            <a:r>
              <a:rPr lang="en-US" sz="2000" b="1" dirty="0"/>
              <a:t>This is an excerpt from a speech given by President Herbert Hoover on June 16, 1930.</a:t>
            </a:r>
            <a:endParaRPr lang="en-US" sz="2000" dirty="0"/>
          </a:p>
          <a:p>
            <a:endParaRPr lang="en-US" sz="2000" dirty="0"/>
          </a:p>
          <a:p>
            <a:r>
              <a:rPr lang="en-US" sz="2000" dirty="0"/>
              <a:t> </a:t>
            </a:r>
          </a:p>
          <a:p>
            <a:r>
              <a:rPr lang="en-US" sz="2000" dirty="0"/>
              <a:t>There are certain industries which cannot now successfully compete with foreign producers because of lower foreign wages and a lower cost of living abroad, and we pledge the next Republican Congress to an examination and, where necessary, a revision [to import taxes] to the end that American labor in these industries may again command the home market, may maintain its standard of living, and may count upon steady employment in its accustomed field.</a:t>
            </a:r>
          </a:p>
          <a:p>
            <a:endParaRPr lang="en-US" sz="2000" dirty="0"/>
          </a:p>
          <a:p>
            <a:r>
              <a:rPr lang="en-US" sz="2000" dirty="0"/>
              <a:t> </a:t>
            </a:r>
            <a:r>
              <a:rPr lang="en-US" sz="2000" b="1" dirty="0" smtClean="0"/>
              <a:t>Based </a:t>
            </a:r>
            <a:r>
              <a:rPr lang="en-US" sz="2000" b="1" dirty="0"/>
              <a:t>on this excerpt, President Hoover supported what action?</a:t>
            </a:r>
            <a:endParaRPr lang="en-US" sz="2000" dirty="0"/>
          </a:p>
          <a:p>
            <a:r>
              <a:rPr lang="en-US" sz="2000" dirty="0"/>
              <a:t> </a:t>
            </a:r>
          </a:p>
          <a:p>
            <a:pPr marL="457200" indent="-457200">
              <a:buFont typeface="+mj-lt"/>
              <a:buAutoNum type="alphaUcPeriod"/>
            </a:pPr>
            <a:r>
              <a:rPr lang="en-US" sz="2000" dirty="0" smtClean="0"/>
              <a:t>increasing </a:t>
            </a:r>
            <a:r>
              <a:rPr lang="en-US" sz="2000" dirty="0"/>
              <a:t>the number of government </a:t>
            </a:r>
            <a:r>
              <a:rPr lang="en-US" sz="2000" dirty="0" smtClean="0"/>
              <a:t>jobs</a:t>
            </a:r>
          </a:p>
          <a:p>
            <a:pPr marL="457200" indent="-457200">
              <a:buFont typeface="+mj-lt"/>
              <a:buAutoNum type="alphaUcPeriod"/>
            </a:pPr>
            <a:r>
              <a:rPr lang="en-US" sz="2000" dirty="0" smtClean="0"/>
              <a:t>enacting </a:t>
            </a:r>
            <a:r>
              <a:rPr lang="en-US" sz="2000" dirty="0"/>
              <a:t>free trade </a:t>
            </a:r>
            <a:r>
              <a:rPr lang="en-US" sz="2000" dirty="0" smtClean="0"/>
              <a:t>agreements</a:t>
            </a:r>
          </a:p>
          <a:p>
            <a:pPr marL="457200" indent="-457200">
              <a:buFont typeface="+mj-lt"/>
              <a:buAutoNum type="alphaUcPeriod"/>
            </a:pPr>
            <a:r>
              <a:rPr lang="en-US" sz="2000" dirty="0" smtClean="0"/>
              <a:t>raising </a:t>
            </a:r>
            <a:r>
              <a:rPr lang="en-US" sz="2000" dirty="0"/>
              <a:t>tariff </a:t>
            </a:r>
            <a:r>
              <a:rPr lang="en-US" sz="2000" dirty="0" smtClean="0"/>
              <a:t>rates</a:t>
            </a:r>
          </a:p>
          <a:p>
            <a:pPr marL="457200" indent="-457200">
              <a:buFont typeface="+mj-lt"/>
              <a:buAutoNum type="alphaUcPeriod"/>
            </a:pPr>
            <a:r>
              <a:rPr lang="en-US" sz="2000" dirty="0" smtClean="0"/>
              <a:t>providing </a:t>
            </a:r>
            <a:r>
              <a:rPr lang="en-US" sz="2000" dirty="0"/>
              <a:t>subsidies to farmers</a:t>
            </a:r>
          </a:p>
          <a:p>
            <a:r>
              <a:rPr lang="en-US" sz="2000" dirty="0"/>
              <a:t> </a:t>
            </a:r>
          </a:p>
        </p:txBody>
      </p:sp>
    </p:spTree>
    <p:extLst>
      <p:ext uri="{BB962C8B-B14F-4D97-AF65-F5344CB8AC3E}">
        <p14:creationId xmlns:p14="http://schemas.microsoft.com/office/powerpoint/2010/main" val="2233600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5088" y="485384"/>
            <a:ext cx="3933825" cy="3952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29227" y="306288"/>
            <a:ext cx="8763000"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Calibri" pitchFamily="34" charset="0"/>
                <a:ea typeface="Tahoma" pitchFamily="34" charset="0"/>
                <a:cs typeface="Times New Roman" pitchFamily="18" charset="0"/>
              </a:rPr>
              <a:t>This political cartoon depicts President Franklin D. Roosevelt and was published in</a:t>
            </a:r>
            <a:r>
              <a:rPr kumimoji="0" lang="en-US" altLang="en-US" sz="2000" b="1" i="0" u="none" strike="noStrike" cap="none" normalizeH="0" dirty="0" smtClean="0">
                <a:ln>
                  <a:noFill/>
                </a:ln>
                <a:solidFill>
                  <a:schemeClr val="tx1"/>
                </a:solidFill>
                <a:effectLst/>
                <a:latin typeface="Calibri" pitchFamily="34" charset="0"/>
                <a:ea typeface="Tahoma" pitchFamily="34" charset="0"/>
                <a:cs typeface="Times New Roman" pitchFamily="18" charset="0"/>
              </a:rPr>
              <a:t> </a:t>
            </a:r>
            <a:r>
              <a:rPr kumimoji="0" lang="en-US" altLang="en-US" sz="2000" b="1" i="0" u="none" strike="noStrike" cap="none" normalizeH="0" baseline="0" dirty="0" smtClean="0">
                <a:ln>
                  <a:noFill/>
                </a:ln>
                <a:solidFill>
                  <a:schemeClr val="tx1"/>
                </a:solidFill>
                <a:effectLst/>
                <a:latin typeface="Calibri" pitchFamily="34" charset="0"/>
                <a:ea typeface="Tahoma" pitchFamily="34" charset="0"/>
                <a:cs typeface="Times New Roman" pitchFamily="18" charset="0"/>
              </a:rPr>
              <a:t>1938.</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3"/>
          <p:cNvSpPr>
            <a:spLocks noChangeArrowheads="1"/>
          </p:cNvSpPr>
          <p:nvPr/>
        </p:nvSpPr>
        <p:spPr bwMode="auto">
          <a:xfrm>
            <a:off x="304800" y="4438259"/>
            <a:ext cx="7421904"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673100" algn="l"/>
              </a:tabLst>
              <a:defRPr>
                <a:solidFill>
                  <a:schemeClr val="tx1"/>
                </a:solidFill>
                <a:latin typeface="Arial" pitchFamily="34" charset="0"/>
                <a:cs typeface="Arial" pitchFamily="34" charset="0"/>
              </a:defRPr>
            </a:lvl1pPr>
            <a:lvl2pPr fontAlgn="base">
              <a:spcBef>
                <a:spcPct val="0"/>
              </a:spcBef>
              <a:spcAft>
                <a:spcPct val="0"/>
              </a:spcAft>
              <a:tabLst>
                <a:tab pos="673100" algn="l"/>
              </a:tabLst>
              <a:defRPr>
                <a:solidFill>
                  <a:schemeClr val="tx1"/>
                </a:solidFill>
                <a:latin typeface="Arial" pitchFamily="34" charset="0"/>
                <a:cs typeface="Arial" pitchFamily="34" charset="0"/>
              </a:defRPr>
            </a:lvl2pPr>
            <a:lvl3pPr fontAlgn="base">
              <a:spcBef>
                <a:spcPct val="0"/>
              </a:spcBef>
              <a:spcAft>
                <a:spcPct val="0"/>
              </a:spcAft>
              <a:tabLst>
                <a:tab pos="673100" algn="l"/>
              </a:tabLst>
              <a:defRPr>
                <a:solidFill>
                  <a:schemeClr val="tx1"/>
                </a:solidFill>
                <a:latin typeface="Arial" pitchFamily="34" charset="0"/>
                <a:cs typeface="Arial" pitchFamily="34" charset="0"/>
              </a:defRPr>
            </a:lvl3pPr>
            <a:lvl4pPr fontAlgn="base">
              <a:spcBef>
                <a:spcPct val="0"/>
              </a:spcBef>
              <a:spcAft>
                <a:spcPct val="0"/>
              </a:spcAft>
              <a:tabLst>
                <a:tab pos="673100" algn="l"/>
              </a:tabLst>
              <a:defRPr>
                <a:solidFill>
                  <a:schemeClr val="tx1"/>
                </a:solidFill>
                <a:latin typeface="Arial" pitchFamily="34" charset="0"/>
                <a:cs typeface="Arial" pitchFamily="34" charset="0"/>
              </a:defRPr>
            </a:lvl4pPr>
            <a:lvl5pPr fontAlgn="base">
              <a:spcBef>
                <a:spcPct val="0"/>
              </a:spcBef>
              <a:spcAft>
                <a:spcPct val="0"/>
              </a:spcAft>
              <a:tabLst>
                <a:tab pos="673100" algn="l"/>
              </a:tabLst>
              <a:defRPr>
                <a:solidFill>
                  <a:schemeClr val="tx1"/>
                </a:solidFill>
                <a:latin typeface="Arial" pitchFamily="34" charset="0"/>
                <a:cs typeface="Arial" pitchFamily="34" charset="0"/>
              </a:defRPr>
            </a:lvl5pPr>
            <a:lvl6pPr fontAlgn="base">
              <a:spcBef>
                <a:spcPct val="0"/>
              </a:spcBef>
              <a:spcAft>
                <a:spcPct val="0"/>
              </a:spcAft>
              <a:tabLst>
                <a:tab pos="673100" algn="l"/>
              </a:tabLst>
              <a:defRPr>
                <a:solidFill>
                  <a:schemeClr val="tx1"/>
                </a:solidFill>
                <a:latin typeface="Arial" pitchFamily="34" charset="0"/>
                <a:cs typeface="Arial" pitchFamily="34" charset="0"/>
              </a:defRPr>
            </a:lvl6pPr>
            <a:lvl7pPr fontAlgn="base">
              <a:spcBef>
                <a:spcPct val="0"/>
              </a:spcBef>
              <a:spcAft>
                <a:spcPct val="0"/>
              </a:spcAft>
              <a:tabLst>
                <a:tab pos="673100" algn="l"/>
              </a:tabLst>
              <a:defRPr>
                <a:solidFill>
                  <a:schemeClr val="tx1"/>
                </a:solidFill>
                <a:latin typeface="Arial" pitchFamily="34" charset="0"/>
                <a:cs typeface="Arial" pitchFamily="34" charset="0"/>
              </a:defRPr>
            </a:lvl7pPr>
            <a:lvl8pPr fontAlgn="base">
              <a:spcBef>
                <a:spcPct val="0"/>
              </a:spcBef>
              <a:spcAft>
                <a:spcPct val="0"/>
              </a:spcAft>
              <a:tabLst>
                <a:tab pos="673100" algn="l"/>
              </a:tabLst>
              <a:defRPr>
                <a:solidFill>
                  <a:schemeClr val="tx1"/>
                </a:solidFill>
                <a:latin typeface="Arial" pitchFamily="34" charset="0"/>
                <a:cs typeface="Arial" pitchFamily="34" charset="0"/>
              </a:defRPr>
            </a:lvl8pPr>
            <a:lvl9pPr fontAlgn="base">
              <a:spcBef>
                <a:spcPct val="0"/>
              </a:spcBef>
              <a:spcAft>
                <a:spcPct val="0"/>
              </a:spcAft>
              <a:tabLst>
                <a:tab pos="673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3100" algn="l"/>
              </a:tabLst>
            </a:pPr>
            <a:r>
              <a:rPr kumimoji="0" lang="en-US" altLang="en-US" sz="2000" b="1" i="0" u="none" strike="noStrike" cap="none" normalizeH="0" baseline="0" dirty="0" smtClean="0">
                <a:ln>
                  <a:noFill/>
                </a:ln>
                <a:solidFill>
                  <a:schemeClr val="tx1"/>
                </a:solidFill>
                <a:effectLst/>
                <a:latin typeface="Calibri" pitchFamily="34" charset="0"/>
                <a:ea typeface="Tahoma" pitchFamily="34" charset="0"/>
                <a:cs typeface="Times New Roman" pitchFamily="18" charset="0"/>
              </a:rPr>
              <a:t>This political cartoon reflects what criticism of President Roosevelt? </a:t>
            </a:r>
          </a:p>
          <a:p>
            <a:pPr marL="0" marR="0" lvl="0" indent="0" algn="l" defTabSz="914400" rtl="0" eaLnBrk="1" fontAlgn="base" latinLnBrk="0" hangingPunct="1">
              <a:lnSpc>
                <a:spcPct val="100000"/>
              </a:lnSpc>
              <a:spcBef>
                <a:spcPct val="0"/>
              </a:spcBef>
              <a:spcAft>
                <a:spcPct val="0"/>
              </a:spcAft>
              <a:buClrTx/>
              <a:buSzTx/>
              <a:buFontTx/>
              <a:buNone/>
              <a:tabLst>
                <a:tab pos="673100" algn="l"/>
              </a:tabLst>
            </a:pPr>
            <a:r>
              <a:rPr kumimoji="0" lang="en-US" altLang="en-US" sz="2000" b="1" i="0" u="none" strike="noStrike" cap="none" normalizeH="0" baseline="0" dirty="0" smtClean="0">
                <a:ln>
                  <a:noFill/>
                </a:ln>
                <a:solidFill>
                  <a:schemeClr val="tx1"/>
                </a:solidFill>
                <a:effectLst/>
                <a:latin typeface="Calibri" pitchFamily="34" charset="0"/>
                <a:ea typeface="Tahoma" pitchFamily="34" charset="0"/>
                <a:cs typeface="Times New Roman" pitchFamily="18" charset="0"/>
              </a:rPr>
              <a:t>A	</a:t>
            </a:r>
            <a:r>
              <a:rPr kumimoji="0" lang="en-US" altLang="en-US" sz="2000" b="0" i="0" u="none" strike="noStrike" cap="none" normalizeH="0" baseline="0" dirty="0" smtClean="0">
                <a:ln>
                  <a:noFill/>
                </a:ln>
                <a:solidFill>
                  <a:schemeClr val="tx1"/>
                </a:solidFill>
                <a:effectLst/>
                <a:latin typeface="Calibri" pitchFamily="34" charset="0"/>
                <a:ea typeface="Tahoma" pitchFamily="34" charset="0"/>
                <a:cs typeface="Times New Roman" pitchFamily="18" charset="0"/>
              </a:rPr>
              <a:t>His policies had negative effects on the environment.</a:t>
            </a:r>
            <a:endParaRPr kumimoji="0" lang="en-US"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673100" algn="l"/>
              </a:tabLst>
            </a:pPr>
            <a:r>
              <a:rPr kumimoji="0" lang="en-US" altLang="en-US" sz="2000" b="1" i="0" u="none" strike="noStrike" cap="none" normalizeH="0" baseline="0" dirty="0" smtClean="0">
                <a:ln>
                  <a:noFill/>
                </a:ln>
                <a:solidFill>
                  <a:schemeClr val="tx1"/>
                </a:solidFill>
                <a:effectLst/>
                <a:latin typeface="Calibri" pitchFamily="34" charset="0"/>
                <a:ea typeface="Tahoma" pitchFamily="34" charset="0"/>
                <a:cs typeface="Times New Roman" pitchFamily="18" charset="0"/>
              </a:rPr>
              <a:t>B	</a:t>
            </a:r>
            <a:r>
              <a:rPr kumimoji="0" lang="en-US" altLang="en-US" sz="2000" b="0" i="0" u="none" strike="noStrike" cap="none" normalizeH="0" baseline="0" dirty="0" smtClean="0">
                <a:ln>
                  <a:noFill/>
                </a:ln>
                <a:solidFill>
                  <a:schemeClr val="tx1"/>
                </a:solidFill>
                <a:effectLst/>
                <a:latin typeface="Calibri" pitchFamily="34" charset="0"/>
                <a:ea typeface="Tahoma" pitchFamily="34" charset="0"/>
                <a:cs typeface="Times New Roman" pitchFamily="18" charset="0"/>
              </a:rPr>
              <a:t>His policies increased the national debt.</a:t>
            </a:r>
            <a:endParaRPr kumimoji="0" lang="en-US"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673100" algn="l"/>
              </a:tabLst>
            </a:pPr>
            <a:r>
              <a:rPr kumimoji="0" lang="en-US" altLang="en-US" sz="2000" b="1" i="0" u="none" strike="noStrike" cap="none" normalizeH="0" baseline="0" dirty="0" smtClean="0">
                <a:ln>
                  <a:noFill/>
                </a:ln>
                <a:solidFill>
                  <a:schemeClr val="tx1"/>
                </a:solidFill>
                <a:effectLst/>
                <a:latin typeface="Calibri" pitchFamily="34" charset="0"/>
                <a:ea typeface="Tahoma" pitchFamily="34" charset="0"/>
                <a:cs typeface="Times New Roman" pitchFamily="18" charset="0"/>
              </a:rPr>
              <a:t>C	</a:t>
            </a:r>
            <a:r>
              <a:rPr kumimoji="0" lang="en-US" altLang="en-US" sz="2000" b="0" i="0" u="none" strike="noStrike" cap="none" normalizeH="0" baseline="0" dirty="0" smtClean="0">
                <a:ln>
                  <a:noFill/>
                </a:ln>
                <a:solidFill>
                  <a:schemeClr val="tx1"/>
                </a:solidFill>
                <a:effectLst/>
                <a:latin typeface="Calibri" pitchFamily="34" charset="0"/>
                <a:ea typeface="Tahoma" pitchFamily="34" charset="0"/>
                <a:cs typeface="Times New Roman" pitchFamily="18" charset="0"/>
              </a:rPr>
              <a:t>His policies lacked consistency.</a:t>
            </a:r>
            <a:endParaRPr kumimoji="0" lang="en-US"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673100" algn="l"/>
              </a:tabLst>
            </a:pPr>
            <a:r>
              <a:rPr kumimoji="0" lang="en-US" altLang="en-US" sz="2000" b="1" i="0" u="none" strike="noStrike" cap="none" normalizeH="0" baseline="0" dirty="0" smtClean="0">
                <a:ln>
                  <a:noFill/>
                </a:ln>
                <a:solidFill>
                  <a:schemeClr val="tx1"/>
                </a:solidFill>
                <a:effectLst/>
                <a:latin typeface="Calibri" pitchFamily="34" charset="0"/>
                <a:ea typeface="Tahoma" pitchFamily="34" charset="0"/>
                <a:cs typeface="Times New Roman" pitchFamily="18" charset="0"/>
              </a:rPr>
              <a:t>D	</a:t>
            </a:r>
            <a:r>
              <a:rPr kumimoji="0" lang="en-US" altLang="en-US" sz="2000" b="0" i="0" u="none" strike="noStrike" cap="none" normalizeH="0" baseline="0" dirty="0" smtClean="0">
                <a:ln>
                  <a:noFill/>
                </a:ln>
                <a:solidFill>
                  <a:schemeClr val="tx1"/>
                </a:solidFill>
                <a:effectLst/>
                <a:latin typeface="Calibri" pitchFamily="34" charset="0"/>
                <a:ea typeface="Tahoma" pitchFamily="34" charset="0"/>
                <a:cs typeface="Times New Roman" pitchFamily="18" charset="0"/>
              </a:rPr>
              <a:t>His policies cut too much spending to be successful</a:t>
            </a:r>
            <a:r>
              <a:rPr kumimoji="0" lang="en-US" altLang="en-US" sz="1100" b="0" i="0" u="none" strike="noStrike" cap="none" normalizeH="0" baseline="0" dirty="0" smtClean="0">
                <a:ln>
                  <a:noFill/>
                </a:ln>
                <a:solidFill>
                  <a:schemeClr val="tx1"/>
                </a:solidFill>
                <a:effectLst/>
                <a:latin typeface="Calibri" pitchFamily="34" charset="0"/>
                <a:ea typeface="Tahoma" pitchFamily="34" charset="0"/>
                <a:cs typeface="Times New Roman" pitchFamily="18"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3108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Republicans of the 1920’s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10183495"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47635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64" y="457200"/>
            <a:ext cx="8077200" cy="5324535"/>
          </a:xfrm>
          <a:prstGeom prst="rect">
            <a:avLst/>
          </a:prstGeom>
        </p:spPr>
        <p:txBody>
          <a:bodyPr wrap="square">
            <a:spAutoFit/>
          </a:bodyPr>
          <a:lstStyle/>
          <a:p>
            <a:r>
              <a:rPr lang="en-US" sz="2000" b="1" dirty="0"/>
              <a:t>This is a quote from a speech given by Franklin D. Roosevelt in 1932</a:t>
            </a:r>
            <a:r>
              <a:rPr lang="en-US" sz="2000" b="1" dirty="0" smtClean="0"/>
              <a:t>.</a:t>
            </a:r>
            <a:endParaRPr lang="en-US" sz="2000" dirty="0"/>
          </a:p>
          <a:p>
            <a:r>
              <a:rPr lang="en-US" sz="2000" dirty="0"/>
              <a:t>…I pledge you, I pledge myself, to a new deal for the American people. Let us all here assembled constitute ourselves prophets of a new order of competence and of courage. This is more than a political campaign; it is a call to arms. Give me your help, not to win votes alone, but to win in this crusade to restore America to its own people.</a:t>
            </a:r>
          </a:p>
          <a:p>
            <a:r>
              <a:rPr lang="en-US" sz="2000" dirty="0"/>
              <a:t> </a:t>
            </a:r>
          </a:p>
          <a:p>
            <a:r>
              <a:rPr lang="en-US" sz="2000" b="1" dirty="0"/>
              <a:t>How did the message of this speech ultimately impact the role of the government?</a:t>
            </a:r>
            <a:endParaRPr lang="en-US" sz="2000" dirty="0"/>
          </a:p>
          <a:p>
            <a:r>
              <a:rPr lang="en-US" sz="2000" dirty="0"/>
              <a:t> </a:t>
            </a:r>
          </a:p>
          <a:p>
            <a:pPr marL="457200" indent="-457200">
              <a:buFont typeface="+mj-lt"/>
              <a:buAutoNum type="alphaUcPeriod"/>
            </a:pPr>
            <a:r>
              <a:rPr lang="en-US" sz="2000" dirty="0" smtClean="0"/>
              <a:t>It </a:t>
            </a:r>
            <a:r>
              <a:rPr lang="en-US" sz="2000" dirty="0"/>
              <a:t>reduced government regulations on industries and the </a:t>
            </a:r>
            <a:r>
              <a:rPr lang="en-US" sz="2000" dirty="0" smtClean="0"/>
              <a:t>environment.</a:t>
            </a:r>
          </a:p>
          <a:p>
            <a:pPr marL="457200" indent="-457200">
              <a:buFont typeface="+mj-lt"/>
              <a:buAutoNum type="alphaUcPeriod"/>
            </a:pPr>
            <a:r>
              <a:rPr lang="en-US" sz="2000" dirty="0" smtClean="0"/>
              <a:t>It </a:t>
            </a:r>
            <a:r>
              <a:rPr lang="en-US" sz="2000" dirty="0"/>
              <a:t>gave state governments the primary responsibility for enacting social welfare </a:t>
            </a:r>
            <a:r>
              <a:rPr lang="en-US" sz="2000" dirty="0" smtClean="0"/>
              <a:t>programs.</a:t>
            </a:r>
          </a:p>
          <a:p>
            <a:pPr marL="457200" indent="-457200">
              <a:buFont typeface="+mj-lt"/>
              <a:buAutoNum type="alphaUcPeriod"/>
            </a:pPr>
            <a:r>
              <a:rPr lang="en-US" sz="2000" dirty="0" smtClean="0"/>
              <a:t>It </a:t>
            </a:r>
            <a:r>
              <a:rPr lang="en-US" sz="2000" dirty="0"/>
              <a:t>increased the power of the federal government to control the </a:t>
            </a:r>
            <a:r>
              <a:rPr lang="en-US" sz="2000" dirty="0" smtClean="0"/>
              <a:t>economy.</a:t>
            </a:r>
          </a:p>
          <a:p>
            <a:pPr marL="457200" indent="-457200">
              <a:buFont typeface="+mj-lt"/>
              <a:buAutoNum type="alphaUcPeriod"/>
            </a:pPr>
            <a:r>
              <a:rPr lang="en-US" sz="2000" dirty="0" smtClean="0"/>
              <a:t>It </a:t>
            </a:r>
            <a:r>
              <a:rPr lang="en-US" sz="2000" dirty="0"/>
              <a:t>increased government spending on defense programs to protect the nation.</a:t>
            </a:r>
          </a:p>
        </p:txBody>
      </p:sp>
    </p:spTree>
    <p:extLst>
      <p:ext uri="{BB962C8B-B14F-4D97-AF65-F5344CB8AC3E}">
        <p14:creationId xmlns:p14="http://schemas.microsoft.com/office/powerpoint/2010/main" val="413085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Underlying Issues: Farmers</a:t>
            </a:r>
            <a:endParaRPr lang="en-US" dirty="0"/>
          </a:p>
        </p:txBody>
      </p:sp>
      <p:sp>
        <p:nvSpPr>
          <p:cNvPr id="3" name="Content Placeholder 2"/>
          <p:cNvSpPr>
            <a:spLocks noGrp="1"/>
          </p:cNvSpPr>
          <p:nvPr>
            <p:ph idx="1"/>
          </p:nvPr>
        </p:nvSpPr>
        <p:spPr/>
        <p:txBody>
          <a:bodyPr/>
          <a:lstStyle/>
          <a:p>
            <a:r>
              <a:rPr lang="en-US" dirty="0"/>
              <a:t>Although the American economy had been surging throughout the 1920’s, the underlying foundation was not strong and not everyone benefitted from the growing economy.</a:t>
            </a:r>
          </a:p>
          <a:p>
            <a:pPr lvl="1"/>
            <a:r>
              <a:rPr lang="en-US" dirty="0"/>
              <a:t>The first group to be left behind were the </a:t>
            </a:r>
            <a:r>
              <a:rPr lang="en-US" dirty="0" smtClean="0"/>
              <a:t>(2) </a:t>
            </a:r>
            <a:r>
              <a:rPr lang="en-US" b="1" dirty="0" smtClean="0"/>
              <a:t>farmers</a:t>
            </a:r>
            <a:r>
              <a:rPr lang="en-US" dirty="0" smtClean="0"/>
              <a:t>.  </a:t>
            </a:r>
            <a:endParaRPr lang="en-US" dirty="0"/>
          </a:p>
          <a:p>
            <a:pPr lvl="1"/>
            <a:r>
              <a:rPr lang="en-US" dirty="0"/>
              <a:t>Farmers had done well during World War I because they were supplying food to all of the Allies; however, after the war, Farmers continued to overproduce resulting in a drop in prices.  </a:t>
            </a:r>
          </a:p>
          <a:p>
            <a:pPr lvl="1"/>
            <a:r>
              <a:rPr lang="en-US" dirty="0"/>
              <a:t>Furthermore, (</a:t>
            </a:r>
            <a:r>
              <a:rPr lang="en-US" dirty="0" smtClean="0"/>
              <a:t>3) </a:t>
            </a:r>
            <a:r>
              <a:rPr lang="en-US" b="1" dirty="0" smtClean="0"/>
              <a:t>new technology </a:t>
            </a:r>
            <a:r>
              <a:rPr lang="en-US" dirty="0" smtClean="0"/>
              <a:t>made </a:t>
            </a:r>
            <a:r>
              <a:rPr lang="en-US" dirty="0"/>
              <a:t>it harder for smaller farmers to compete and (</a:t>
            </a:r>
            <a:r>
              <a:rPr lang="en-US" dirty="0" smtClean="0"/>
              <a:t>4) </a:t>
            </a:r>
            <a:r>
              <a:rPr lang="en-US" b="1" dirty="0" smtClean="0"/>
              <a:t>tariffs</a:t>
            </a:r>
            <a:r>
              <a:rPr lang="en-US" dirty="0" smtClean="0"/>
              <a:t> </a:t>
            </a:r>
            <a:r>
              <a:rPr lang="en-US" dirty="0"/>
              <a:t>from the government made it even harder for farmers to sell their goods overseas.  </a:t>
            </a:r>
          </a:p>
          <a:p>
            <a:pPr lvl="1"/>
            <a:r>
              <a:rPr lang="en-US" dirty="0"/>
              <a:t>As a result, the Great Depression began for farmers at the beginning of the 1920’s.  </a:t>
            </a:r>
          </a:p>
          <a:p>
            <a:endParaRPr lang="en-US" dirty="0"/>
          </a:p>
        </p:txBody>
      </p:sp>
    </p:spTree>
    <p:extLst>
      <p:ext uri="{BB962C8B-B14F-4D97-AF65-F5344CB8AC3E}">
        <p14:creationId xmlns:p14="http://schemas.microsoft.com/office/powerpoint/2010/main" val="777229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236893"/>
            <a:ext cx="3711868"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1134"/>
            <a:ext cx="6305550" cy="4334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3035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Underlying Issue: Overproduction</a:t>
            </a:r>
            <a:endParaRPr lang="en-US" dirty="0"/>
          </a:p>
        </p:txBody>
      </p:sp>
      <p:sp>
        <p:nvSpPr>
          <p:cNvPr id="3" name="Content Placeholder 2"/>
          <p:cNvSpPr>
            <a:spLocks noGrp="1"/>
          </p:cNvSpPr>
          <p:nvPr>
            <p:ph idx="1"/>
          </p:nvPr>
        </p:nvSpPr>
        <p:spPr/>
        <p:txBody>
          <a:bodyPr/>
          <a:lstStyle/>
          <a:p>
            <a:r>
              <a:rPr lang="en-US" dirty="0"/>
              <a:t>Another underlying problem that led to the Great Depression was (</a:t>
            </a:r>
            <a:r>
              <a:rPr lang="en-US" dirty="0" smtClean="0"/>
              <a:t>5) </a:t>
            </a:r>
            <a:r>
              <a:rPr lang="en-US" b="1" dirty="0" smtClean="0"/>
              <a:t>overproduction</a:t>
            </a:r>
            <a:r>
              <a:rPr lang="en-US" dirty="0" smtClean="0"/>
              <a:t>.  </a:t>
            </a:r>
            <a:endParaRPr lang="en-US" dirty="0"/>
          </a:p>
          <a:p>
            <a:pPr lvl="2"/>
            <a:r>
              <a:rPr lang="en-US" dirty="0"/>
              <a:t>In the first part of the 1920’s, factories had ramped up production with the introduction of the assembly line.  At first, they were able to sell these excess goods for large profits, but soon demand began to fall.  </a:t>
            </a:r>
          </a:p>
          <a:p>
            <a:pPr lvl="2"/>
            <a:r>
              <a:rPr lang="en-US" dirty="0"/>
              <a:t>As demand fell in one sector, it soon fell in others.  For example, the decrease in demand for automobiles led to a decrease in demand for rubber, glass, and steel.  </a:t>
            </a:r>
          </a:p>
          <a:p>
            <a:pPr lvl="2"/>
            <a:r>
              <a:rPr lang="en-US" dirty="0"/>
              <a:t>These decrease in demand hurt businesses and even forced some to close. </a:t>
            </a:r>
          </a:p>
          <a:p>
            <a:pPr lvl="2"/>
            <a:r>
              <a:rPr lang="en-US" dirty="0"/>
              <a:t>Furthermore, as people bought products using (6</a:t>
            </a:r>
            <a:r>
              <a:rPr lang="en-US" b="1" dirty="0" smtClean="0"/>
              <a:t>) installment plans,</a:t>
            </a:r>
            <a:r>
              <a:rPr lang="en-US" dirty="0" smtClean="0"/>
              <a:t> </a:t>
            </a:r>
            <a:r>
              <a:rPr lang="en-US" dirty="0"/>
              <a:t>they soon ran out of money to spend on new products.  </a:t>
            </a:r>
          </a:p>
          <a:p>
            <a:endParaRPr lang="en-US" dirty="0"/>
          </a:p>
        </p:txBody>
      </p:sp>
    </p:spTree>
    <p:extLst>
      <p:ext uri="{BB962C8B-B14F-4D97-AF65-F5344CB8AC3E}">
        <p14:creationId xmlns:p14="http://schemas.microsoft.com/office/powerpoint/2010/main" val="4207650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6" y="76200"/>
            <a:ext cx="9053703"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4707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Underlying Problems: Tariffs </a:t>
            </a:r>
            <a:endParaRPr lang="en-US" dirty="0"/>
          </a:p>
        </p:txBody>
      </p:sp>
      <p:sp>
        <p:nvSpPr>
          <p:cNvPr id="3" name="Content Placeholder 2"/>
          <p:cNvSpPr>
            <a:spLocks noGrp="1"/>
          </p:cNvSpPr>
          <p:nvPr>
            <p:ph idx="1"/>
          </p:nvPr>
        </p:nvSpPr>
        <p:spPr/>
        <p:txBody>
          <a:bodyPr/>
          <a:lstStyle/>
          <a:p>
            <a:r>
              <a:rPr lang="en-US" dirty="0" smtClean="0"/>
              <a:t>Adding to this problem was Congress’s use of the (7) </a:t>
            </a:r>
            <a:r>
              <a:rPr lang="en-US" b="1" dirty="0" smtClean="0"/>
              <a:t>tariff.  </a:t>
            </a:r>
            <a:endParaRPr lang="en-US" dirty="0" smtClean="0"/>
          </a:p>
          <a:p>
            <a:pPr lvl="2"/>
            <a:r>
              <a:rPr lang="en-US" dirty="0" smtClean="0"/>
              <a:t>They </a:t>
            </a:r>
            <a:r>
              <a:rPr lang="en-US" dirty="0"/>
              <a:t>believed that by putting tariffs on foreign businesses that they were helping American businesses be more competitive. </a:t>
            </a:r>
          </a:p>
          <a:p>
            <a:pPr lvl="2"/>
            <a:r>
              <a:rPr lang="en-US" dirty="0"/>
              <a:t>However, this actually hurt American businesses because it started a (</a:t>
            </a:r>
            <a:r>
              <a:rPr lang="en-US" dirty="0" smtClean="0"/>
              <a:t>8) </a:t>
            </a:r>
            <a:r>
              <a:rPr lang="en-US" b="1" dirty="0" smtClean="0"/>
              <a:t>trade war </a:t>
            </a:r>
            <a:r>
              <a:rPr lang="en-US" dirty="0" smtClean="0"/>
              <a:t>and </a:t>
            </a:r>
            <a:r>
              <a:rPr lang="en-US" dirty="0"/>
              <a:t>made it harder for American businesses to sell their products in overseas markets.  </a:t>
            </a:r>
          </a:p>
          <a:p>
            <a:pPr lvl="2"/>
            <a:r>
              <a:rPr lang="en-US" dirty="0"/>
              <a:t>The most famous of these tariffs was the (9</a:t>
            </a:r>
            <a:r>
              <a:rPr lang="en-US" dirty="0" smtClean="0"/>
              <a:t>) </a:t>
            </a:r>
            <a:r>
              <a:rPr lang="en-US" b="1" dirty="0" smtClean="0"/>
              <a:t>Hawley-Smoot</a:t>
            </a:r>
            <a:r>
              <a:rPr lang="en-US" dirty="0" smtClean="0"/>
              <a:t> Tariff </a:t>
            </a:r>
            <a:r>
              <a:rPr lang="en-US" dirty="0"/>
              <a:t>passed in 1929.  </a:t>
            </a:r>
          </a:p>
          <a:p>
            <a:r>
              <a:rPr lang="en-US" dirty="0"/>
              <a:t>As business slowed down, (10</a:t>
            </a:r>
            <a:r>
              <a:rPr lang="en-US" dirty="0" smtClean="0"/>
              <a:t>) </a:t>
            </a:r>
            <a:r>
              <a:rPr lang="en-US" b="1" dirty="0" smtClean="0"/>
              <a:t>unemployment </a:t>
            </a:r>
            <a:r>
              <a:rPr lang="en-US" dirty="0" smtClean="0"/>
              <a:t> rose</a:t>
            </a:r>
            <a:r>
              <a:rPr lang="en-US" dirty="0"/>
              <a:t>, beginning a negative cycle that would seem near impossible to stop.  </a:t>
            </a:r>
          </a:p>
          <a:p>
            <a:endParaRPr lang="en-US" dirty="0"/>
          </a:p>
        </p:txBody>
      </p:sp>
    </p:spTree>
    <p:extLst>
      <p:ext uri="{BB962C8B-B14F-4D97-AF65-F5344CB8AC3E}">
        <p14:creationId xmlns:p14="http://schemas.microsoft.com/office/powerpoint/2010/main" val="37324041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2504</TotalTime>
  <Words>3047</Words>
  <Application>Microsoft Office PowerPoint</Application>
  <PresentationFormat>On-screen Show (4:3)</PresentationFormat>
  <Paragraphs>189</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Adjacency</vt:lpstr>
      <vt:lpstr>From Boom to Bust</vt:lpstr>
      <vt:lpstr>BIG IDEA </vt:lpstr>
      <vt:lpstr>1928 Election</vt:lpstr>
      <vt:lpstr>Republicans of the 1920’s</vt:lpstr>
      <vt:lpstr>Underlying Issues: Farmers</vt:lpstr>
      <vt:lpstr>PowerPoint Presentation</vt:lpstr>
      <vt:lpstr>Underlying Issue: Overproduction</vt:lpstr>
      <vt:lpstr>PowerPoint Presentation</vt:lpstr>
      <vt:lpstr>Underlying Problems: Tariffs </vt:lpstr>
      <vt:lpstr>PowerPoint Presentation</vt:lpstr>
      <vt:lpstr>Stock Market </vt:lpstr>
      <vt:lpstr>PowerPoint Presentation</vt:lpstr>
      <vt:lpstr>BIG IDEA </vt:lpstr>
      <vt:lpstr>Black Tuesday </vt:lpstr>
      <vt:lpstr>PowerPoint Presentation</vt:lpstr>
      <vt:lpstr>Banks Close and Depression Sets In </vt:lpstr>
      <vt:lpstr>The Great Depression Begins</vt:lpstr>
      <vt:lpstr>BIG IDEA </vt:lpstr>
      <vt:lpstr>The Depression Worsens</vt:lpstr>
      <vt:lpstr>The Depression Worsens</vt:lpstr>
      <vt:lpstr>The Depression Worsens</vt:lpstr>
      <vt:lpstr>II) Art &amp; Entertainment</vt:lpstr>
      <vt:lpstr>II) Art &amp; Entertainment</vt:lpstr>
      <vt:lpstr>III. Hoover Responds to  the Depression</vt:lpstr>
      <vt:lpstr>III. Hoover Responds to  the Depression</vt:lpstr>
      <vt:lpstr>IV. Too little, too late</vt:lpstr>
      <vt:lpstr>The First New Deal</vt:lpstr>
      <vt:lpstr>I. Roosevelt’s Rise to Power  </vt:lpstr>
      <vt:lpstr>II. The Hundred Days </vt:lpstr>
      <vt:lpstr>III. The First New Deal Kicks In </vt:lpstr>
      <vt:lpstr>III. The First New Deal Kicks In: The Three “Rs”</vt:lpstr>
      <vt:lpstr>III. The First New Deal Kicks In: The Three “Rs”</vt:lpstr>
      <vt:lpstr>III. The First New Deal Kicks In: The Three “Rs”</vt:lpstr>
      <vt:lpstr>PowerPoint Presentation</vt:lpstr>
      <vt:lpstr>PowerPoint Presentation</vt:lpstr>
      <vt:lpstr>This is a letter sent by President Franklin D. Roosevelt to Robert Fechner, the director of the Civilian Conservation Corps (CCC). </vt:lpstr>
      <vt:lpstr>As part of his New Deal program, how did President Franklin D. Roosevelt propose to address the issue of poverty among older Americans? </vt:lpstr>
      <vt:lpstr>PowerPoint Presentation</vt:lpstr>
      <vt:lpstr>PowerPoint Presentation</vt:lpstr>
      <vt:lpstr>PowerPoint Presentation</vt:lpstr>
    </vt:vector>
  </TitlesOfParts>
  <Company>Pearl Public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 Will</dc:creator>
  <cp:lastModifiedBy>McPhail, Amy</cp:lastModifiedBy>
  <cp:revision>15</cp:revision>
  <dcterms:created xsi:type="dcterms:W3CDTF">2018-11-24T23:38:40Z</dcterms:created>
  <dcterms:modified xsi:type="dcterms:W3CDTF">2018-12-05T22:07:17Z</dcterms:modified>
</cp:coreProperties>
</file>