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57" r:id="rId21"/>
    <p:sldId id="258" r:id="rId22"/>
    <p:sldId id="266" r:id="rId23"/>
    <p:sldId id="259" r:id="rId24"/>
    <p:sldId id="267" r:id="rId25"/>
    <p:sldId id="260" r:id="rId26"/>
    <p:sldId id="268" r:id="rId27"/>
    <p:sldId id="261" r:id="rId28"/>
    <p:sldId id="269" r:id="rId29"/>
    <p:sldId id="262" r:id="rId30"/>
    <p:sldId id="263" r:id="rId31"/>
    <p:sldId id="264" r:id="rId32"/>
    <p:sldId id="271" r:id="rId33"/>
    <p:sldId id="265" r:id="rId34"/>
    <p:sldId id="272" r:id="rId35"/>
    <p:sldId id="270" r:id="rId36"/>
    <p:sldId id="27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364D5F-AC94-4B37-97A4-8533A19D13F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64D5F-AC94-4B37-97A4-8533A19D13F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64D5F-AC94-4B37-97A4-8533A19D13F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64D5F-AC94-4B37-97A4-8533A19D13F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64D5F-AC94-4B37-97A4-8533A19D13F5}"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364D5F-AC94-4B37-97A4-8533A19D13F5}"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64D5F-AC94-4B37-97A4-8533A19D13F5}"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64D5F-AC94-4B37-97A4-8533A19D13F5}"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64D5F-AC94-4B37-97A4-8533A19D13F5}"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B05E1-05C7-43CB-A646-5AD10C658A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64D5F-AC94-4B37-97A4-8533A19D13F5}"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B05E1-05C7-43CB-A646-5AD10C658A5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5364D5F-AC94-4B37-97A4-8533A19D13F5}" type="datetimeFigureOut">
              <a:rPr lang="en-US" smtClean="0"/>
              <a:t>12/10/2018</a:t>
            </a:fld>
            <a:endParaRPr lang="en-US"/>
          </a:p>
        </p:txBody>
      </p:sp>
      <p:sp>
        <p:nvSpPr>
          <p:cNvPr id="9" name="Slide Number Placeholder 8"/>
          <p:cNvSpPr>
            <a:spLocks noGrp="1"/>
          </p:cNvSpPr>
          <p:nvPr>
            <p:ph type="sldNum" sz="quarter" idx="11"/>
          </p:nvPr>
        </p:nvSpPr>
        <p:spPr/>
        <p:txBody>
          <a:bodyPr/>
          <a:lstStyle/>
          <a:p>
            <a:fld id="{A3CB05E1-05C7-43CB-A646-5AD10C658A5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CB05E1-05C7-43CB-A646-5AD10C658A5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5364D5F-AC94-4B37-97A4-8533A19D13F5}" type="datetimeFigureOut">
              <a:rPr lang="en-US" smtClean="0"/>
              <a:t>12/10/2018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Second New Deal and the End of the Great Depression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328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New Deal</a:t>
            </a:r>
            <a:endParaRPr lang="en-US" dirty="0"/>
          </a:p>
        </p:txBody>
      </p:sp>
      <p:sp>
        <p:nvSpPr>
          <p:cNvPr id="3" name="Content Placeholder 2"/>
          <p:cNvSpPr>
            <a:spLocks noGrp="1"/>
          </p:cNvSpPr>
          <p:nvPr>
            <p:ph idx="1"/>
          </p:nvPr>
        </p:nvSpPr>
        <p:spPr/>
        <p:txBody>
          <a:bodyPr/>
          <a:lstStyle/>
          <a:p>
            <a:r>
              <a:rPr lang="en-US" dirty="0"/>
              <a:t>Disturbed by the mounting criticism and the failure of the New Deal to generate a rapid economic recovery, FDR initiated his (</a:t>
            </a:r>
            <a:r>
              <a:rPr lang="en-US" dirty="0" smtClean="0"/>
              <a:t>8) </a:t>
            </a:r>
            <a:r>
              <a:rPr lang="en-US" b="1" dirty="0" smtClean="0"/>
              <a:t>Second New Deal </a:t>
            </a:r>
            <a:r>
              <a:rPr lang="en-US" dirty="0" smtClean="0"/>
              <a:t>in </a:t>
            </a:r>
            <a:r>
              <a:rPr lang="en-US" dirty="0"/>
              <a:t>1935.  </a:t>
            </a:r>
          </a:p>
          <a:p>
            <a:r>
              <a:rPr lang="en-US" dirty="0"/>
              <a:t>The Second New Deal included even bigger and bolder programs: </a:t>
            </a:r>
          </a:p>
          <a:p>
            <a:pPr lvl="1"/>
            <a:r>
              <a:rPr lang="en-US" dirty="0"/>
              <a:t>(</a:t>
            </a:r>
            <a:r>
              <a:rPr lang="en-US" dirty="0" smtClean="0"/>
              <a:t>9) </a:t>
            </a:r>
            <a:r>
              <a:rPr lang="en-US" b="1" dirty="0" smtClean="0"/>
              <a:t>Works Progress Administration </a:t>
            </a:r>
            <a:r>
              <a:rPr lang="en-US" dirty="0" smtClean="0"/>
              <a:t> (</a:t>
            </a:r>
            <a:r>
              <a:rPr lang="en-US" dirty="0"/>
              <a:t>WPA) – Spent 11 Billion dollars to put 8.5 million Americans back to work building highways, roads, public buildings, and parks.  </a:t>
            </a:r>
          </a:p>
          <a:p>
            <a:pPr lvl="1"/>
            <a:r>
              <a:rPr lang="en-US" dirty="0"/>
              <a:t>(</a:t>
            </a:r>
            <a:r>
              <a:rPr lang="en-US" dirty="0" smtClean="0"/>
              <a:t>10) </a:t>
            </a:r>
            <a:r>
              <a:rPr lang="en-US" b="1" dirty="0" smtClean="0"/>
              <a:t>Social Security Act </a:t>
            </a:r>
            <a:r>
              <a:rPr lang="en-US" dirty="0" smtClean="0"/>
              <a:t>- </a:t>
            </a:r>
            <a:r>
              <a:rPr lang="en-US" dirty="0"/>
              <a:t>This law provided security for older Americans and unemployed Americans by providing them with a paycheck.   Americans over the age of 65 would be given a guaranteed income for retirement and people looking for a job would have a temporary income.  </a:t>
            </a:r>
          </a:p>
          <a:p>
            <a:endParaRPr lang="en-US" dirty="0"/>
          </a:p>
        </p:txBody>
      </p:sp>
    </p:spTree>
    <p:extLst>
      <p:ext uri="{BB962C8B-B14F-4D97-AF65-F5344CB8AC3E}">
        <p14:creationId xmlns:p14="http://schemas.microsoft.com/office/powerpoint/2010/main" val="2376055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459435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10133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839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 and Labor Unions</a:t>
            </a:r>
            <a:endParaRPr lang="en-US" dirty="0"/>
          </a:p>
        </p:txBody>
      </p:sp>
      <p:sp>
        <p:nvSpPr>
          <p:cNvPr id="3" name="Content Placeholder 2"/>
          <p:cNvSpPr>
            <a:spLocks noGrp="1"/>
          </p:cNvSpPr>
          <p:nvPr>
            <p:ph idx="1"/>
          </p:nvPr>
        </p:nvSpPr>
        <p:spPr/>
        <p:txBody>
          <a:bodyPr/>
          <a:lstStyle/>
          <a:p>
            <a:r>
              <a:rPr lang="en-US" dirty="0"/>
              <a:t>FDR believed that labor unions could help bring an end to the depression by raising wages, giving more money to workers to spend.  </a:t>
            </a:r>
          </a:p>
          <a:p>
            <a:r>
              <a:rPr lang="en-US" dirty="0"/>
              <a:t>Consequently, in 1935, he signed the (11</a:t>
            </a:r>
            <a:r>
              <a:rPr lang="en-US" dirty="0" smtClean="0"/>
              <a:t>) </a:t>
            </a:r>
            <a:r>
              <a:rPr lang="en-US" b="1" dirty="0" smtClean="0"/>
              <a:t>Wagner Act</a:t>
            </a:r>
            <a:r>
              <a:rPr lang="en-US" dirty="0" smtClean="0"/>
              <a:t> which </a:t>
            </a:r>
            <a:r>
              <a:rPr lang="en-US" dirty="0"/>
              <a:t>gave labor unions the right to organize and collectively bargain for better wages and conditions.  </a:t>
            </a:r>
          </a:p>
          <a:p>
            <a:r>
              <a:rPr lang="en-US" dirty="0"/>
              <a:t>This law led to the creation of many new labor unions and changed Americans’ attitudes towards labor unions. </a:t>
            </a:r>
          </a:p>
          <a:p>
            <a:endParaRPr lang="en-US" dirty="0"/>
          </a:p>
        </p:txBody>
      </p:sp>
    </p:spTree>
    <p:extLst>
      <p:ext uri="{BB962C8B-B14F-4D97-AF65-F5344CB8AC3E}">
        <p14:creationId xmlns:p14="http://schemas.microsoft.com/office/powerpoint/2010/main" val="412463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Frances Perkins</a:t>
            </a:r>
            <a:endParaRPr lang="en-US" dirty="0"/>
          </a:p>
        </p:txBody>
      </p:sp>
      <p:sp>
        <p:nvSpPr>
          <p:cNvPr id="3" name="Content Placeholder 2"/>
          <p:cNvSpPr>
            <a:spLocks noGrp="1"/>
          </p:cNvSpPr>
          <p:nvPr>
            <p:ph idx="1"/>
          </p:nvPr>
        </p:nvSpPr>
        <p:spPr/>
        <p:txBody>
          <a:bodyPr/>
          <a:lstStyle/>
          <a:p>
            <a:r>
              <a:rPr lang="en-US" dirty="0"/>
              <a:t>He also hired the first women cabinet member, (</a:t>
            </a:r>
            <a:r>
              <a:rPr lang="en-US" dirty="0" smtClean="0"/>
              <a:t>12) </a:t>
            </a:r>
            <a:r>
              <a:rPr lang="en-US" b="1" dirty="0" smtClean="0"/>
              <a:t>Frances Perkins </a:t>
            </a:r>
            <a:r>
              <a:rPr lang="en-US" dirty="0" smtClean="0"/>
              <a:t> </a:t>
            </a:r>
            <a:r>
              <a:rPr lang="en-US" dirty="0"/>
              <a:t>as the Secretary of Labor.  </a:t>
            </a:r>
          </a:p>
          <a:p>
            <a:r>
              <a:rPr lang="en-US" dirty="0"/>
              <a:t>Perkins fought on the side of labor unions and strongly supported workers’ rights.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55060"/>
            <a:ext cx="3276600" cy="400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723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1936 Election</a:t>
            </a:r>
            <a:endParaRPr lang="en-US" dirty="0"/>
          </a:p>
        </p:txBody>
      </p:sp>
      <p:sp>
        <p:nvSpPr>
          <p:cNvPr id="3" name="Content Placeholder 2"/>
          <p:cNvSpPr>
            <a:spLocks noGrp="1"/>
          </p:cNvSpPr>
          <p:nvPr>
            <p:ph idx="1"/>
          </p:nvPr>
        </p:nvSpPr>
        <p:spPr/>
        <p:txBody>
          <a:bodyPr/>
          <a:lstStyle/>
          <a:p>
            <a:r>
              <a:rPr lang="en-US" dirty="0"/>
              <a:t>In 1936, FDR’s New Deal was put up for a vote.  If FDR won reelection, it meant that the American people generally supported his New Deal.  If FDR lost, it meant that Americans had rejected the New Deal. </a:t>
            </a:r>
          </a:p>
          <a:p>
            <a:r>
              <a:rPr lang="en-US" dirty="0"/>
              <a:t>Although many thought it would be close, FDR won in a landslide.  He carried every single state except Maine and Vermont and won sixty percent of the popular vote. </a:t>
            </a:r>
          </a:p>
          <a:p>
            <a:r>
              <a:rPr lang="en-US" dirty="0"/>
              <a:t>However, FDR faced criticism in 1937 when the economy hit a (13</a:t>
            </a:r>
            <a:r>
              <a:rPr lang="en-US" dirty="0" smtClean="0"/>
              <a:t>) </a:t>
            </a:r>
            <a:r>
              <a:rPr lang="en-US" b="1" dirty="0" smtClean="0"/>
              <a:t>recession</a:t>
            </a:r>
            <a:r>
              <a:rPr lang="en-US" dirty="0" smtClean="0"/>
              <a:t>.  </a:t>
            </a:r>
            <a:r>
              <a:rPr lang="en-US" dirty="0"/>
              <a:t>Unemployment went back up, and it seemed the New Deal was not fostering recovery. </a:t>
            </a:r>
          </a:p>
          <a:p>
            <a:endParaRPr lang="en-US" dirty="0"/>
          </a:p>
        </p:txBody>
      </p:sp>
    </p:spTree>
    <p:extLst>
      <p:ext uri="{BB962C8B-B14F-4D97-AF65-F5344CB8AC3E}">
        <p14:creationId xmlns:p14="http://schemas.microsoft.com/office/powerpoint/2010/main" val="662180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78" y="304800"/>
            <a:ext cx="956786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316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Great Depression</a:t>
            </a:r>
            <a:endParaRPr lang="en-US" dirty="0"/>
          </a:p>
        </p:txBody>
      </p:sp>
      <p:sp>
        <p:nvSpPr>
          <p:cNvPr id="3" name="Content Placeholder 2"/>
          <p:cNvSpPr>
            <a:spLocks noGrp="1"/>
          </p:cNvSpPr>
          <p:nvPr>
            <p:ph idx="1"/>
          </p:nvPr>
        </p:nvSpPr>
        <p:spPr/>
        <p:txBody>
          <a:bodyPr/>
          <a:lstStyle/>
          <a:p>
            <a:r>
              <a:rPr lang="en-US" dirty="0"/>
              <a:t>As the New Deal suffered to jolt the economy back to life, another global catastrophe struck, (14</a:t>
            </a:r>
            <a:r>
              <a:rPr lang="en-US" dirty="0" smtClean="0"/>
              <a:t>) </a:t>
            </a:r>
            <a:r>
              <a:rPr lang="en-US" b="1" dirty="0" smtClean="0"/>
              <a:t>World War II </a:t>
            </a:r>
            <a:endParaRPr lang="en-US" dirty="0"/>
          </a:p>
          <a:p>
            <a:r>
              <a:rPr lang="en-US" dirty="0"/>
              <a:t>Soon </a:t>
            </a:r>
            <a:r>
              <a:rPr lang="en-US" dirty="0" smtClean="0"/>
              <a:t>America </a:t>
            </a:r>
            <a:r>
              <a:rPr lang="en-US" dirty="0"/>
              <a:t>was producing crops and materials for the Allied Powers fighting Hitler.  </a:t>
            </a:r>
          </a:p>
          <a:p>
            <a:r>
              <a:rPr lang="en-US" b="1" dirty="0"/>
              <a:t>This brought unemployment down to zero and pulled the United States out of the Great Depression. </a:t>
            </a:r>
            <a:endParaRPr lang="en-US" dirty="0"/>
          </a:p>
          <a:p>
            <a:r>
              <a:rPr lang="en-US" dirty="0"/>
              <a:t>However, now FDR faced a whole new problem.  </a:t>
            </a:r>
          </a:p>
          <a:p>
            <a:endParaRPr lang="en-US" dirty="0"/>
          </a:p>
        </p:txBody>
      </p:sp>
    </p:spTree>
    <p:extLst>
      <p:ext uri="{BB962C8B-B14F-4D97-AF65-F5344CB8AC3E}">
        <p14:creationId xmlns:p14="http://schemas.microsoft.com/office/powerpoint/2010/main" val="3052456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6960719"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889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548312" cy="663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492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endParaRPr lang="en-US" dirty="0"/>
          </a:p>
        </p:txBody>
      </p:sp>
      <p:sp>
        <p:nvSpPr>
          <p:cNvPr id="3" name="Content Placeholder 2"/>
          <p:cNvSpPr>
            <a:spLocks noGrp="1"/>
          </p:cNvSpPr>
          <p:nvPr>
            <p:ph idx="1"/>
          </p:nvPr>
        </p:nvSpPr>
        <p:spPr/>
        <p:txBody>
          <a:bodyPr/>
          <a:lstStyle/>
          <a:p>
            <a:r>
              <a:rPr lang="en-US" dirty="0" smtClean="0"/>
              <a:t>On the same sheet of paper you answered your reading questions, answer the following questions from pages 447-449. </a:t>
            </a:r>
          </a:p>
          <a:p>
            <a:r>
              <a:rPr lang="en-US" sz="3600" dirty="0" smtClean="0"/>
              <a:t>1, 3, 7, 8, 9, 11, 13, 15, 16, 18</a:t>
            </a:r>
            <a:endParaRPr lang="en-US" sz="3600" dirty="0"/>
          </a:p>
        </p:txBody>
      </p:sp>
    </p:spTree>
    <p:extLst>
      <p:ext uri="{BB962C8B-B14F-4D97-AF65-F5344CB8AC3E}">
        <p14:creationId xmlns:p14="http://schemas.microsoft.com/office/powerpoint/2010/main" val="127199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Second New Deal and the End of the Great Depression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7606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a:t>
            </a:r>
            <a:endParaRPr lang="en-US" dirty="0"/>
          </a:p>
        </p:txBody>
      </p:sp>
      <p:sp>
        <p:nvSpPr>
          <p:cNvPr id="3" name="Content Placeholder 2"/>
          <p:cNvSpPr>
            <a:spLocks noGrp="1"/>
          </p:cNvSpPr>
          <p:nvPr>
            <p:ph idx="1"/>
          </p:nvPr>
        </p:nvSpPr>
        <p:spPr/>
        <p:txBody>
          <a:bodyPr/>
          <a:lstStyle/>
          <a:p>
            <a:r>
              <a:rPr lang="en-US" sz="3500" dirty="0"/>
              <a:t>Big Idea: In response to criticisms of the New Deal, President Roosevelt introduced several major pieces of legislation in 1935.  These laws created the Works Progress Administration, the National Labor Relations Board, and the Social Security Administration.  </a:t>
            </a:r>
          </a:p>
          <a:p>
            <a:endParaRPr lang="en-US" dirty="0"/>
          </a:p>
        </p:txBody>
      </p:sp>
    </p:spTree>
    <p:extLst>
      <p:ext uri="{BB962C8B-B14F-4D97-AF65-F5344CB8AC3E}">
        <p14:creationId xmlns:p14="http://schemas.microsoft.com/office/powerpoint/2010/main" val="261525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from the Right</a:t>
            </a:r>
            <a:endParaRPr lang="en-US" dirty="0"/>
          </a:p>
        </p:txBody>
      </p:sp>
      <p:sp>
        <p:nvSpPr>
          <p:cNvPr id="3" name="Content Placeholder 2"/>
          <p:cNvSpPr>
            <a:spLocks noGrp="1"/>
          </p:cNvSpPr>
          <p:nvPr>
            <p:ph idx="1"/>
          </p:nvPr>
        </p:nvSpPr>
        <p:spPr/>
        <p:txBody>
          <a:bodyPr/>
          <a:lstStyle/>
          <a:p>
            <a:r>
              <a:rPr lang="en-US" dirty="0"/>
              <a:t>As the First New Deal settled in, many people accused Roosevelt of doing too much, while other criticized him for not doing enough. </a:t>
            </a:r>
          </a:p>
          <a:p>
            <a:r>
              <a:rPr lang="en-US" dirty="0"/>
              <a:t>People who thought he was doing too much included:</a:t>
            </a:r>
          </a:p>
          <a:p>
            <a:pPr lvl="1"/>
            <a:r>
              <a:rPr lang="en-US" dirty="0"/>
              <a:t> (1</a:t>
            </a:r>
            <a:r>
              <a:rPr lang="en-US" dirty="0" smtClean="0"/>
              <a:t>) </a:t>
            </a:r>
            <a:r>
              <a:rPr lang="en-US" b="1" dirty="0" smtClean="0"/>
              <a:t>Republicans</a:t>
            </a:r>
            <a:r>
              <a:rPr lang="en-US" dirty="0" smtClean="0"/>
              <a:t> who </a:t>
            </a:r>
            <a:r>
              <a:rPr lang="en-US" dirty="0"/>
              <a:t>thought that the New Deal regulated business too tightly and was alarmed at the </a:t>
            </a:r>
            <a:r>
              <a:rPr lang="en-US" b="1" dirty="0"/>
              <a:t>growing deficit</a:t>
            </a:r>
            <a:r>
              <a:rPr lang="en-US" dirty="0"/>
              <a:t>.  </a:t>
            </a:r>
          </a:p>
          <a:p>
            <a:pPr lvl="1"/>
            <a:r>
              <a:rPr lang="en-US" dirty="0"/>
              <a:t>(2) </a:t>
            </a:r>
            <a:r>
              <a:rPr lang="en-US" b="1" dirty="0" smtClean="0"/>
              <a:t>Southern </a:t>
            </a:r>
            <a:r>
              <a:rPr lang="en-US" dirty="0" smtClean="0"/>
              <a:t>Democrats </a:t>
            </a:r>
            <a:r>
              <a:rPr lang="en-US" dirty="0"/>
              <a:t>who believed that the New Deal took away states’ rights.  </a:t>
            </a:r>
          </a:p>
          <a:p>
            <a:endParaRPr lang="en-US" dirty="0"/>
          </a:p>
        </p:txBody>
      </p:sp>
    </p:spTree>
    <p:extLst>
      <p:ext uri="{BB962C8B-B14F-4D97-AF65-F5344CB8AC3E}">
        <p14:creationId xmlns:p14="http://schemas.microsoft.com/office/powerpoint/2010/main" val="444022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6675"/>
            <a:ext cx="90424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753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from the Supreme Court</a:t>
            </a:r>
            <a:endParaRPr lang="en-US" dirty="0"/>
          </a:p>
        </p:txBody>
      </p:sp>
      <p:sp>
        <p:nvSpPr>
          <p:cNvPr id="3" name="Content Placeholder 2"/>
          <p:cNvSpPr>
            <a:spLocks noGrp="1"/>
          </p:cNvSpPr>
          <p:nvPr>
            <p:ph idx="1"/>
          </p:nvPr>
        </p:nvSpPr>
        <p:spPr/>
        <p:txBody>
          <a:bodyPr/>
          <a:lstStyle/>
          <a:p>
            <a:r>
              <a:rPr lang="en-US" dirty="0"/>
              <a:t>But perhaps the most dangerous opposition was the (</a:t>
            </a:r>
            <a:r>
              <a:rPr lang="en-US" dirty="0" smtClean="0"/>
              <a:t>3) </a:t>
            </a:r>
            <a:r>
              <a:rPr lang="en-US" b="1" dirty="0" smtClean="0"/>
              <a:t>Supreme Court </a:t>
            </a:r>
            <a:r>
              <a:rPr lang="en-US" dirty="0" smtClean="0"/>
              <a:t>who </a:t>
            </a:r>
            <a:r>
              <a:rPr lang="en-US" dirty="0"/>
              <a:t>declared many of FDR’s programs to be unconstitutional, thus shutting them down. </a:t>
            </a:r>
          </a:p>
          <a:p>
            <a:r>
              <a:rPr lang="en-US" dirty="0"/>
              <a:t>As a result of the Supreme Court’s opposition, FDR came up with a (</a:t>
            </a:r>
            <a:r>
              <a:rPr lang="en-US" dirty="0" smtClean="0"/>
              <a:t>4) </a:t>
            </a:r>
            <a:r>
              <a:rPr lang="en-US" b="1" dirty="0" smtClean="0"/>
              <a:t>Court Packing </a:t>
            </a:r>
            <a:r>
              <a:rPr lang="en-US" dirty="0" smtClean="0"/>
              <a:t>plan</a:t>
            </a:r>
            <a:r>
              <a:rPr lang="en-US" dirty="0"/>
              <a:t>. </a:t>
            </a:r>
          </a:p>
          <a:p>
            <a:r>
              <a:rPr lang="en-US" dirty="0"/>
              <a:t>FDR appealed to Congress to change the number of Supreme Court justices from nine to fifteen.  This would allow FDR to appoint the new justices, thus “packing” the court who would then rule in his favor.  </a:t>
            </a:r>
          </a:p>
          <a:p>
            <a:r>
              <a:rPr lang="en-US" dirty="0"/>
              <a:t>This plan failed and many Americans felt that FDR had gone too far.  </a:t>
            </a:r>
          </a:p>
          <a:p>
            <a:endParaRPr lang="en-US" dirty="0"/>
          </a:p>
        </p:txBody>
      </p:sp>
    </p:spTree>
    <p:extLst>
      <p:ext uri="{BB962C8B-B14F-4D97-AF65-F5344CB8AC3E}">
        <p14:creationId xmlns:p14="http://schemas.microsoft.com/office/powerpoint/2010/main" val="276302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4325"/>
            <a:ext cx="8134965" cy="597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074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from the Left</a:t>
            </a:r>
            <a:endParaRPr lang="en-US" dirty="0"/>
          </a:p>
        </p:txBody>
      </p:sp>
      <p:sp>
        <p:nvSpPr>
          <p:cNvPr id="3" name="Content Placeholder 2"/>
          <p:cNvSpPr>
            <a:spLocks noGrp="1"/>
          </p:cNvSpPr>
          <p:nvPr>
            <p:ph idx="1"/>
          </p:nvPr>
        </p:nvSpPr>
        <p:spPr/>
        <p:txBody>
          <a:bodyPr/>
          <a:lstStyle/>
          <a:p>
            <a:r>
              <a:rPr lang="en-US" dirty="0"/>
              <a:t>People who thought that FDR was not doing enough included: </a:t>
            </a:r>
          </a:p>
          <a:p>
            <a:r>
              <a:rPr lang="en-US" sz="2400" dirty="0"/>
              <a:t>(</a:t>
            </a:r>
            <a:r>
              <a:rPr lang="en-US" sz="2400" dirty="0" smtClean="0"/>
              <a:t>5) </a:t>
            </a:r>
            <a:r>
              <a:rPr lang="en-US" sz="2400" b="1" dirty="0" smtClean="0"/>
              <a:t>Huey Long</a:t>
            </a:r>
            <a:r>
              <a:rPr lang="en-US" sz="2400" dirty="0" smtClean="0"/>
              <a:t>- </a:t>
            </a:r>
            <a:r>
              <a:rPr lang="en-US" sz="2400" dirty="0"/>
              <a:t>Long was the governor of Louisiana.  </a:t>
            </a:r>
            <a:endParaRPr lang="en-US" sz="2400" dirty="0" smtClean="0"/>
          </a:p>
          <a:p>
            <a:r>
              <a:rPr lang="en-US" sz="2400" dirty="0" smtClean="0"/>
              <a:t>He </a:t>
            </a:r>
            <a:r>
              <a:rPr lang="en-US" sz="2400" dirty="0"/>
              <a:t>called for a (6</a:t>
            </a:r>
            <a:r>
              <a:rPr lang="en-US" sz="2400" dirty="0" smtClean="0"/>
              <a:t>)” </a:t>
            </a:r>
            <a:r>
              <a:rPr lang="en-US" sz="2400" b="1" dirty="0" smtClean="0"/>
              <a:t>Share our Wealth </a:t>
            </a:r>
            <a:r>
              <a:rPr lang="en-US" sz="2400" dirty="0" smtClean="0"/>
              <a:t>” </a:t>
            </a:r>
            <a:r>
              <a:rPr lang="en-US" sz="2400" dirty="0"/>
              <a:t>program in which every American would be guaranteed an income of $2,000 and no one would be allowed to make over one million dollars in a </a:t>
            </a:r>
            <a:r>
              <a:rPr lang="en-US" sz="2400" dirty="0" smtClean="0"/>
              <a:t>year</a:t>
            </a:r>
          </a:p>
          <a:p>
            <a:pPr marL="342900" lvl="2">
              <a:buClr>
                <a:schemeClr val="accent1"/>
              </a:buClr>
            </a:pPr>
            <a:r>
              <a:rPr lang="en-US" sz="2400" dirty="0"/>
              <a:t>(</a:t>
            </a:r>
            <a:r>
              <a:rPr lang="en-US" sz="2400" dirty="0" smtClean="0"/>
              <a:t>7) </a:t>
            </a:r>
            <a:r>
              <a:rPr lang="en-US" sz="2400" b="1" dirty="0" smtClean="0"/>
              <a:t>Father Coughlin </a:t>
            </a:r>
            <a:r>
              <a:rPr lang="en-US" sz="2400" dirty="0" smtClean="0"/>
              <a:t>created </a:t>
            </a:r>
            <a:r>
              <a:rPr lang="en-US" sz="2400" dirty="0"/>
              <a:t>the National Union for Social Justice which called for much higher taxes on the rich and for the government to take over the banks.  </a:t>
            </a:r>
          </a:p>
          <a:p>
            <a:endParaRPr lang="en-US" dirty="0"/>
          </a:p>
        </p:txBody>
      </p:sp>
    </p:spTree>
    <p:extLst>
      <p:ext uri="{BB962C8B-B14F-4D97-AF65-F5344CB8AC3E}">
        <p14:creationId xmlns:p14="http://schemas.microsoft.com/office/powerpoint/2010/main" val="3873368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
            <a:ext cx="3638550" cy="401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62000"/>
            <a:ext cx="463088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507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New Deal</a:t>
            </a:r>
            <a:endParaRPr lang="en-US" dirty="0"/>
          </a:p>
        </p:txBody>
      </p:sp>
      <p:sp>
        <p:nvSpPr>
          <p:cNvPr id="3" name="Content Placeholder 2"/>
          <p:cNvSpPr>
            <a:spLocks noGrp="1"/>
          </p:cNvSpPr>
          <p:nvPr>
            <p:ph idx="1"/>
          </p:nvPr>
        </p:nvSpPr>
        <p:spPr/>
        <p:txBody>
          <a:bodyPr/>
          <a:lstStyle/>
          <a:p>
            <a:r>
              <a:rPr lang="en-US" dirty="0"/>
              <a:t>Disturbed by the mounting criticism and the failure of the New Deal to generate a rapid economic recovery, FDR initiated his (</a:t>
            </a:r>
            <a:r>
              <a:rPr lang="en-US" dirty="0" smtClean="0"/>
              <a:t>8) </a:t>
            </a:r>
            <a:r>
              <a:rPr lang="en-US" b="1" dirty="0" smtClean="0"/>
              <a:t>Second New Deal </a:t>
            </a:r>
            <a:r>
              <a:rPr lang="en-US" dirty="0" smtClean="0"/>
              <a:t>in </a:t>
            </a:r>
            <a:r>
              <a:rPr lang="en-US" dirty="0"/>
              <a:t>1935.  </a:t>
            </a:r>
          </a:p>
          <a:p>
            <a:r>
              <a:rPr lang="en-US" dirty="0"/>
              <a:t>The Second New Deal included even bigger and bolder programs: </a:t>
            </a:r>
          </a:p>
          <a:p>
            <a:pPr lvl="1"/>
            <a:r>
              <a:rPr lang="en-US" dirty="0"/>
              <a:t>(</a:t>
            </a:r>
            <a:r>
              <a:rPr lang="en-US" dirty="0" smtClean="0"/>
              <a:t>9) </a:t>
            </a:r>
            <a:r>
              <a:rPr lang="en-US" b="1" dirty="0" smtClean="0"/>
              <a:t>Works Progress Administration </a:t>
            </a:r>
            <a:r>
              <a:rPr lang="en-US" dirty="0" smtClean="0"/>
              <a:t> (</a:t>
            </a:r>
            <a:r>
              <a:rPr lang="en-US" dirty="0"/>
              <a:t>WPA) – Spent 11 Billion dollars to put 8.5 million Americans back to work building highways, roads, public buildings, and parks.  </a:t>
            </a:r>
          </a:p>
          <a:p>
            <a:pPr lvl="1"/>
            <a:r>
              <a:rPr lang="en-US" dirty="0"/>
              <a:t>(</a:t>
            </a:r>
            <a:r>
              <a:rPr lang="en-US" dirty="0" smtClean="0"/>
              <a:t>10) </a:t>
            </a:r>
            <a:r>
              <a:rPr lang="en-US" b="1" dirty="0" smtClean="0"/>
              <a:t>Social Security Act </a:t>
            </a:r>
            <a:r>
              <a:rPr lang="en-US" dirty="0" smtClean="0"/>
              <a:t>- </a:t>
            </a:r>
            <a:r>
              <a:rPr lang="en-US" dirty="0"/>
              <a:t>This law provided security for older Americans and unemployed Americans by providing them with a paycheck.   Americans over the age of 65 would be given a guaranteed income for retirement and people looking for a job would have a temporary income.  </a:t>
            </a:r>
          </a:p>
          <a:p>
            <a:endParaRPr lang="en-US" dirty="0"/>
          </a:p>
        </p:txBody>
      </p:sp>
    </p:spTree>
    <p:extLst>
      <p:ext uri="{BB962C8B-B14F-4D97-AF65-F5344CB8AC3E}">
        <p14:creationId xmlns:p14="http://schemas.microsoft.com/office/powerpoint/2010/main" val="1831545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4594352"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10133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125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Deal and Labor Unions</a:t>
            </a:r>
            <a:endParaRPr lang="en-US" dirty="0"/>
          </a:p>
        </p:txBody>
      </p:sp>
      <p:sp>
        <p:nvSpPr>
          <p:cNvPr id="3" name="Content Placeholder 2"/>
          <p:cNvSpPr>
            <a:spLocks noGrp="1"/>
          </p:cNvSpPr>
          <p:nvPr>
            <p:ph idx="1"/>
          </p:nvPr>
        </p:nvSpPr>
        <p:spPr/>
        <p:txBody>
          <a:bodyPr/>
          <a:lstStyle/>
          <a:p>
            <a:r>
              <a:rPr lang="en-US" dirty="0"/>
              <a:t>FDR believed that labor unions could help bring an end to the depression by raising wages, giving more money to workers to spend.  </a:t>
            </a:r>
          </a:p>
          <a:p>
            <a:r>
              <a:rPr lang="en-US" dirty="0"/>
              <a:t>Consequently, in 1935, he signed the (11</a:t>
            </a:r>
            <a:r>
              <a:rPr lang="en-US" dirty="0" smtClean="0"/>
              <a:t>) </a:t>
            </a:r>
            <a:r>
              <a:rPr lang="en-US" b="1" dirty="0" smtClean="0"/>
              <a:t>Wagner Act</a:t>
            </a:r>
            <a:r>
              <a:rPr lang="en-US" dirty="0" smtClean="0"/>
              <a:t> which </a:t>
            </a:r>
            <a:r>
              <a:rPr lang="en-US" dirty="0"/>
              <a:t>gave labor unions the right to organize and collectively bargain for better wages and conditions.  </a:t>
            </a:r>
          </a:p>
          <a:p>
            <a:r>
              <a:rPr lang="en-US" dirty="0"/>
              <a:t>This law led to the creation of many new labor unions and changed Americans’ attitudes towards labor unions. </a:t>
            </a:r>
          </a:p>
          <a:p>
            <a:endParaRPr lang="en-US" dirty="0"/>
          </a:p>
        </p:txBody>
      </p:sp>
    </p:spTree>
    <p:extLst>
      <p:ext uri="{BB962C8B-B14F-4D97-AF65-F5344CB8AC3E}">
        <p14:creationId xmlns:p14="http://schemas.microsoft.com/office/powerpoint/2010/main" val="10711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a:t>
            </a:r>
            <a:endParaRPr lang="en-US" dirty="0"/>
          </a:p>
        </p:txBody>
      </p:sp>
      <p:sp>
        <p:nvSpPr>
          <p:cNvPr id="3" name="Content Placeholder 2"/>
          <p:cNvSpPr>
            <a:spLocks noGrp="1"/>
          </p:cNvSpPr>
          <p:nvPr>
            <p:ph idx="1"/>
          </p:nvPr>
        </p:nvSpPr>
        <p:spPr/>
        <p:txBody>
          <a:bodyPr/>
          <a:lstStyle/>
          <a:p>
            <a:r>
              <a:rPr lang="en-US" sz="3500" dirty="0"/>
              <a:t>Big Idea: In response to criticisms of the New Deal, President Roosevelt introduced several major pieces of legislation in 1935.  These laws created the Works Progress Administration, the National Labor Relations Board, and the Social Security Administration.  </a:t>
            </a:r>
          </a:p>
          <a:p>
            <a:endParaRPr lang="en-US" dirty="0"/>
          </a:p>
        </p:txBody>
      </p:sp>
    </p:spTree>
    <p:extLst>
      <p:ext uri="{BB962C8B-B14F-4D97-AF65-F5344CB8AC3E}">
        <p14:creationId xmlns:p14="http://schemas.microsoft.com/office/powerpoint/2010/main" val="2995315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Frances Perkins</a:t>
            </a:r>
            <a:endParaRPr lang="en-US" dirty="0"/>
          </a:p>
        </p:txBody>
      </p:sp>
      <p:sp>
        <p:nvSpPr>
          <p:cNvPr id="3" name="Content Placeholder 2"/>
          <p:cNvSpPr>
            <a:spLocks noGrp="1"/>
          </p:cNvSpPr>
          <p:nvPr>
            <p:ph idx="1"/>
          </p:nvPr>
        </p:nvSpPr>
        <p:spPr/>
        <p:txBody>
          <a:bodyPr/>
          <a:lstStyle/>
          <a:p>
            <a:r>
              <a:rPr lang="en-US" dirty="0"/>
              <a:t>He also hired the first women cabinet member, (</a:t>
            </a:r>
            <a:r>
              <a:rPr lang="en-US" dirty="0" smtClean="0"/>
              <a:t>12) </a:t>
            </a:r>
            <a:r>
              <a:rPr lang="en-US" b="1" dirty="0" smtClean="0"/>
              <a:t>Frances Perkins </a:t>
            </a:r>
            <a:r>
              <a:rPr lang="en-US" dirty="0" smtClean="0"/>
              <a:t> </a:t>
            </a:r>
            <a:r>
              <a:rPr lang="en-US" dirty="0"/>
              <a:t>as the Secretary of Labor.  </a:t>
            </a:r>
          </a:p>
          <a:p>
            <a:r>
              <a:rPr lang="en-US" dirty="0"/>
              <a:t>Perkins fought on the side of labor unions and strongly supported workers’ rights.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55060"/>
            <a:ext cx="3276600" cy="400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637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1936 Election</a:t>
            </a:r>
            <a:endParaRPr lang="en-US" dirty="0"/>
          </a:p>
        </p:txBody>
      </p:sp>
      <p:sp>
        <p:nvSpPr>
          <p:cNvPr id="3" name="Content Placeholder 2"/>
          <p:cNvSpPr>
            <a:spLocks noGrp="1"/>
          </p:cNvSpPr>
          <p:nvPr>
            <p:ph idx="1"/>
          </p:nvPr>
        </p:nvSpPr>
        <p:spPr/>
        <p:txBody>
          <a:bodyPr/>
          <a:lstStyle/>
          <a:p>
            <a:r>
              <a:rPr lang="en-US" dirty="0"/>
              <a:t>In 1936, FDR’s New Deal was put up for a vote.  If FDR won reelection, it meant that the American people generally supported his New Deal.  If FDR lost, it meant that Americans had rejected the New Deal. </a:t>
            </a:r>
          </a:p>
          <a:p>
            <a:r>
              <a:rPr lang="en-US" dirty="0"/>
              <a:t>Although many thought it would be close, FDR won in a landslide.  He carried every single state except Maine and Vermont and won sixty percent of the popular vote. </a:t>
            </a:r>
          </a:p>
          <a:p>
            <a:r>
              <a:rPr lang="en-US" dirty="0"/>
              <a:t>However, FDR faced criticism in 1937 when the economy hit a (13</a:t>
            </a:r>
            <a:r>
              <a:rPr lang="en-US" dirty="0" smtClean="0"/>
              <a:t>) </a:t>
            </a:r>
            <a:r>
              <a:rPr lang="en-US" b="1" dirty="0" smtClean="0"/>
              <a:t>recession</a:t>
            </a:r>
            <a:r>
              <a:rPr lang="en-US" dirty="0" smtClean="0"/>
              <a:t>.  </a:t>
            </a:r>
            <a:r>
              <a:rPr lang="en-US" dirty="0"/>
              <a:t>Unemployment went back up, and it seemed the New Deal was not fostering recovery. </a:t>
            </a:r>
          </a:p>
          <a:p>
            <a:endParaRPr lang="en-US" dirty="0"/>
          </a:p>
        </p:txBody>
      </p:sp>
    </p:spTree>
    <p:extLst>
      <p:ext uri="{BB962C8B-B14F-4D97-AF65-F5344CB8AC3E}">
        <p14:creationId xmlns:p14="http://schemas.microsoft.com/office/powerpoint/2010/main" val="2879986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78" y="304800"/>
            <a:ext cx="956786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420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Great Depression</a:t>
            </a:r>
            <a:endParaRPr lang="en-US" dirty="0"/>
          </a:p>
        </p:txBody>
      </p:sp>
      <p:sp>
        <p:nvSpPr>
          <p:cNvPr id="3" name="Content Placeholder 2"/>
          <p:cNvSpPr>
            <a:spLocks noGrp="1"/>
          </p:cNvSpPr>
          <p:nvPr>
            <p:ph idx="1"/>
          </p:nvPr>
        </p:nvSpPr>
        <p:spPr/>
        <p:txBody>
          <a:bodyPr/>
          <a:lstStyle/>
          <a:p>
            <a:r>
              <a:rPr lang="en-US" dirty="0"/>
              <a:t>As the New Deal suffered to jolt the economy back to life, another global catastrophe struck, (14</a:t>
            </a:r>
            <a:r>
              <a:rPr lang="en-US" dirty="0" smtClean="0"/>
              <a:t>) </a:t>
            </a:r>
            <a:r>
              <a:rPr lang="en-US" b="1" dirty="0" smtClean="0"/>
              <a:t>World War II </a:t>
            </a:r>
            <a:endParaRPr lang="en-US" dirty="0"/>
          </a:p>
          <a:p>
            <a:r>
              <a:rPr lang="en-US" dirty="0"/>
              <a:t>Soon </a:t>
            </a:r>
            <a:r>
              <a:rPr lang="en-US" dirty="0" smtClean="0"/>
              <a:t>America </a:t>
            </a:r>
            <a:r>
              <a:rPr lang="en-US" dirty="0"/>
              <a:t>was producing crops and materials for the Allied Powers fighting Hitler.  </a:t>
            </a:r>
          </a:p>
          <a:p>
            <a:r>
              <a:rPr lang="en-US" b="1" dirty="0"/>
              <a:t>This brought unemployment down to zero and pulled the United States out of the Great Depression. </a:t>
            </a:r>
            <a:endParaRPr lang="en-US" dirty="0"/>
          </a:p>
          <a:p>
            <a:r>
              <a:rPr lang="en-US" dirty="0"/>
              <a:t>However, now FDR faced a whole new problem.  </a:t>
            </a:r>
          </a:p>
          <a:p>
            <a:endParaRPr lang="en-US" dirty="0"/>
          </a:p>
        </p:txBody>
      </p:sp>
    </p:spTree>
    <p:extLst>
      <p:ext uri="{BB962C8B-B14F-4D97-AF65-F5344CB8AC3E}">
        <p14:creationId xmlns:p14="http://schemas.microsoft.com/office/powerpoint/2010/main" val="2937148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6960719"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676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548312" cy="663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347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endParaRPr lang="en-US" dirty="0"/>
          </a:p>
        </p:txBody>
      </p:sp>
      <p:sp>
        <p:nvSpPr>
          <p:cNvPr id="3" name="Content Placeholder 2"/>
          <p:cNvSpPr>
            <a:spLocks noGrp="1"/>
          </p:cNvSpPr>
          <p:nvPr>
            <p:ph idx="1"/>
          </p:nvPr>
        </p:nvSpPr>
        <p:spPr/>
        <p:txBody>
          <a:bodyPr/>
          <a:lstStyle/>
          <a:p>
            <a:r>
              <a:rPr lang="en-US" dirty="0" smtClean="0"/>
              <a:t>On the same sheet of paper you answered your reading questions, answer the following questions from pages 447-449. </a:t>
            </a:r>
          </a:p>
          <a:p>
            <a:r>
              <a:rPr lang="en-US" sz="3600" dirty="0" smtClean="0"/>
              <a:t>1, 3, 7, 8, 9, 11, 13, 15, 16, 18</a:t>
            </a:r>
            <a:endParaRPr lang="en-US" sz="3600" dirty="0"/>
          </a:p>
        </p:txBody>
      </p:sp>
    </p:spTree>
    <p:extLst>
      <p:ext uri="{BB962C8B-B14F-4D97-AF65-F5344CB8AC3E}">
        <p14:creationId xmlns:p14="http://schemas.microsoft.com/office/powerpoint/2010/main" val="566600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from the Right</a:t>
            </a:r>
            <a:endParaRPr lang="en-US" dirty="0"/>
          </a:p>
        </p:txBody>
      </p:sp>
      <p:sp>
        <p:nvSpPr>
          <p:cNvPr id="3" name="Content Placeholder 2"/>
          <p:cNvSpPr>
            <a:spLocks noGrp="1"/>
          </p:cNvSpPr>
          <p:nvPr>
            <p:ph idx="1"/>
          </p:nvPr>
        </p:nvSpPr>
        <p:spPr/>
        <p:txBody>
          <a:bodyPr/>
          <a:lstStyle/>
          <a:p>
            <a:r>
              <a:rPr lang="en-US" dirty="0"/>
              <a:t>As the First New Deal settled in, many people accused Roosevelt of doing too much, while other criticized him for not doing enough. </a:t>
            </a:r>
          </a:p>
          <a:p>
            <a:r>
              <a:rPr lang="en-US" dirty="0"/>
              <a:t>People who thought he was doing too much included:</a:t>
            </a:r>
          </a:p>
          <a:p>
            <a:pPr lvl="1"/>
            <a:r>
              <a:rPr lang="en-US" dirty="0"/>
              <a:t> (1</a:t>
            </a:r>
            <a:r>
              <a:rPr lang="en-US" dirty="0" smtClean="0"/>
              <a:t>) </a:t>
            </a:r>
            <a:r>
              <a:rPr lang="en-US" b="1" dirty="0" smtClean="0"/>
              <a:t>Republicans</a:t>
            </a:r>
            <a:r>
              <a:rPr lang="en-US" dirty="0" smtClean="0"/>
              <a:t> who </a:t>
            </a:r>
            <a:r>
              <a:rPr lang="en-US" dirty="0"/>
              <a:t>thought that the New Deal regulated business too tightly and was alarmed at the </a:t>
            </a:r>
            <a:r>
              <a:rPr lang="en-US" b="1" dirty="0"/>
              <a:t>growing deficit</a:t>
            </a:r>
            <a:r>
              <a:rPr lang="en-US" dirty="0"/>
              <a:t>.  </a:t>
            </a:r>
          </a:p>
          <a:p>
            <a:pPr lvl="1"/>
            <a:r>
              <a:rPr lang="en-US" dirty="0"/>
              <a:t>(2) </a:t>
            </a:r>
            <a:r>
              <a:rPr lang="en-US" b="1" dirty="0" smtClean="0"/>
              <a:t>Southern </a:t>
            </a:r>
            <a:r>
              <a:rPr lang="en-US" dirty="0" smtClean="0"/>
              <a:t>Democrats </a:t>
            </a:r>
            <a:r>
              <a:rPr lang="en-US" dirty="0"/>
              <a:t>who believed that the New Deal took away states’ rights.  </a:t>
            </a:r>
          </a:p>
          <a:p>
            <a:endParaRPr lang="en-US" dirty="0"/>
          </a:p>
        </p:txBody>
      </p:sp>
    </p:spTree>
    <p:extLst>
      <p:ext uri="{BB962C8B-B14F-4D97-AF65-F5344CB8AC3E}">
        <p14:creationId xmlns:p14="http://schemas.microsoft.com/office/powerpoint/2010/main" val="2335092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6675"/>
            <a:ext cx="90424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70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from the Supreme Court</a:t>
            </a:r>
            <a:endParaRPr lang="en-US" dirty="0"/>
          </a:p>
        </p:txBody>
      </p:sp>
      <p:sp>
        <p:nvSpPr>
          <p:cNvPr id="3" name="Content Placeholder 2"/>
          <p:cNvSpPr>
            <a:spLocks noGrp="1"/>
          </p:cNvSpPr>
          <p:nvPr>
            <p:ph idx="1"/>
          </p:nvPr>
        </p:nvSpPr>
        <p:spPr/>
        <p:txBody>
          <a:bodyPr/>
          <a:lstStyle/>
          <a:p>
            <a:r>
              <a:rPr lang="en-US" dirty="0"/>
              <a:t>But perhaps the most dangerous opposition was the (</a:t>
            </a:r>
            <a:r>
              <a:rPr lang="en-US" dirty="0" smtClean="0"/>
              <a:t>3) </a:t>
            </a:r>
            <a:r>
              <a:rPr lang="en-US" b="1" dirty="0" smtClean="0"/>
              <a:t>Supreme Court </a:t>
            </a:r>
            <a:r>
              <a:rPr lang="en-US" dirty="0" smtClean="0"/>
              <a:t>who </a:t>
            </a:r>
            <a:r>
              <a:rPr lang="en-US" dirty="0"/>
              <a:t>declared many of FDR’s programs to be unconstitutional, thus shutting them down. </a:t>
            </a:r>
          </a:p>
          <a:p>
            <a:r>
              <a:rPr lang="en-US" dirty="0"/>
              <a:t>As a result of the Supreme Court’s opposition, FDR came up with a (</a:t>
            </a:r>
            <a:r>
              <a:rPr lang="en-US" dirty="0" smtClean="0"/>
              <a:t>4) </a:t>
            </a:r>
            <a:r>
              <a:rPr lang="en-US" b="1" dirty="0" smtClean="0"/>
              <a:t>Court Packing </a:t>
            </a:r>
            <a:r>
              <a:rPr lang="en-US" dirty="0" smtClean="0"/>
              <a:t>plan</a:t>
            </a:r>
            <a:r>
              <a:rPr lang="en-US" dirty="0"/>
              <a:t>. </a:t>
            </a:r>
          </a:p>
          <a:p>
            <a:r>
              <a:rPr lang="en-US" dirty="0"/>
              <a:t>FDR appealed to Congress to change the number of Supreme Court justices from nine to fifteen.  This would allow FDR to appoint the new justices, thus “packing” the court who would then rule in his favor.  </a:t>
            </a:r>
          </a:p>
          <a:p>
            <a:r>
              <a:rPr lang="en-US" dirty="0"/>
              <a:t>This plan failed and many Americans felt that FDR had gone too far.  </a:t>
            </a:r>
          </a:p>
          <a:p>
            <a:endParaRPr lang="en-US" dirty="0"/>
          </a:p>
        </p:txBody>
      </p:sp>
    </p:spTree>
    <p:extLst>
      <p:ext uri="{BB962C8B-B14F-4D97-AF65-F5344CB8AC3E}">
        <p14:creationId xmlns:p14="http://schemas.microsoft.com/office/powerpoint/2010/main" val="2860853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4325"/>
            <a:ext cx="8134965" cy="597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78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from the Left</a:t>
            </a:r>
            <a:endParaRPr lang="en-US" dirty="0"/>
          </a:p>
        </p:txBody>
      </p:sp>
      <p:sp>
        <p:nvSpPr>
          <p:cNvPr id="3" name="Content Placeholder 2"/>
          <p:cNvSpPr>
            <a:spLocks noGrp="1"/>
          </p:cNvSpPr>
          <p:nvPr>
            <p:ph idx="1"/>
          </p:nvPr>
        </p:nvSpPr>
        <p:spPr/>
        <p:txBody>
          <a:bodyPr/>
          <a:lstStyle/>
          <a:p>
            <a:r>
              <a:rPr lang="en-US" dirty="0"/>
              <a:t>People who thought that FDR was not doing enough included: </a:t>
            </a:r>
          </a:p>
          <a:p>
            <a:r>
              <a:rPr lang="en-US" sz="2400" dirty="0"/>
              <a:t>(</a:t>
            </a:r>
            <a:r>
              <a:rPr lang="en-US" sz="2400" dirty="0" smtClean="0"/>
              <a:t>5) </a:t>
            </a:r>
            <a:r>
              <a:rPr lang="en-US" sz="2400" b="1" dirty="0" smtClean="0"/>
              <a:t>Huey Long</a:t>
            </a:r>
            <a:r>
              <a:rPr lang="en-US" sz="2400" dirty="0" smtClean="0"/>
              <a:t>- </a:t>
            </a:r>
            <a:r>
              <a:rPr lang="en-US" sz="2400" dirty="0"/>
              <a:t>Long was the governor of Louisiana.  </a:t>
            </a:r>
            <a:endParaRPr lang="en-US" sz="2400" dirty="0" smtClean="0"/>
          </a:p>
          <a:p>
            <a:r>
              <a:rPr lang="en-US" sz="2400" dirty="0" smtClean="0"/>
              <a:t>He </a:t>
            </a:r>
            <a:r>
              <a:rPr lang="en-US" sz="2400" dirty="0"/>
              <a:t>called for a (6</a:t>
            </a:r>
            <a:r>
              <a:rPr lang="en-US" sz="2400" dirty="0" smtClean="0"/>
              <a:t>)” </a:t>
            </a:r>
            <a:r>
              <a:rPr lang="en-US" sz="2400" b="1" dirty="0" smtClean="0"/>
              <a:t>Share our Wealth </a:t>
            </a:r>
            <a:r>
              <a:rPr lang="en-US" sz="2400" dirty="0" smtClean="0"/>
              <a:t>” </a:t>
            </a:r>
            <a:r>
              <a:rPr lang="en-US" sz="2400" dirty="0"/>
              <a:t>program in which every American would be guaranteed an income of $2,000 and no one would be allowed to make over one million dollars in a </a:t>
            </a:r>
            <a:r>
              <a:rPr lang="en-US" sz="2400" dirty="0" smtClean="0"/>
              <a:t>year</a:t>
            </a:r>
          </a:p>
          <a:p>
            <a:pPr marL="342900" lvl="2">
              <a:buClr>
                <a:schemeClr val="accent1"/>
              </a:buClr>
            </a:pPr>
            <a:r>
              <a:rPr lang="en-US" sz="2400" dirty="0"/>
              <a:t>(</a:t>
            </a:r>
            <a:r>
              <a:rPr lang="en-US" sz="2400" dirty="0" smtClean="0"/>
              <a:t>7) </a:t>
            </a:r>
            <a:r>
              <a:rPr lang="en-US" sz="2400" b="1" dirty="0" smtClean="0"/>
              <a:t>Father Coughlin </a:t>
            </a:r>
            <a:r>
              <a:rPr lang="en-US" sz="2400" dirty="0" smtClean="0"/>
              <a:t>created </a:t>
            </a:r>
            <a:r>
              <a:rPr lang="en-US" sz="2400" dirty="0"/>
              <a:t>the National Union for Social Justice which called for much higher taxes on the rich and for the government to take over the banks.  </a:t>
            </a:r>
          </a:p>
          <a:p>
            <a:endParaRPr lang="en-US" dirty="0"/>
          </a:p>
        </p:txBody>
      </p:sp>
    </p:spTree>
    <p:extLst>
      <p:ext uri="{BB962C8B-B14F-4D97-AF65-F5344CB8AC3E}">
        <p14:creationId xmlns:p14="http://schemas.microsoft.com/office/powerpoint/2010/main" val="358995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
            <a:ext cx="3638550" cy="401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62000"/>
            <a:ext cx="463088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08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136</TotalTime>
  <Words>1620</Words>
  <Application>Microsoft Office PowerPoint</Application>
  <PresentationFormat>On-screen Show (4:3)</PresentationFormat>
  <Paragraphs>84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Adjacency</vt:lpstr>
      <vt:lpstr>The Second New Deal and the End of the Great Depression</vt:lpstr>
      <vt:lpstr>The Second New Deal and the End of the Great Depression</vt:lpstr>
      <vt:lpstr>Big Idea </vt:lpstr>
      <vt:lpstr>Criticism from the Right</vt:lpstr>
      <vt:lpstr>PowerPoint Presentation</vt:lpstr>
      <vt:lpstr>Criticism from the Supreme Court</vt:lpstr>
      <vt:lpstr>PowerPoint Presentation</vt:lpstr>
      <vt:lpstr>Criticism from the Left</vt:lpstr>
      <vt:lpstr>PowerPoint Presentation</vt:lpstr>
      <vt:lpstr>Second New Deal</vt:lpstr>
      <vt:lpstr>PowerPoint Presentation</vt:lpstr>
      <vt:lpstr>The New Deal and Labor Unions</vt:lpstr>
      <vt:lpstr>Frances Perkins</vt:lpstr>
      <vt:lpstr>1936 Election</vt:lpstr>
      <vt:lpstr>PowerPoint Presentation</vt:lpstr>
      <vt:lpstr>End of the Great Depression</vt:lpstr>
      <vt:lpstr>PowerPoint Presentation</vt:lpstr>
      <vt:lpstr>PowerPoint Presentation</vt:lpstr>
      <vt:lpstr>Quiz!!! </vt:lpstr>
      <vt:lpstr>Big Idea </vt:lpstr>
      <vt:lpstr>Criticism from the Right</vt:lpstr>
      <vt:lpstr>PowerPoint Presentation</vt:lpstr>
      <vt:lpstr>Criticism from the Supreme Court</vt:lpstr>
      <vt:lpstr>PowerPoint Presentation</vt:lpstr>
      <vt:lpstr>Criticism from the Left</vt:lpstr>
      <vt:lpstr>PowerPoint Presentation</vt:lpstr>
      <vt:lpstr>Second New Deal</vt:lpstr>
      <vt:lpstr>PowerPoint Presentation</vt:lpstr>
      <vt:lpstr>The New Deal and Labor Unions</vt:lpstr>
      <vt:lpstr>Frances Perkins</vt:lpstr>
      <vt:lpstr>1936 Election</vt:lpstr>
      <vt:lpstr>PowerPoint Presentation</vt:lpstr>
      <vt:lpstr>End of the Great Depression</vt:lpstr>
      <vt:lpstr>PowerPoint Presentation</vt:lpstr>
      <vt:lpstr>PowerPoint Presentation</vt:lpstr>
      <vt:lpstr>Quiz!!! </vt:lpstr>
    </vt:vector>
  </TitlesOfParts>
  <Company>Pearl Public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New Deal and the End of the Great Depression</dc:title>
  <dc:creator>Brand, Will</dc:creator>
  <cp:lastModifiedBy>McPhail, Amy</cp:lastModifiedBy>
  <cp:revision>10</cp:revision>
  <dcterms:created xsi:type="dcterms:W3CDTF">2018-12-06T15:10:51Z</dcterms:created>
  <dcterms:modified xsi:type="dcterms:W3CDTF">2018-12-10T16:18:26Z</dcterms:modified>
</cp:coreProperties>
</file>