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072B5-07B4-42E9-85DD-521A524D8DF4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95D76-F7F4-4F34-AC93-1D842F1C1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0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137EFD-F468-4316-BB91-EBF3900E67F8}" type="datetime1">
              <a:rPr lang="en-US" smtClean="0"/>
              <a:t>9/7/2018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E. Napp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B38C-C709-42BB-A687-AD968975470F}" type="datetime1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6757-1461-49A0-89D2-820F9C43C2F0}" type="datetime1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92E07D-E98F-40AF-9591-F029F7FFCF65}" type="datetime1">
              <a:rPr lang="en-US" smtClean="0"/>
              <a:t>9/7/2018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E. Napp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2B98F58-A310-41E7-B228-1ECB4696BC97}" type="datetime1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E. Napp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0FC3-4A8D-4EB5-8948-C817980ED60C}" type="datetime1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Napp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FDBB-EC1D-485C-8B29-A4CA1AEBA5D2}" type="datetime1">
              <a:rPr lang="en-US" smtClean="0"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Napp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FDF0D4-FFE4-4C7C-BB39-FD8CDE911E30}" type="datetime1">
              <a:rPr lang="en-US" smtClean="0"/>
              <a:t>9/7/2018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E. Napp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77D0-68D5-4BCA-8970-F778FEE86573}" type="datetime1">
              <a:rPr lang="en-US" smtClean="0"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Napp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CF0BDC-B79A-4DD9-8B13-AEB4F42B960E}" type="datetime1">
              <a:rPr lang="en-US" smtClean="0"/>
              <a:t>9/7/2018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E. Napp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FB1F34-B075-4084-981E-808DDA9BEE5B}" type="datetime1">
              <a:rPr lang="en-US" smtClean="0"/>
              <a:t>9/7/2018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E. Napp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354383-FF3D-462C-976D-425903C8324C}" type="datetime1">
              <a:rPr lang="en-US" smtClean="0"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E. Napp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56DF2-02AA-42F7-9D9D-9B9E1334D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allpaper-s.org/11_~_Yin-Yang_Symbol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04800" y="228600"/>
            <a:ext cx="4267200" cy="3276600"/>
          </a:xfrm>
          <a:prstGeom prst="cloudCallout">
            <a:avLst>
              <a:gd name="adj1" fmla="val 50622"/>
              <a:gd name="adj2" fmla="val 56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</a:t>
            </a:r>
            <a:r>
              <a:rPr lang="en-US" sz="2400" dirty="0" smtClean="0"/>
              <a:t>Man's mind once stretched by a new idea, never to regains its original dimension.”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apcollier.com/yahoo_site_admin/assets/images/oliver_wendell_holmes.278230129_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86000"/>
            <a:ext cx="342900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6324600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Oliver Wendell Holmes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/>
          <a:lstStyle/>
          <a:p>
            <a:r>
              <a:rPr lang="en-US" dirty="0" smtClean="0"/>
              <a:t>Differed from Legalism</a:t>
            </a:r>
          </a:p>
          <a:p>
            <a:pPr>
              <a:buNone/>
            </a:pPr>
            <a:r>
              <a:rPr lang="en-US" dirty="0" smtClean="0"/>
              <a:t>   -Not rewards and punishments</a:t>
            </a:r>
          </a:p>
          <a:p>
            <a:pPr>
              <a:buNone/>
            </a:pPr>
            <a:r>
              <a:rPr lang="en-US" dirty="0" smtClean="0"/>
              <a:t>   -But the moral example of superiors</a:t>
            </a:r>
          </a:p>
          <a:p>
            <a:r>
              <a:rPr lang="en-US" dirty="0" smtClean="0"/>
              <a:t>Human society consisted of unequal relationships</a:t>
            </a:r>
          </a:p>
          <a:p>
            <a:r>
              <a:rPr lang="en-US" dirty="0" smtClean="0"/>
              <a:t>To maintain order and thus social harmony, inferiors had to obey superiors</a:t>
            </a:r>
          </a:p>
          <a:p>
            <a:r>
              <a:rPr lang="en-US" dirty="0" smtClean="0"/>
              <a:t>Superiors had to protect and provide for inferiors and set good examples</a:t>
            </a:r>
          </a:p>
          <a:p>
            <a:r>
              <a:rPr lang="en-US" dirty="0" smtClean="0"/>
              <a:t>A superior acting with benevolence and genuine concern would motivate inferiors to respond with obedience</a:t>
            </a:r>
          </a:p>
          <a:p>
            <a:r>
              <a:rPr lang="en-US" dirty="0" smtClean="0"/>
              <a:t>Proper behavior would lead to harmony and stability</a:t>
            </a:r>
            <a:endParaRPr lang="en-US" dirty="0"/>
          </a:p>
        </p:txBody>
      </p:sp>
      <p:pic>
        <p:nvPicPr>
          <p:cNvPr id="18434" name="Picture 2" descr="http://www.wikiwak.com/image/Kindespiet%C3%A4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0485" y="5257800"/>
            <a:ext cx="204731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worldreligions.psu.edu/images/artimages/chinese/confucianism_mod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09600"/>
            <a:ext cx="5543550" cy="5680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/>
          <a:lstStyle/>
          <a:p>
            <a:r>
              <a:rPr lang="en-US" dirty="0" smtClean="0"/>
              <a:t>Confucius emphasized education as the key to moral betterment</a:t>
            </a:r>
          </a:p>
          <a:p>
            <a:r>
              <a:rPr lang="en-US" dirty="0" smtClean="0"/>
              <a:t>Rituals and ceremonies were also important for they conveyed the rules of appropriate behavior</a:t>
            </a:r>
          </a:p>
          <a:p>
            <a:r>
              <a:rPr lang="en-US" dirty="0" smtClean="0"/>
              <a:t>Encouraged a striving to perfect moral character</a:t>
            </a:r>
          </a:p>
          <a:p>
            <a:r>
              <a:rPr lang="en-US" dirty="0" smtClean="0"/>
              <a:t>The Han dynasty encouraged Confucianism</a:t>
            </a:r>
          </a:p>
          <a:p>
            <a:r>
              <a:rPr lang="en-US" dirty="0" smtClean="0"/>
              <a:t>The examination system was established in which candidates for government service had to pass a rigorous examination</a:t>
            </a:r>
          </a:p>
          <a:p>
            <a:pPr>
              <a:buNone/>
            </a:pPr>
            <a:r>
              <a:rPr lang="en-US" dirty="0" smtClean="0"/>
              <a:t>    -A civil service based on competence </a:t>
            </a:r>
          </a:p>
          <a:p>
            <a:r>
              <a:rPr lang="en-US" dirty="0" smtClean="0"/>
              <a:t>The family was the model for political life</a:t>
            </a:r>
          </a:p>
          <a:p>
            <a:pPr>
              <a:buNone/>
            </a:pPr>
            <a:r>
              <a:rPr lang="en-US" dirty="0" smtClean="0"/>
              <a:t>    -Filial piety or the honoring of one’s ancestors and parents was emphasized</a:t>
            </a:r>
            <a:endParaRPr lang="en-US" dirty="0"/>
          </a:p>
        </p:txBody>
      </p:sp>
      <p:pic>
        <p:nvPicPr>
          <p:cNvPr id="16386" name="Picture 2" descr="http://img.tfd.com/wn/4E/68DC9-confuciani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253148"/>
            <a:ext cx="1533525" cy="1604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rian.hoffert.faculty.noctrl.edu/HST265/Examination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57200"/>
            <a:ext cx="5119419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/>
          <a:lstStyle/>
          <a:p>
            <a:r>
              <a:rPr lang="en-US" dirty="0" smtClean="0"/>
              <a:t>The family was a training ground for the reverence due to the emperor and state officials</a:t>
            </a:r>
          </a:p>
          <a:p>
            <a:r>
              <a:rPr lang="en-US" dirty="0" smtClean="0"/>
              <a:t>Women were also affected by their status as permanent inferiors</a:t>
            </a:r>
          </a:p>
          <a:p>
            <a:pPr>
              <a:buNone/>
            </a:pPr>
            <a:r>
              <a:rPr lang="en-US" dirty="0" smtClean="0"/>
              <a:t>   -Trained to serve their husbands</a:t>
            </a:r>
          </a:p>
          <a:p>
            <a:r>
              <a:rPr lang="en-US" dirty="0" smtClean="0"/>
              <a:t>Placed great importance on history for the ideal society lay in the past</a:t>
            </a:r>
          </a:p>
          <a:p>
            <a:r>
              <a:rPr lang="en-US" dirty="0" smtClean="0"/>
              <a:t>Although Confucius was a reformer, his ideas were presented as an effort to restore a past golden age</a:t>
            </a:r>
          </a:p>
          <a:p>
            <a:r>
              <a:rPr lang="en-US" dirty="0" smtClean="0"/>
              <a:t>But opened the possibility of government service to all men by emphasizing intellectual achievement and the examination system</a:t>
            </a:r>
          </a:p>
        </p:txBody>
      </p:sp>
      <p:pic>
        <p:nvPicPr>
          <p:cNvPr id="14338" name="Picture 2" descr="http://chinatourguide.net/keju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387423"/>
            <a:ext cx="1276350" cy="147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/>
          <a:lstStyle/>
          <a:p>
            <a:r>
              <a:rPr lang="en-US" dirty="0" smtClean="0"/>
              <a:t>Justified inequalities of Chinese society</a:t>
            </a:r>
          </a:p>
          <a:p>
            <a:r>
              <a:rPr lang="en-US" dirty="0" smtClean="0"/>
              <a:t>But also established certain expectations for government</a:t>
            </a:r>
          </a:p>
          <a:p>
            <a:pPr>
              <a:buNone/>
            </a:pPr>
            <a:r>
              <a:rPr lang="en-US" dirty="0" smtClean="0"/>
              <a:t>   -Emperors should keep taxes low</a:t>
            </a:r>
          </a:p>
          <a:p>
            <a:pPr>
              <a:buNone/>
            </a:pPr>
            <a:r>
              <a:rPr lang="en-US" dirty="0" smtClean="0"/>
              <a:t>   -Emperors should provide for the material needs of the people</a:t>
            </a:r>
          </a:p>
          <a:p>
            <a:pPr>
              <a:buNone/>
            </a:pPr>
            <a:r>
              <a:rPr lang="en-US" dirty="0" smtClean="0"/>
              <a:t>   -Emperors should administer justice</a:t>
            </a:r>
          </a:p>
          <a:p>
            <a:r>
              <a:rPr lang="en-US" dirty="0" smtClean="0"/>
              <a:t>A failing emperor could forfeit the Mandate of Heaven and could be replaced by another dynasty</a:t>
            </a:r>
          </a:p>
          <a:p>
            <a:r>
              <a:rPr lang="en-US" dirty="0" smtClean="0"/>
              <a:t>Confucianism also marked elite Chinese culture by its secular or nonreligious character</a:t>
            </a:r>
          </a:p>
          <a:p>
            <a:pPr>
              <a:buNone/>
            </a:pPr>
            <a:r>
              <a:rPr lang="en-US" dirty="0" smtClean="0"/>
              <a:t>    -His teachings were distinctly this-worldly and practical</a:t>
            </a:r>
            <a:endParaRPr lang="en-US" dirty="0"/>
          </a:p>
        </p:txBody>
      </p:sp>
      <p:pic>
        <p:nvPicPr>
          <p:cNvPr id="13314" name="Picture 2" descr="http://nativenotes.files.wordpress.com/2008/03/confuciu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198208"/>
            <a:ext cx="931394" cy="1659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Confucius was concerned with human relationships, effective government, and social harmony.</a:t>
            </a:r>
            <a:endParaRPr lang="en-US" dirty="0"/>
          </a:p>
        </p:txBody>
      </p:sp>
      <p:pic>
        <p:nvPicPr>
          <p:cNvPr id="12290" name="Picture 2" descr="http://pureinsight.org/pi/pi_images/20054/2005_4_14_xiao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1808"/>
            <a:ext cx="5672322" cy="4268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According to Confucius, since humans could not fully understand this life, they could not possibly know anything about the life beyond. </a:t>
            </a:r>
            <a:endParaRPr lang="en-US" dirty="0"/>
          </a:p>
        </p:txBody>
      </p:sp>
      <p:pic>
        <p:nvPicPr>
          <p:cNvPr id="11266" name="Picture 2" descr="http://www.sino-resources.com/china-globe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050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Daoism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Daoism is often associated with Laozi</a:t>
            </a:r>
          </a:p>
          <a:p>
            <a:r>
              <a:rPr lang="en-US" dirty="0" smtClean="0"/>
              <a:t>According to tradition, Laozi was a sixth-century BCE archivist</a:t>
            </a:r>
          </a:p>
          <a:p>
            <a:r>
              <a:rPr lang="en-US" dirty="0" smtClean="0"/>
              <a:t>Credited with writing the Daodejing (Tao Te Ching)</a:t>
            </a:r>
          </a:p>
          <a:p>
            <a:r>
              <a:rPr lang="en-US" dirty="0" smtClean="0"/>
              <a:t>Afterwards, it was rumored that Laozi abandoned civilization to live in nature</a:t>
            </a:r>
          </a:p>
          <a:p>
            <a:r>
              <a:rPr lang="en-US" dirty="0" smtClean="0"/>
              <a:t>Daoist ideas were later-expressed in a more explicit fashion by the philosopher Zhuangzi (369-286 BCE)</a:t>
            </a:r>
            <a:endParaRPr lang="en-US" dirty="0"/>
          </a:p>
        </p:txBody>
      </p:sp>
      <p:pic>
        <p:nvPicPr>
          <p:cNvPr id="10242" name="Picture 2" descr="http://darkwing.uoregon.edu/~inaasim/Foundations/laoz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233100"/>
            <a:ext cx="1257300" cy="162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herwoodinstitute.files.wordpress.com/2010/02/wangwei_pain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933825"/>
            <a:ext cx="3905250" cy="2924175"/>
          </a:xfrm>
          <a:prstGeom prst="rect">
            <a:avLst/>
          </a:prstGeom>
          <a:noFill/>
        </p:spPr>
      </p:pic>
      <p:pic>
        <p:nvPicPr>
          <p:cNvPr id="9220" name="Picture 4" descr="http://fineartamerica.com/images-medium/1-waterfall-kathryn-gord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3914775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dirty="0" smtClean="0"/>
              <a:t>The Centuries Surrounding 500 BCE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4873752"/>
          </a:xfrm>
        </p:spPr>
        <p:txBody>
          <a:bodyPr/>
          <a:lstStyle/>
          <a:p>
            <a:r>
              <a:rPr lang="en-US" dirty="0" smtClean="0"/>
              <a:t>New cultural traditions emerged that spread widely</a:t>
            </a:r>
          </a:p>
          <a:p>
            <a:r>
              <a:rPr lang="en-US" dirty="0" smtClean="0"/>
              <a:t>Occurring somewhat simultaneously in China, India, the Middle East, and Greece</a:t>
            </a:r>
          </a:p>
          <a:p>
            <a:r>
              <a:rPr lang="en-US" dirty="0" smtClean="0"/>
              <a:t>Traditions differed greatly but impacted world history tremendously</a:t>
            </a:r>
          </a:p>
          <a:p>
            <a:r>
              <a:rPr lang="en-US" dirty="0" smtClean="0"/>
              <a:t>Growing cities, increasing trade, new states, and new contacts as well as more deadly warfare led thinkers to question older perspectives and develop new answers</a:t>
            </a:r>
          </a:p>
        </p:txBody>
      </p:sp>
      <p:pic>
        <p:nvPicPr>
          <p:cNvPr id="27650" name="Picture 2" descr="http://www.psychologytoday.com/files/u138/sp_Axial_Age_Timeline_Ver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448300"/>
            <a:ext cx="561975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/>
          <a:lstStyle/>
          <a:p>
            <a:r>
              <a:rPr lang="en-US" dirty="0" smtClean="0"/>
              <a:t>Daoism was radically different from Confucianism</a:t>
            </a:r>
          </a:p>
          <a:p>
            <a:r>
              <a:rPr lang="en-US" dirty="0" smtClean="0"/>
              <a:t>Daoists viewed education and moral striving as useless</a:t>
            </a:r>
          </a:p>
          <a:p>
            <a:r>
              <a:rPr lang="en-US" dirty="0" smtClean="0"/>
              <a:t>Opposed many Confucian ideas</a:t>
            </a:r>
          </a:p>
          <a:p>
            <a:r>
              <a:rPr lang="en-US" dirty="0" smtClean="0"/>
              <a:t>Believed that striving made things worse</a:t>
            </a:r>
          </a:p>
          <a:p>
            <a:r>
              <a:rPr lang="en-US" dirty="0" smtClean="0"/>
              <a:t>In the face of disorder and chaos, urged withdrawal into the world of nature</a:t>
            </a:r>
          </a:p>
          <a:p>
            <a:r>
              <a:rPr lang="en-US" dirty="0" smtClean="0"/>
              <a:t>Encouraged behavior that was spontaneous, individualistic, and natural </a:t>
            </a:r>
          </a:p>
          <a:p>
            <a:r>
              <a:rPr lang="en-US" dirty="0" smtClean="0"/>
              <a:t>Emphasized nature and its mysterious patterns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http://www.qistream.org/images/waterf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741828"/>
            <a:ext cx="1095375" cy="2116172"/>
          </a:xfrm>
          <a:prstGeom prst="rect">
            <a:avLst/>
          </a:prstGeom>
          <a:noFill/>
        </p:spPr>
      </p:pic>
      <p:pic>
        <p:nvPicPr>
          <p:cNvPr id="8196" name="Picture 4" descr="http://www.chineseartnet.com/ymy/life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5269" y="4800600"/>
            <a:ext cx="1945531" cy="2057400"/>
          </a:xfrm>
          <a:prstGeom prst="rect">
            <a:avLst/>
          </a:prstGeom>
          <a:noFill/>
        </p:spPr>
      </p:pic>
      <p:pic>
        <p:nvPicPr>
          <p:cNvPr id="5" name="Picture 2" descr="http://www.qistream.org/images/waterf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741828"/>
            <a:ext cx="1095375" cy="2116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f/f9/Autumn_Colors_on_Rivers_and_Mountains,_Northern_Song_Dynas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0909"/>
            <a:ext cx="4686300" cy="6627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/>
          <a:lstStyle/>
          <a:p>
            <a:r>
              <a:rPr lang="en-US" dirty="0" smtClean="0"/>
              <a:t>The central concept of Daoism is the </a:t>
            </a:r>
            <a:r>
              <a:rPr lang="en-US" i="1" dirty="0" smtClean="0"/>
              <a:t>Dao</a:t>
            </a:r>
          </a:p>
          <a:p>
            <a:r>
              <a:rPr lang="en-US" dirty="0" smtClean="0"/>
              <a:t>It is often said that the Dao is beyond words</a:t>
            </a:r>
          </a:p>
          <a:p>
            <a:r>
              <a:rPr lang="en-US" dirty="0" smtClean="0"/>
              <a:t>According to Daoists, the Dao cannot be fully defined</a:t>
            </a:r>
          </a:p>
          <a:p>
            <a:r>
              <a:rPr lang="en-US" dirty="0" smtClean="0"/>
              <a:t>It is frequently translated as the </a:t>
            </a:r>
            <a:r>
              <a:rPr lang="en-US" i="1" dirty="0" smtClean="0"/>
              <a:t>Way</a:t>
            </a:r>
          </a:p>
          <a:p>
            <a:r>
              <a:rPr lang="en-US" dirty="0" smtClean="0"/>
              <a:t>Daoism encouraged people to withdraw from the world of political and social activism</a:t>
            </a:r>
          </a:p>
          <a:p>
            <a:r>
              <a:rPr lang="en-US" dirty="0" smtClean="0"/>
              <a:t>Daoism encouraged people to live in nature and to live naturally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http://www.toddborg.com/Images/Sung%20Dynasty%20Landscape%20Ex%20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627120"/>
            <a:ext cx="2019300" cy="3230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lorpaintingart.com/wp-content/uploads/2009/12/Summer-Mounta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2" y="914400"/>
            <a:ext cx="714375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/>
          <a:lstStyle/>
          <a:p>
            <a:r>
              <a:rPr lang="en-US" dirty="0" smtClean="0"/>
              <a:t>But despite differences, Daoism was regarded as complementing Confucianism</a:t>
            </a:r>
          </a:p>
          <a:p>
            <a:r>
              <a:rPr lang="en-US" dirty="0" smtClean="0"/>
              <a:t>This attitude was encouraged by the ancient Chinese concept of yin and yang</a:t>
            </a:r>
          </a:p>
          <a:p>
            <a:r>
              <a:rPr lang="en-US" dirty="0" smtClean="0"/>
              <a:t>The concept of yin and yang expressed a belief in the unity of opposites</a:t>
            </a:r>
          </a:p>
          <a:p>
            <a:r>
              <a:rPr lang="en-US" dirty="0" smtClean="0"/>
              <a:t>A Confucian scholar during the day might practice Daoist meditation and breathing exercises as well as landscape painting at night</a:t>
            </a:r>
            <a:endParaRPr lang="en-US" dirty="0"/>
          </a:p>
        </p:txBody>
      </p:sp>
      <p:pic>
        <p:nvPicPr>
          <p:cNvPr id="4098" name="Picture 2" descr=" Desktop Wallpaper-s &gt; 3D-Art &gt; Yin-Yang Symbol">
            <a:hlinkClick r:id="rId2" tooltip="Yin-Yang Symbol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94335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Daoism also entered the popular culture.  This kind of Daoism sought to tap the Dao for practical purposes and came to include magic, fortune-telling, and the search for immortality.</a:t>
            </a:r>
            <a:endParaRPr lang="en-US" dirty="0"/>
          </a:p>
        </p:txBody>
      </p:sp>
      <p:pic>
        <p:nvPicPr>
          <p:cNvPr id="2050" name="Picture 2" descr="http://files.middlekingdom.webnode.com/200000108-e02dee1278/%E9%87%8D%E5%BA%86%E8%80%81%E5%90%9B%E6%B4%9E%E8%A5%BF%E9%97%A8%E5%9D%8A%E5%B1%80%E9%83%A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042536"/>
            <a:ext cx="5410200" cy="453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While Confucianism became the official philosophy of the dynastic period, Daoism like Legalism before it, impacted the Chinese experience too.</a:t>
            </a:r>
            <a:endParaRPr lang="en-US" dirty="0"/>
          </a:p>
        </p:txBody>
      </p:sp>
      <p:pic>
        <p:nvPicPr>
          <p:cNvPr id="1026" name="Picture 2" descr="http://dudespaper.com/wp-content/uploads/2009/12/confucius-laozi-budd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2419350" cy="3505200"/>
          </a:xfrm>
          <a:prstGeom prst="rect">
            <a:avLst/>
          </a:prstGeom>
          <a:noFill/>
        </p:spPr>
      </p:pic>
      <p:pic>
        <p:nvPicPr>
          <p:cNvPr id="1028" name="Picture 4" descr="http://www.edepot.com/graphics/3vineg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362200"/>
            <a:ext cx="2962275" cy="395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Strayer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different answers to the problem of disorder arose in classical China? </a:t>
            </a:r>
          </a:p>
          <a:p>
            <a:r>
              <a:rPr lang="en-US" dirty="0" smtClean="0"/>
              <a:t>Why has Confucianism been defined as a "humanistic philosophy" rather than a supernatural religion?</a:t>
            </a:r>
          </a:p>
          <a:p>
            <a:r>
              <a:rPr lang="en-US" dirty="0" smtClean="0"/>
              <a:t>How did the Daoist outlook differ from that of Confucianism?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62" name="Picture 2" descr="http://www.vinegartasters.com/sitebuilder/images/Vinegar_tasters-288x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4062" y="4038600"/>
            <a:ext cx="2577737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 during the Zhou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China had a tradition of state building that dated back to around 2000 BCE</a:t>
            </a:r>
          </a:p>
          <a:p>
            <a:r>
              <a:rPr lang="en-US" dirty="0" smtClean="0"/>
              <a:t>By the time of Zhou dynasty took power in 1122 BCE, the Mandate of Heaven was an accepted Chinese belief</a:t>
            </a:r>
          </a:p>
          <a:p>
            <a:r>
              <a:rPr lang="en-US" dirty="0" smtClean="0"/>
              <a:t>But by the eighth century BCE, the Zhou dynasty was seriously weakened</a:t>
            </a:r>
          </a:p>
          <a:p>
            <a:r>
              <a:rPr lang="en-US" dirty="0" smtClean="0"/>
              <a:t>By 500 BCE, the age of warring states (403-221 BCE) had begun</a:t>
            </a:r>
          </a:p>
          <a:p>
            <a:r>
              <a:rPr lang="en-US" dirty="0" smtClean="0"/>
              <a:t>Disorder led thinkers to develop new ideas</a:t>
            </a:r>
            <a:endParaRPr lang="en-US" dirty="0"/>
          </a:p>
        </p:txBody>
      </p:sp>
      <p:pic>
        <p:nvPicPr>
          <p:cNvPr id="25604" name="Picture 4" descr="http://history.cultural-china.com/chinaWH/upload/upfiles/2009-12/16/warring_states_period_403_bc_%E2%80%93_221_bcf8482d252ea4a7d1dc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638799"/>
            <a:ext cx="1627912" cy="1219201"/>
          </a:xfrm>
          <a:prstGeom prst="rect">
            <a:avLst/>
          </a:prstGeom>
          <a:noFill/>
        </p:spPr>
      </p:pic>
      <p:pic>
        <p:nvPicPr>
          <p:cNvPr id="6" name="Picture 4" descr="http://history.cultural-china.com/chinaWH/upload/upfiles/2009-12/16/warring_states_period_403_bc_%E2%80%93_221_bcf8482d252ea4a7d1dc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5638799"/>
            <a:ext cx="1627912" cy="1219201"/>
          </a:xfrm>
          <a:prstGeom prst="rect">
            <a:avLst/>
          </a:prstGeom>
          <a:noFill/>
        </p:spPr>
      </p:pic>
      <p:pic>
        <p:nvPicPr>
          <p:cNvPr id="7" name="Picture 4" descr="http://history.cultural-china.com/chinaWH/upload/upfiles/2009-12/16/warring_states_period_403_bc_%E2%80%93_221_bcf8482d252ea4a7d1dc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638799"/>
            <a:ext cx="1627912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Legalist philosophers believed that the solution to China’s problems lay in laws</a:t>
            </a:r>
          </a:p>
          <a:p>
            <a:r>
              <a:rPr lang="en-US" dirty="0" smtClean="0"/>
              <a:t>A system of rewards and strict punishments</a:t>
            </a:r>
          </a:p>
          <a:p>
            <a:r>
              <a:rPr lang="en-US" dirty="0" smtClean="0"/>
              <a:t>A pessimistic view of human nature</a:t>
            </a:r>
          </a:p>
          <a:p>
            <a:pPr>
              <a:buNone/>
            </a:pPr>
            <a:r>
              <a:rPr lang="en-US" dirty="0" smtClean="0"/>
              <a:t>   -People were selfish and shortsighted</a:t>
            </a:r>
          </a:p>
          <a:p>
            <a:pPr>
              <a:buNone/>
            </a:pPr>
            <a:r>
              <a:rPr lang="en-US" dirty="0" smtClean="0"/>
              <a:t>   -Only the state and rulers could act in the long-term interests of society</a:t>
            </a:r>
          </a:p>
          <a:p>
            <a:r>
              <a:rPr lang="en-US" dirty="0" smtClean="0"/>
              <a:t>Promoted farmers and soldiers </a:t>
            </a:r>
          </a:p>
          <a:p>
            <a:pPr>
              <a:buNone/>
            </a:pPr>
            <a:r>
              <a:rPr lang="en-US" dirty="0" smtClean="0"/>
              <a:t>   -Believed these classes performed essential functions</a:t>
            </a:r>
          </a:p>
          <a:p>
            <a:pPr>
              <a:buNone/>
            </a:pPr>
            <a:r>
              <a:rPr lang="en-US" dirty="0" smtClean="0"/>
              <a:t>   -Regarded other classes as useless</a:t>
            </a:r>
            <a:endParaRPr lang="en-US" dirty="0"/>
          </a:p>
        </p:txBody>
      </p:sp>
      <p:pic>
        <p:nvPicPr>
          <p:cNvPr id="24578" name="Picture 2" descr="http://www.schemamag.ca/archive2/images/shack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5410200"/>
            <a:ext cx="1225804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great legalist philosopher, Han Feizi, once said, “If the rewards are high then what the ruler wants will be quickly effected; if the punishments are heavy, what he does not want will be swiftly prevented.”</a:t>
            </a:r>
            <a:endParaRPr lang="en-US" dirty="0"/>
          </a:p>
        </p:txBody>
      </p:sp>
      <p:pic>
        <p:nvPicPr>
          <p:cNvPr id="23554" name="Picture 2" descr="http://www.cultural-china.com/chinaWH/images/arbigimages/d97a60d03a72634fb04f089d44c997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743200"/>
            <a:ext cx="447675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qin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dominant philosophy of the Qin dynasty (221 – 206 BCE) was Legalism</a:t>
            </a:r>
          </a:p>
          <a:p>
            <a:r>
              <a:rPr lang="en-US" dirty="0" smtClean="0"/>
              <a:t>But the brutality of the dynasty discredited Legalism</a:t>
            </a:r>
          </a:p>
          <a:p>
            <a:r>
              <a:rPr lang="en-US" dirty="0" smtClean="0"/>
              <a:t>No ruler afterwards openly supported it</a:t>
            </a:r>
          </a:p>
          <a:p>
            <a:r>
              <a:rPr lang="en-US" dirty="0" smtClean="0"/>
              <a:t>But it, nonetheless, played a role in future dynasties</a:t>
            </a:r>
          </a:p>
          <a:p>
            <a:r>
              <a:rPr lang="en-US" dirty="0" smtClean="0"/>
              <a:t>Even while the Han and subsequent dynasties officially endorsed Confucianism</a:t>
            </a:r>
            <a:endParaRPr lang="en-US" dirty="0"/>
          </a:p>
        </p:txBody>
      </p:sp>
      <p:pic>
        <p:nvPicPr>
          <p:cNvPr id="22530" name="Picture 2" descr="http://people.cohums.ohio-state.edu/bender4/eall131/EAHReadings/module02/imageforcontent/qinshihu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888001"/>
            <a:ext cx="1123950" cy="19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homepages.stmartin.edu/Fac_Staff/rlangill/HIS%20217%20maps/Qin%20dynasty%20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9600"/>
            <a:ext cx="4914900" cy="561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Confucius (551 – 479 BCE) was the most influential philosopher of China’s dynastic period</a:t>
            </a:r>
          </a:p>
          <a:p>
            <a:r>
              <a:rPr lang="en-US" dirty="0" smtClean="0"/>
              <a:t>Sought a political position but did not find one</a:t>
            </a:r>
          </a:p>
          <a:p>
            <a:r>
              <a:rPr lang="en-US" dirty="0" smtClean="0"/>
              <a:t>Spent his time as a thinker and teacher</a:t>
            </a:r>
          </a:p>
          <a:p>
            <a:r>
              <a:rPr lang="en-US" dirty="0" smtClean="0"/>
              <a:t>Students collected his teachings in a book called the </a:t>
            </a:r>
            <a:r>
              <a:rPr lang="en-US" i="1" dirty="0" smtClean="0"/>
              <a:t>Analects</a:t>
            </a:r>
          </a:p>
          <a:p>
            <a:r>
              <a:rPr lang="en-US" dirty="0" smtClean="0"/>
              <a:t>Later scholars elaborated on his ideas and developed a body of thought known as Confucianism</a:t>
            </a:r>
            <a:endParaRPr lang="en-US" dirty="0"/>
          </a:p>
        </p:txBody>
      </p:sp>
      <p:pic>
        <p:nvPicPr>
          <p:cNvPr id="20482" name="Picture 2" descr="http://etc.usf.edu/clipart/7500/7548/confucius_7548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716" y="4572000"/>
            <a:ext cx="1692183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ilkqin.com/04qart/16xltq/034xttu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7557030" cy="4817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543</TotalTime>
  <Words>1054</Words>
  <Application>Microsoft Office PowerPoint</Application>
  <PresentationFormat>On-screen Show (4:3)</PresentationFormat>
  <Paragraphs>98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PowerPoint Presentation</vt:lpstr>
      <vt:lpstr>The Centuries Surrounding 500 BCE</vt:lpstr>
      <vt:lpstr>Disorder during the Zhou Dynasty</vt:lpstr>
      <vt:lpstr>Legalism</vt:lpstr>
      <vt:lpstr>PowerPoint Presentation</vt:lpstr>
      <vt:lpstr>The qin dynasty</vt:lpstr>
      <vt:lpstr>PowerPoint Presentation</vt:lpstr>
      <vt:lpstr>Confucius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Daoism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Strayer Questions</vt:lpstr>
    </vt:vector>
  </TitlesOfParts>
  <Company>WPCSD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enapp</dc:creator>
  <cp:lastModifiedBy>McPhail, Amy</cp:lastModifiedBy>
  <cp:revision>29</cp:revision>
  <dcterms:created xsi:type="dcterms:W3CDTF">2010-05-17T17:16:31Z</dcterms:created>
  <dcterms:modified xsi:type="dcterms:W3CDTF">2018-09-07T20:44:52Z</dcterms:modified>
</cp:coreProperties>
</file>