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72" r:id="rId13"/>
    <p:sldId id="266" r:id="rId14"/>
    <p:sldId id="271" r:id="rId15"/>
    <p:sldId id="269" r:id="rId16"/>
    <p:sldId id="267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04ECB-C75B-A64A-8BE0-6CA3ED921A6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CDB21-59E7-8F4E-9D6C-FE8ECD229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3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CDB21-59E7-8F4E-9D6C-FE8ECD229F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10/23/2018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10/23/2018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kWjV0a83p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ufba_ZcoR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0"/>
            <a:ext cx="8534400" cy="1828800"/>
          </a:xfrm>
        </p:spPr>
        <p:txBody>
          <a:bodyPr/>
          <a:lstStyle/>
          <a:p>
            <a:r>
              <a:rPr lang="en-US" dirty="0" smtClean="0"/>
              <a:t>The Worlds of the 15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12-The Shape of Human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_12_01_asia_15th_centur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0"/>
            <a:ext cx="9153957" cy="66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5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Ming Dynasty China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3999" y="1600199"/>
            <a:ext cx="8652933" cy="5088467"/>
          </a:xfrm>
        </p:spPr>
        <p:txBody>
          <a:bodyPr/>
          <a:lstStyle/>
          <a:p>
            <a:r>
              <a:rPr lang="en-US" dirty="0" smtClean="0"/>
              <a:t>Created a highly centralized government</a:t>
            </a:r>
          </a:p>
          <a:p>
            <a:pPr lvl="1"/>
            <a:r>
              <a:rPr lang="en-US" dirty="0" smtClean="0"/>
              <a:t>Great power was given to court eunuchs</a:t>
            </a:r>
          </a:p>
          <a:p>
            <a:pPr lvl="1"/>
            <a:r>
              <a:rPr lang="en-US" dirty="0" smtClean="0"/>
              <a:t>State restored land to cultivation, constructed waterworks, planted perhaps a billion trees.</a:t>
            </a:r>
          </a:p>
          <a:p>
            <a:pPr lvl="1"/>
            <a:r>
              <a:rPr lang="en-US" dirty="0" smtClean="0"/>
              <a:t>Arguably the best-governed and most prosperous civilization of the 15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Maritime ventures</a:t>
            </a:r>
          </a:p>
          <a:p>
            <a:pPr lvl="1"/>
            <a:r>
              <a:rPr lang="en-US" dirty="0" smtClean="0"/>
              <a:t>Sailors and traders had become important in the South China Sea and in Southeast Asian ports in the 11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 lvl="2"/>
            <a:r>
              <a:rPr lang="en-US" dirty="0" smtClean="0"/>
              <a:t>Emperor Yongle commissioned a massive fleet (1405)</a:t>
            </a:r>
          </a:p>
          <a:p>
            <a:pPr lvl="2"/>
            <a:r>
              <a:rPr lang="en-US" dirty="0" smtClean="0"/>
              <a:t>Abruptly stopped voyages in 1433 – waste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2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Zheng He</a:t>
            </a:r>
            <a:endParaRPr lang="en-US" dirty="0"/>
          </a:p>
        </p:txBody>
      </p:sp>
      <p:pic>
        <p:nvPicPr>
          <p:cNvPr id="4" name="lkWjV0a83p4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2542" y="1695450"/>
            <a:ext cx="7721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 Comparisons: </a:t>
            </a:r>
            <a:br>
              <a:rPr lang="en-US" dirty="0" smtClean="0"/>
            </a:br>
            <a:r>
              <a:rPr lang="en-US" dirty="0" smtClean="0"/>
              <a:t>State Building and Cultural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0933" y="1600200"/>
            <a:ext cx="8703734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European population began to rise again in 1450.</a:t>
            </a:r>
          </a:p>
          <a:p>
            <a:r>
              <a:rPr lang="en-US" dirty="0" smtClean="0"/>
              <a:t>State building, but fragmented, w/ many independent and competitive states.</a:t>
            </a:r>
          </a:p>
          <a:p>
            <a:r>
              <a:rPr lang="en-US" dirty="0" smtClean="0"/>
              <a:t>The Renaissance</a:t>
            </a:r>
          </a:p>
          <a:p>
            <a:pPr lvl="1"/>
            <a:r>
              <a:rPr lang="en-US" dirty="0" smtClean="0"/>
              <a:t>Commercial cities of Italy 1350-1500</a:t>
            </a:r>
          </a:p>
          <a:p>
            <a:pPr lvl="1"/>
            <a:r>
              <a:rPr lang="en-US" dirty="0" smtClean="0"/>
              <a:t>“returning to the source” as a cultural standard to imitate</a:t>
            </a:r>
          </a:p>
          <a:p>
            <a:pPr lvl="1"/>
            <a:r>
              <a:rPr lang="en-US" dirty="0" smtClean="0"/>
              <a:t>Turn to greater naturalism in art (turtles)</a:t>
            </a:r>
          </a:p>
          <a:p>
            <a:pPr lvl="1"/>
            <a:r>
              <a:rPr lang="en-US" dirty="0" smtClean="0"/>
              <a:t>“humanists” scholars exposed secular topics in addition to religious matters</a:t>
            </a:r>
          </a:p>
          <a:p>
            <a:pPr lvl="1"/>
            <a:r>
              <a:rPr lang="en-US" dirty="0" smtClean="0"/>
              <a:t>Christine de </a:t>
            </a:r>
            <a:r>
              <a:rPr lang="en-US" dirty="0" err="1" smtClean="0"/>
              <a:t>Pizan</a:t>
            </a:r>
            <a:r>
              <a:rPr lang="en-US" dirty="0" smtClean="0"/>
              <a:t> wrote against misogyny</a:t>
            </a:r>
          </a:p>
          <a:p>
            <a:pPr lvl="1"/>
            <a:r>
              <a:rPr lang="en-US" dirty="0" smtClean="0"/>
              <a:t>Renaissance thinkers concerned w/ describing the world as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</a:t>
            </a:r>
            <a:endParaRPr lang="en-US" dirty="0"/>
          </a:p>
        </p:txBody>
      </p:sp>
      <p:pic>
        <p:nvPicPr>
          <p:cNvPr id="4" name="Vufba_ZcoR0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4142" y="1752600"/>
            <a:ext cx="7653866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_12_02_europe_in_15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2" y="227478"/>
            <a:ext cx="7349067" cy="6630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5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 Comparisons:</a:t>
            </a:r>
            <a:br>
              <a:rPr lang="en-US" dirty="0" smtClean="0"/>
            </a:br>
            <a:r>
              <a:rPr lang="en-US" dirty="0" smtClean="0"/>
              <a:t>Maritime Voyaging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3999" y="1600199"/>
            <a:ext cx="8720667" cy="4885267"/>
          </a:xfrm>
        </p:spPr>
        <p:txBody>
          <a:bodyPr/>
          <a:lstStyle/>
          <a:p>
            <a:pPr lvl="1"/>
            <a:r>
              <a:rPr lang="en-US" dirty="0" smtClean="0"/>
              <a:t>Portuguese – 1415; Columbus – 1492; da Gama – 1497-98</a:t>
            </a:r>
          </a:p>
          <a:p>
            <a:pPr lvl="2"/>
            <a:r>
              <a:rPr lang="en-US" dirty="0" smtClean="0"/>
              <a:t>European voyages much smaller</a:t>
            </a:r>
          </a:p>
          <a:p>
            <a:pPr lvl="1"/>
            <a:r>
              <a:rPr lang="en-US" dirty="0" smtClean="0"/>
              <a:t>Unlike Chinese voyages, Europeans were seeking wealth, converts, allies</a:t>
            </a:r>
          </a:p>
          <a:p>
            <a:pPr lvl="1"/>
            <a:r>
              <a:rPr lang="en-US" dirty="0" smtClean="0"/>
              <a:t>Europeans used violence to carve out empires</a:t>
            </a:r>
          </a:p>
          <a:p>
            <a:pPr lvl="1"/>
            <a:r>
              <a:rPr lang="en-US" dirty="0" smtClean="0"/>
              <a:t>Chinese voyages ended; European one continued:</a:t>
            </a:r>
          </a:p>
          <a:p>
            <a:pPr lvl="2"/>
            <a:r>
              <a:rPr lang="en-US" dirty="0" smtClean="0"/>
              <a:t>Rivalry between states encouraged exploration</a:t>
            </a:r>
          </a:p>
          <a:p>
            <a:pPr lvl="2"/>
            <a:r>
              <a:rPr lang="en-US" dirty="0" smtClean="0"/>
              <a:t>European elite interested in overseas expansion</a:t>
            </a:r>
          </a:p>
          <a:p>
            <a:pPr lvl="2"/>
            <a:r>
              <a:rPr lang="en-US" dirty="0" smtClean="0"/>
              <a:t>China had what it needed, Europeans wanted greater riches</a:t>
            </a:r>
          </a:p>
          <a:p>
            <a:pPr lvl="2"/>
            <a:r>
              <a:rPr lang="en-US" dirty="0" smtClean="0"/>
              <a:t>China’s food production expanded internally, unlike Europe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_12_03_africa_15th_c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97" y="228600"/>
            <a:ext cx="7403836" cy="732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0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 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the last chapter in which the Americas, Australia, and Afro-Eurasia are separated and not part of one global network.</a:t>
            </a:r>
          </a:p>
          <a:p>
            <a:r>
              <a:rPr lang="en-US" dirty="0" smtClean="0"/>
              <a:t>This chapter’s purpose is to review the human story up to the 16</a:t>
            </a:r>
            <a:r>
              <a:rPr lang="en-US" baseline="30000" dirty="0" smtClean="0"/>
              <a:t>th</a:t>
            </a:r>
            <a:r>
              <a:rPr lang="en-US" dirty="0" smtClean="0"/>
              <a:t> century and to establish a baseline against which to measure the transformation of the period 1500-2000.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Shapes of Human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667" y="1600200"/>
            <a:ext cx="8427381" cy="5054600"/>
          </a:xfrm>
        </p:spPr>
        <p:txBody>
          <a:bodyPr/>
          <a:lstStyle/>
          <a:p>
            <a:r>
              <a:rPr lang="en-US" dirty="0" smtClean="0"/>
              <a:t>Paleolithic Persistence: Australia and North America</a:t>
            </a:r>
          </a:p>
          <a:p>
            <a:pPr lvl="1"/>
            <a:r>
              <a:rPr lang="en-US" dirty="0" smtClean="0"/>
              <a:t>Gathering and hunting societies still existed throughout all of Australia, much of Siberia, the arctic coastlands, and parts of Africa and the Americas.</a:t>
            </a:r>
          </a:p>
          <a:p>
            <a:pPr lvl="1"/>
            <a:r>
              <a:rPr lang="en-US" dirty="0" smtClean="0"/>
              <a:t>They had COT, interacted w/ neighbors.</a:t>
            </a:r>
          </a:p>
          <a:p>
            <a:pPr lvl="2"/>
            <a:r>
              <a:rPr lang="en-US" dirty="0" smtClean="0"/>
              <a:t>Ex. Australian gatherers and hunters:</a:t>
            </a:r>
          </a:p>
          <a:p>
            <a:pPr lvl="3"/>
            <a:r>
              <a:rPr lang="en-US" dirty="0" smtClean="0"/>
              <a:t>250 separate groups</a:t>
            </a:r>
          </a:p>
          <a:p>
            <a:pPr lvl="3"/>
            <a:r>
              <a:rPr lang="en-US" dirty="0" smtClean="0"/>
              <a:t>Assimilated outside technologies and ideas (outrigger canoes, fish hooks, netting techniques, artistic style, rituals)</a:t>
            </a:r>
          </a:p>
          <a:p>
            <a:pPr lvl="3"/>
            <a:r>
              <a:rPr lang="en-US" dirty="0" smtClean="0"/>
              <a:t>Had not adopted agriculture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firestick</a:t>
            </a:r>
            <a:r>
              <a:rPr lang="en-US" dirty="0" smtClean="0"/>
              <a:t> farming”</a:t>
            </a:r>
          </a:p>
          <a:p>
            <a:pPr lvl="3"/>
            <a:r>
              <a:rPr lang="en-US" dirty="0" smtClean="0"/>
              <a:t>Exchanged goods over hundreds of miles</a:t>
            </a:r>
          </a:p>
        </p:txBody>
      </p:sp>
    </p:spTree>
    <p:extLst>
      <p:ext uri="{BB962C8B-B14F-4D97-AF65-F5344CB8AC3E}">
        <p14:creationId xmlns:p14="http://schemas.microsoft.com/office/powerpoint/2010/main" val="12583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Paleolithic Persistence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Northwest coast of North America developed very differently.</a:t>
            </a:r>
          </a:p>
          <a:p>
            <a:pPr lvl="1"/>
            <a:r>
              <a:rPr lang="en-US" dirty="0" smtClean="0"/>
              <a:t>Abundant environment = complex hunting and gathering culture</a:t>
            </a:r>
          </a:p>
          <a:p>
            <a:pPr lvl="1"/>
            <a:r>
              <a:rPr lang="en-US" dirty="0" smtClean="0"/>
              <a:t>Had permanent villages, economic specialization, hierarchies that sometimes included slavery, chiefdoms, food storage</a:t>
            </a:r>
          </a:p>
          <a:p>
            <a:r>
              <a:rPr lang="en-US" dirty="0" smtClean="0"/>
              <a:t>Elsewhere, farming had advanced and absorbed Paleolithic lands.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Agricultural Village Societies:</a:t>
            </a:r>
            <a:br>
              <a:rPr lang="en-US" dirty="0" smtClean="0"/>
            </a:br>
            <a:r>
              <a:rPr lang="en-US" dirty="0" smtClean="0"/>
              <a:t>The Igbo and the Iroquois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3999" y="1600200"/>
            <a:ext cx="8669867" cy="5257800"/>
          </a:xfrm>
        </p:spPr>
        <p:txBody>
          <a:bodyPr/>
          <a:lstStyle/>
          <a:p>
            <a:r>
              <a:rPr lang="en-US" dirty="0" smtClean="0"/>
              <a:t>Predominated in much of North America, in parts of the Amazon River basin, Southeast Asia, and Africa.</a:t>
            </a:r>
          </a:p>
          <a:p>
            <a:r>
              <a:rPr lang="en-US" dirty="0" smtClean="0"/>
              <a:t>Their societies mostly avoided oppressive authority, class inequalities, and seclusion of women.</a:t>
            </a:r>
          </a:p>
          <a:p>
            <a:r>
              <a:rPr lang="en-US" dirty="0" smtClean="0"/>
              <a:t>Ex. of forested region in present day southern Nigeria:</a:t>
            </a:r>
          </a:p>
          <a:p>
            <a:pPr lvl="1"/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century – Yoruba and Benin people had to develop small states and urban centers.</a:t>
            </a:r>
          </a:p>
          <a:p>
            <a:pPr lvl="1"/>
            <a:r>
              <a:rPr lang="en-US" dirty="0" smtClean="0"/>
              <a:t>Igbo (EE-</a:t>
            </a:r>
            <a:r>
              <a:rPr lang="en-US" dirty="0" err="1" smtClean="0"/>
              <a:t>boh</a:t>
            </a:r>
            <a:r>
              <a:rPr lang="en-US" dirty="0" smtClean="0"/>
              <a:t>) peoples: dense population and trade, but purposely rejected kingship and state building.</a:t>
            </a:r>
          </a:p>
          <a:p>
            <a:pPr lvl="2"/>
            <a:r>
              <a:rPr lang="en-US" dirty="0" smtClean="0"/>
              <a:t>Instead created a stateless society</a:t>
            </a:r>
          </a:p>
          <a:p>
            <a:pPr lvl="1"/>
            <a:r>
              <a:rPr lang="en-US" dirty="0" smtClean="0"/>
              <a:t>Yoruba, </a:t>
            </a:r>
            <a:r>
              <a:rPr lang="en-US" dirty="0" err="1" smtClean="0"/>
              <a:t>Bini</a:t>
            </a:r>
            <a:r>
              <a:rPr lang="en-US" dirty="0" smtClean="0"/>
              <a:t>, and Igbo peoples traded among themselves</a:t>
            </a:r>
          </a:p>
        </p:txBody>
      </p:sp>
    </p:spTree>
    <p:extLst>
      <p:ext uri="{BB962C8B-B14F-4D97-AF65-F5344CB8AC3E}">
        <p14:creationId xmlns:p14="http://schemas.microsoft.com/office/powerpoint/2010/main" val="22064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Village Societies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199"/>
            <a:ext cx="8940800" cy="5020733"/>
          </a:xfrm>
        </p:spPr>
        <p:txBody>
          <a:bodyPr/>
          <a:lstStyle/>
          <a:p>
            <a:r>
              <a:rPr lang="en-US" dirty="0" smtClean="0"/>
              <a:t>New York state, agricultural village societies underwent substantial change in the centuries before 1500.</a:t>
            </a:r>
          </a:p>
          <a:p>
            <a:pPr lvl="1"/>
            <a:r>
              <a:rPr lang="en-US" dirty="0" smtClean="0"/>
              <a:t>Iroquois speakers had become fully agricultural (maize and beans) by around 1300.</a:t>
            </a:r>
          </a:p>
          <a:p>
            <a:pPr lvl="1"/>
            <a:r>
              <a:rPr lang="en-US" dirty="0" smtClean="0"/>
              <a:t>Population growth, emergence of distinct peoples.</a:t>
            </a:r>
          </a:p>
          <a:p>
            <a:pPr lvl="1"/>
            <a:r>
              <a:rPr lang="en-US" dirty="0" smtClean="0"/>
              <a:t>Rise of warfare as key to male prestige.</a:t>
            </a:r>
          </a:p>
          <a:p>
            <a:pPr lvl="1"/>
            <a:r>
              <a:rPr lang="en-US" dirty="0" smtClean="0"/>
              <a:t>Warfare triggered the creation of the Iroquois confederation</a:t>
            </a:r>
          </a:p>
          <a:p>
            <a:pPr lvl="2"/>
            <a:r>
              <a:rPr lang="en-US" dirty="0" smtClean="0"/>
              <a:t>Great Law of Peace (the Five Nations)</a:t>
            </a:r>
          </a:p>
          <a:p>
            <a:pPr lvl="1"/>
            <a:r>
              <a:rPr lang="en-US" dirty="0" smtClean="0"/>
              <a:t>Some European colonists appreciated Iroquois values of social equality and personal freedom (even for women).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Pastoral Peoples: C. Asia &amp; W.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5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Turkic warrior </a:t>
            </a:r>
            <a:r>
              <a:rPr lang="en-US" dirty="0" err="1" smtClean="0"/>
              <a:t>Timur</a:t>
            </a:r>
            <a:r>
              <a:rPr lang="en-US" dirty="0" smtClean="0"/>
              <a:t> (Tamerlane) tried to restore the Mongol Empire (1400)</a:t>
            </a:r>
          </a:p>
          <a:p>
            <a:pPr lvl="1"/>
            <a:r>
              <a:rPr lang="en-US" dirty="0" smtClean="0"/>
              <a:t>His army devastated Russia, Persia, and India</a:t>
            </a:r>
          </a:p>
          <a:p>
            <a:pPr lvl="1"/>
            <a:r>
              <a:rPr lang="en-US" dirty="0" err="1" smtClean="0"/>
              <a:t>Timur</a:t>
            </a:r>
            <a:r>
              <a:rPr lang="en-US" dirty="0" smtClean="0"/>
              <a:t> died in 1405, while preparing an invasion of China.</a:t>
            </a:r>
          </a:p>
          <a:p>
            <a:pPr lvl="1"/>
            <a:r>
              <a:rPr lang="en-US" dirty="0" smtClean="0"/>
              <a:t>His successors kept control of the area between Persia and Afghanistan for a century.</a:t>
            </a:r>
          </a:p>
          <a:p>
            <a:pPr lvl="1"/>
            <a:r>
              <a:rPr lang="en-US" dirty="0" err="1" smtClean="0"/>
              <a:t>Timur’s</a:t>
            </a:r>
            <a:r>
              <a:rPr lang="en-US" dirty="0" smtClean="0"/>
              <a:t> conquest was the last great military success of Central Asian nomads.</a:t>
            </a:r>
          </a:p>
          <a:p>
            <a:r>
              <a:rPr lang="en-US" dirty="0" smtClean="0"/>
              <a:t>In the following centuries, the steppe nomads’ homeland was swallowed up in expanding Russia and Chinese empires.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Pastoral Peoples: C. Asia &amp; W.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1733" y="1600199"/>
            <a:ext cx="8602134" cy="4919133"/>
          </a:xfrm>
        </p:spPr>
        <p:txBody>
          <a:bodyPr/>
          <a:lstStyle/>
          <a:p>
            <a:r>
              <a:rPr lang="en-US" dirty="0" smtClean="0"/>
              <a:t>African pastoralists remained independent from established empires for several centuries longer.</a:t>
            </a:r>
          </a:p>
          <a:p>
            <a:r>
              <a:rPr lang="en-US" dirty="0" smtClean="0"/>
              <a:t>Ex. </a:t>
            </a:r>
            <a:r>
              <a:rPr lang="en-US" dirty="0" err="1" smtClean="0"/>
              <a:t>Fulbe</a:t>
            </a:r>
            <a:r>
              <a:rPr lang="en-US" dirty="0" smtClean="0"/>
              <a:t> (W. Africa’s largest pastoral society)</a:t>
            </a:r>
          </a:p>
          <a:p>
            <a:pPr lvl="1"/>
            <a:r>
              <a:rPr lang="en-US" dirty="0" smtClean="0"/>
              <a:t>Gradual eastward migration after 1000 C.E.</a:t>
            </a:r>
          </a:p>
          <a:p>
            <a:pPr lvl="1"/>
            <a:r>
              <a:rPr lang="en-US" dirty="0" smtClean="0"/>
              <a:t>Usually lived in small communities among agriculturalists</a:t>
            </a:r>
          </a:p>
          <a:p>
            <a:pPr lvl="1"/>
            <a:r>
              <a:rPr lang="en-US" dirty="0" smtClean="0"/>
              <a:t>Gradually adopted Islam</a:t>
            </a:r>
          </a:p>
          <a:p>
            <a:pPr lvl="1"/>
            <a:r>
              <a:rPr lang="en-US" dirty="0" smtClean="0"/>
              <a:t>Some moved to towns and became noted religious leaders</a:t>
            </a:r>
          </a:p>
          <a:p>
            <a:pPr lvl="1"/>
            <a:r>
              <a:rPr lang="en-US" dirty="0" smtClean="0"/>
              <a:t>Series of jihads in the 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centuries created new states ruled by the </a:t>
            </a:r>
            <a:r>
              <a:rPr lang="en-US" dirty="0" err="1" smtClean="0"/>
              <a:t>Fulbe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Civilizations of the 15</a:t>
            </a:r>
            <a:r>
              <a:rPr lang="en-US" baseline="30000" dirty="0" smtClean="0"/>
              <a:t>th</a:t>
            </a:r>
            <a:r>
              <a:rPr lang="en-US" dirty="0" smtClean="0"/>
              <a:t> Century:</a:t>
            </a:r>
            <a:br>
              <a:rPr lang="en-US" dirty="0" smtClean="0"/>
            </a:br>
            <a:r>
              <a:rPr lang="en-US" dirty="0" smtClean="0"/>
              <a:t>Comparing China and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8788400" cy="4495800"/>
          </a:xfrm>
        </p:spPr>
        <p:txBody>
          <a:bodyPr/>
          <a:lstStyle/>
          <a:p>
            <a:r>
              <a:rPr lang="en-US" dirty="0" smtClean="0"/>
              <a:t>By the 15</a:t>
            </a:r>
            <a:r>
              <a:rPr lang="en-US" baseline="30000" dirty="0" smtClean="0"/>
              <a:t>th</a:t>
            </a:r>
            <a:r>
              <a:rPr lang="en-US" dirty="0" smtClean="0"/>
              <a:t> century, a majority of the world’s population lived within a major civilization.</a:t>
            </a:r>
          </a:p>
          <a:p>
            <a:r>
              <a:rPr lang="en-US" dirty="0" smtClean="0"/>
              <a:t>Ming Dynasty China</a:t>
            </a:r>
          </a:p>
          <a:p>
            <a:pPr lvl="1"/>
            <a:r>
              <a:rPr lang="en-US" dirty="0" smtClean="0"/>
              <a:t>China had been badly disrupted by Mongol rule &amp; plague.</a:t>
            </a:r>
          </a:p>
          <a:p>
            <a:pPr lvl="2"/>
            <a:r>
              <a:rPr lang="en-US" dirty="0" smtClean="0"/>
              <a:t>Recovery under the Ming Dynasty (1368-1644)</a:t>
            </a:r>
          </a:p>
          <a:p>
            <a:pPr lvl="3"/>
            <a:r>
              <a:rPr lang="en-US" dirty="0" smtClean="0"/>
              <a:t>Effort to eliminate all signs of foreign rule</a:t>
            </a:r>
          </a:p>
          <a:p>
            <a:pPr lvl="3"/>
            <a:r>
              <a:rPr lang="en-US" dirty="0" smtClean="0"/>
              <a:t>Promotion of Confucian learning</a:t>
            </a:r>
          </a:p>
          <a:p>
            <a:pPr lvl="3"/>
            <a:r>
              <a:rPr lang="en-US" dirty="0" smtClean="0"/>
              <a:t>Emperor Yongle (1402-1422) sponsors an 11,000 volume Encyclopedia summarizing all the wisdom of the past</a:t>
            </a:r>
          </a:p>
          <a:p>
            <a:pPr lvl="2"/>
            <a:r>
              <a:rPr lang="en-US" dirty="0" smtClean="0"/>
              <a:t>Reestablished the civil service examination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4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2479</TotalTime>
  <Words>894</Words>
  <Application>Microsoft Office PowerPoint</Application>
  <PresentationFormat>On-screen Show (4:3)</PresentationFormat>
  <Paragraphs>92</Paragraphs>
  <Slides>17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The Worlds of the 15th Century</vt:lpstr>
      <vt:lpstr>Chapter 12 Introduction:</vt:lpstr>
      <vt:lpstr>The Shapes of Human Communities</vt:lpstr>
      <vt:lpstr>Paleolithic Persistence cont.</vt:lpstr>
      <vt:lpstr>Agricultural Village Societies: The Igbo and the Iroquois</vt:lpstr>
      <vt:lpstr>Agricultural Village Societies cont.</vt:lpstr>
      <vt:lpstr>Pastoral Peoples: C. Asia &amp; W. Africa</vt:lpstr>
      <vt:lpstr>Pastoral Peoples: C. Asia &amp; W. Africa</vt:lpstr>
      <vt:lpstr>Civilizations of the 15th Century: Comparing China and Europe</vt:lpstr>
      <vt:lpstr>PowerPoint Presentation</vt:lpstr>
      <vt:lpstr>Ming Dynasty China cont.</vt:lpstr>
      <vt:lpstr>Zheng He</vt:lpstr>
      <vt:lpstr>European Comparisons:  State Building and Cultural Renewal</vt:lpstr>
      <vt:lpstr>Renaissance</vt:lpstr>
      <vt:lpstr>PowerPoint Presentation</vt:lpstr>
      <vt:lpstr>European Comparisons: Maritime Voyaging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Worlds of the 15th Century</dc:title>
  <dc:creator>Southern Lehigh</dc:creator>
  <cp:lastModifiedBy>McPhail, Amy</cp:lastModifiedBy>
  <cp:revision>20</cp:revision>
  <dcterms:created xsi:type="dcterms:W3CDTF">2013-11-14T11:30:37Z</dcterms:created>
  <dcterms:modified xsi:type="dcterms:W3CDTF">2018-10-23T20:54:13Z</dcterms:modified>
</cp:coreProperties>
</file>