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4" r:id="rId3"/>
    <p:sldId id="305" r:id="rId4"/>
    <p:sldId id="257" r:id="rId5"/>
    <p:sldId id="263" r:id="rId6"/>
    <p:sldId id="260" r:id="rId7"/>
    <p:sldId id="258" r:id="rId8"/>
    <p:sldId id="264" r:id="rId9"/>
    <p:sldId id="265" r:id="rId10"/>
    <p:sldId id="267" r:id="rId11"/>
    <p:sldId id="310" r:id="rId12"/>
    <p:sldId id="268" r:id="rId13"/>
    <p:sldId id="269" r:id="rId14"/>
    <p:sldId id="266" r:id="rId15"/>
    <p:sldId id="270" r:id="rId16"/>
    <p:sldId id="271" r:id="rId17"/>
    <p:sldId id="272" r:id="rId18"/>
    <p:sldId id="274" r:id="rId19"/>
    <p:sldId id="278" r:id="rId20"/>
    <p:sldId id="280" r:id="rId21"/>
    <p:sldId id="283" r:id="rId22"/>
    <p:sldId id="284" r:id="rId23"/>
    <p:sldId id="285" r:id="rId24"/>
    <p:sldId id="286" r:id="rId25"/>
    <p:sldId id="287" r:id="rId26"/>
    <p:sldId id="289" r:id="rId27"/>
    <p:sldId id="288" r:id="rId28"/>
    <p:sldId id="301" r:id="rId29"/>
    <p:sldId id="290" r:id="rId30"/>
    <p:sldId id="291" r:id="rId31"/>
    <p:sldId id="302" r:id="rId32"/>
    <p:sldId id="303" r:id="rId33"/>
    <p:sldId id="293" r:id="rId34"/>
    <p:sldId id="300" r:id="rId35"/>
    <p:sldId id="299" r:id="rId36"/>
    <p:sldId id="296" r:id="rId37"/>
    <p:sldId id="297" r:id="rId38"/>
    <p:sldId id="298" r:id="rId39"/>
    <p:sldId id="295" r:id="rId40"/>
    <p:sldId id="311" r:id="rId41"/>
    <p:sldId id="312" r:id="rId42"/>
    <p:sldId id="313" r:id="rId43"/>
    <p:sldId id="314" r:id="rId44"/>
    <p:sldId id="315" r:id="rId45"/>
    <p:sldId id="316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5" autoAdjust="0"/>
    <p:restoredTop sz="94728" autoAdjust="0"/>
  </p:normalViewPr>
  <p:slideViewPr>
    <p:cSldViewPr>
      <p:cViewPr>
        <p:scale>
          <a:sx n="77" d="100"/>
          <a:sy n="77" d="100"/>
        </p:scale>
        <p:origin x="-116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6D3BD-1617-42CF-ABFE-75243FDBAFF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C0A41-933E-4048-83C5-097723710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8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3725C-7D60-4013-946F-12AFB284244D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F6339-D578-492A-8036-FCDAB0B1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48622AA6-8831-4265-8F93-410FEB5C017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AAEF-495B-4E28-B833-BA34CECB4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9C8-778F-4B1A-9E3B-8ADCD7B60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8871D4-5DBA-44E8-A92F-3F2422AE35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2EEFB-7F8F-4549-9E20-ABB224E67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73D-F69B-446D-8403-4EB0AFE73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1CC8-260E-4D0D-872C-7C52F75C98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0334-B30E-4FA4-9AC9-023BC5EDF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DD7723-B5AD-4ACC-851D-B4B33E3B9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2F03CE-EE44-45A8-8790-00A0A600F3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CABF-4B8A-4811-A10A-E08B88419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53AFA44-8948-4995-954D-DE2B803D0B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371600"/>
            <a:ext cx="7235981" cy="2133600"/>
          </a:xfrm>
        </p:spPr>
        <p:txBody>
          <a:bodyPr/>
          <a:lstStyle/>
          <a:p>
            <a:r>
              <a:rPr lang="en-US" sz="6600" dirty="0" smtClean="0"/>
              <a:t>Unit 8-The Inter-War Years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7355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2400"/>
            <a:ext cx="7239000" cy="762000"/>
          </a:xfrm>
        </p:spPr>
        <p:txBody>
          <a:bodyPr/>
          <a:lstStyle/>
          <a:p>
            <a:r>
              <a:rPr lang="en-US" dirty="0" smtClean="0"/>
              <a:t>Post War America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6019800"/>
          </a:xfrm>
        </p:spPr>
        <p:txBody>
          <a:bodyPr>
            <a:normAutofit/>
          </a:bodyPr>
          <a:lstStyle/>
          <a:p>
            <a:r>
              <a:rPr lang="en-US" i="0" dirty="0" smtClean="0">
                <a:latin typeface="Lucida Sans" pitchFamily="34" charset="0"/>
              </a:rPr>
              <a:t>As WWI ended, America emerged as the major power in the world.  </a:t>
            </a:r>
          </a:p>
          <a:p>
            <a:pPr lvl="1"/>
            <a:r>
              <a:rPr lang="en-US" sz="2400" i="0" dirty="0" smtClean="0">
                <a:latin typeface="Lucida Sans" pitchFamily="34" charset="0"/>
              </a:rPr>
              <a:t>Industrially, the U.S. was </a:t>
            </a:r>
            <a:r>
              <a:rPr lang="en-US" sz="2400" dirty="0" smtClean="0">
                <a:latin typeface="Lucida Sans" pitchFamily="34" charset="0"/>
              </a:rPr>
              <a:t>#1, </a:t>
            </a:r>
            <a:r>
              <a:rPr lang="en-US" sz="2400" i="0" dirty="0" smtClean="0">
                <a:latin typeface="Lucida Sans" pitchFamily="34" charset="0"/>
              </a:rPr>
              <a:t>and Americans’ lives were different than before the war.  </a:t>
            </a:r>
          </a:p>
          <a:p>
            <a:r>
              <a:rPr lang="en-US" i="0" dirty="0" smtClean="0">
                <a:latin typeface="Lucida Sans" pitchFamily="34" charset="0"/>
              </a:rPr>
              <a:t>The post-war years would hold many changes for Americans of all classes.</a:t>
            </a:r>
          </a:p>
          <a:p>
            <a:r>
              <a:rPr lang="en-US" dirty="0">
                <a:latin typeface="Lucida Sans" pitchFamily="34" charset="0"/>
              </a:rPr>
              <a:t>Fears of the spread of communism plagued many Americans.  </a:t>
            </a:r>
          </a:p>
          <a:p>
            <a:pPr lvl="1"/>
            <a:r>
              <a:rPr lang="en-US" sz="2400" dirty="0">
                <a:latin typeface="Lucida Sans" pitchFamily="34" charset="0"/>
              </a:rPr>
              <a:t>How did the Palmer Raids play into these fears?</a:t>
            </a:r>
          </a:p>
          <a:p>
            <a:r>
              <a:rPr lang="en-US" dirty="0">
                <a:latin typeface="Lucida Sans" pitchFamily="34" charset="0"/>
              </a:rPr>
              <a:t>To ensure that minorities still “knew their place” in America, the Ku Klux Klan saw a resurgence in membership.  </a:t>
            </a:r>
          </a:p>
          <a:p>
            <a:pPr lvl="1"/>
            <a:r>
              <a:rPr lang="en-US" sz="2400" dirty="0">
                <a:latin typeface="Lucida Sans" pitchFamily="34" charset="0"/>
              </a:rPr>
              <a:t>Who did they target?</a:t>
            </a:r>
          </a:p>
          <a:p>
            <a:endParaRPr lang="en-US" i="0" dirty="0" smtClean="0">
              <a:latin typeface="Lucida Sans" pitchFamily="34" charset="0"/>
            </a:endParaRPr>
          </a:p>
          <a:p>
            <a:pPr marL="0" indent="0">
              <a:buNone/>
            </a:pPr>
            <a:endParaRPr lang="en-US" i="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6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Palmer Raids – led by Attorney General Mitchell Palmer, these raids looked to arrest </a:t>
            </a:r>
            <a:r>
              <a:rPr lang="en-US" b="1" dirty="0" smtClean="0">
                <a:solidFill>
                  <a:srgbClr val="FF0000"/>
                </a:solidFill>
              </a:rPr>
              <a:t>leftist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communist and anarchist radicals</a:t>
            </a:r>
            <a:r>
              <a:rPr lang="en-US" dirty="0" smtClean="0">
                <a:solidFill>
                  <a:srgbClr val="FF0000"/>
                </a:solidFill>
              </a:rPr>
              <a:t> in the United States.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was a small part of the </a:t>
            </a:r>
            <a:r>
              <a:rPr lang="en-US" b="1" dirty="0" smtClean="0">
                <a:solidFill>
                  <a:srgbClr val="FF0000"/>
                </a:solidFill>
              </a:rPr>
              <a:t>Red Scare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when the fear of communism spread across the United States.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also led to </a:t>
            </a:r>
            <a:r>
              <a:rPr lang="en-US" b="1" dirty="0" smtClean="0">
                <a:solidFill>
                  <a:srgbClr val="FF0000"/>
                </a:solidFill>
              </a:rPr>
              <a:t>Nativism.  </a:t>
            </a:r>
            <a:r>
              <a:rPr lang="en-US" dirty="0" smtClean="0">
                <a:solidFill>
                  <a:srgbClr val="FF0000"/>
                </a:solidFill>
              </a:rPr>
              <a:t>Nativism is a racist ideology that favors native citizens over immigrants.  </a:t>
            </a:r>
            <a:r>
              <a:rPr lang="en-US" b="1" dirty="0" smtClean="0">
                <a:solidFill>
                  <a:srgbClr val="FF0000"/>
                </a:solidFill>
              </a:rPr>
              <a:t>Anti-Semitism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smtClean="0">
                <a:solidFill>
                  <a:srgbClr val="FF0000"/>
                </a:solidFill>
              </a:rPr>
              <a:t>an example.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40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534400" cy="6781800"/>
          </a:xfrm>
        </p:spPr>
        <p:txBody>
          <a:bodyPr>
            <a:normAutofit/>
          </a:bodyPr>
          <a:lstStyle/>
          <a:p>
            <a:r>
              <a:rPr lang="en-US" dirty="0">
                <a:latin typeface="Lucida Sans" pitchFamily="34" charset="0"/>
              </a:rPr>
              <a:t>The Roaring ’20s allowed for lavish parties and changing </a:t>
            </a:r>
            <a:r>
              <a:rPr lang="en-US" dirty="0" smtClean="0">
                <a:latin typeface="Lucida Sans" pitchFamily="34" charset="0"/>
              </a:rPr>
              <a:t>norms in society.  </a:t>
            </a:r>
            <a:r>
              <a:rPr lang="en-US" dirty="0">
                <a:latin typeface="Lucida Sans" pitchFamily="34" charset="0"/>
              </a:rPr>
              <a:t>These changes included the following:</a:t>
            </a:r>
          </a:p>
          <a:p>
            <a:pPr lvl="1"/>
            <a:r>
              <a:rPr lang="en-US" sz="2400" dirty="0">
                <a:latin typeface="Lucida Sans" pitchFamily="34" charset="0"/>
              </a:rPr>
              <a:t>18</a:t>
            </a:r>
            <a:r>
              <a:rPr lang="en-US" sz="2400" baseline="30000" dirty="0">
                <a:latin typeface="Lucida Sans" pitchFamily="34" charset="0"/>
              </a:rPr>
              <a:t>th</a:t>
            </a:r>
            <a:r>
              <a:rPr lang="en-US" sz="2400" dirty="0">
                <a:latin typeface="Lucida Sans" pitchFamily="34" charset="0"/>
              </a:rPr>
              <a:t> Amendment</a:t>
            </a:r>
          </a:p>
          <a:p>
            <a:pPr lvl="1"/>
            <a:r>
              <a:rPr lang="en-US" sz="2400" dirty="0">
                <a:latin typeface="Lucida Sans" pitchFamily="34" charset="0"/>
              </a:rPr>
              <a:t>Speakeasies</a:t>
            </a:r>
          </a:p>
          <a:p>
            <a:pPr lvl="1"/>
            <a:r>
              <a:rPr lang="en-US" sz="2400" dirty="0">
                <a:latin typeface="Lucida Sans" pitchFamily="34" charset="0"/>
              </a:rPr>
              <a:t>Flappers</a:t>
            </a:r>
          </a:p>
          <a:p>
            <a:pPr lvl="1"/>
            <a:r>
              <a:rPr lang="en-US" sz="2400" dirty="0">
                <a:latin typeface="Lucida Sans" pitchFamily="34" charset="0"/>
              </a:rPr>
              <a:t>19</a:t>
            </a:r>
            <a:r>
              <a:rPr lang="en-US" sz="2400" baseline="30000" dirty="0">
                <a:latin typeface="Lucida Sans" pitchFamily="34" charset="0"/>
              </a:rPr>
              <a:t>th</a:t>
            </a:r>
            <a:r>
              <a:rPr lang="en-US" sz="2400" dirty="0">
                <a:latin typeface="Lucida Sans" pitchFamily="34" charset="0"/>
              </a:rPr>
              <a:t> Amendment</a:t>
            </a:r>
          </a:p>
          <a:p>
            <a:endParaRPr lang="en-US" i="0" dirty="0" smtClean="0">
              <a:latin typeface="Lucida Sans" pitchFamily="34" charset="0"/>
            </a:endParaRPr>
          </a:p>
          <a:p>
            <a:r>
              <a:rPr lang="en-US" i="0" dirty="0" smtClean="0">
                <a:latin typeface="Lucida Sans" pitchFamily="34" charset="0"/>
              </a:rPr>
              <a:t>October 29, 1929 changed life for everyone.</a:t>
            </a:r>
          </a:p>
          <a:p>
            <a:pPr lvl="1"/>
            <a:r>
              <a:rPr lang="en-US" sz="2000" i="0" dirty="0" smtClean="0">
                <a:latin typeface="Lucida Sans" pitchFamily="34" charset="0"/>
              </a:rPr>
              <a:t>  </a:t>
            </a:r>
            <a:r>
              <a:rPr lang="en-US" sz="2400" i="0" dirty="0" smtClean="0">
                <a:latin typeface="Lucida Sans" pitchFamily="34" charset="0"/>
              </a:rPr>
              <a:t>What is the significance of that date?</a:t>
            </a:r>
          </a:p>
          <a:p>
            <a:r>
              <a:rPr lang="en-US" dirty="0">
                <a:latin typeface="Lucida Sans" pitchFamily="34" charset="0"/>
              </a:rPr>
              <a:t>The Great Depression’s effects reached much farther than just the U.S.  </a:t>
            </a:r>
            <a:endParaRPr lang="en-US" dirty="0" smtClean="0">
              <a:latin typeface="Lucida Sans" pitchFamily="34" charset="0"/>
            </a:endParaRPr>
          </a:p>
          <a:p>
            <a:pPr lvl="1"/>
            <a:r>
              <a:rPr lang="en-US" sz="2400" dirty="0" smtClean="0">
                <a:latin typeface="Lucida Sans" pitchFamily="34" charset="0"/>
              </a:rPr>
              <a:t>How </a:t>
            </a:r>
            <a:r>
              <a:rPr lang="en-US" sz="2400" dirty="0">
                <a:latin typeface="Lucida Sans" pitchFamily="34" charset="0"/>
              </a:rPr>
              <a:t>did it affect </a:t>
            </a:r>
            <a:r>
              <a:rPr lang="en-US" sz="2400" dirty="0" smtClean="0">
                <a:latin typeface="Lucida Sans" pitchFamily="34" charset="0"/>
              </a:rPr>
              <a:t>European nations?</a:t>
            </a:r>
            <a:endParaRPr lang="en-US" sz="2400" dirty="0">
              <a:latin typeface="Lucida Sans" pitchFamily="34" charset="0"/>
            </a:endParaRPr>
          </a:p>
          <a:p>
            <a:endParaRPr lang="en-US" i="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77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839200" cy="64008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President Herbert Hoover was blamed  for the Great Depression (although he wasn’t the problem), but there were many issues that led to the Great Depression, including: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Overproduction</a:t>
            </a:r>
            <a:r>
              <a:rPr lang="en-US" altLang="en-US" sz="2400" b="1" dirty="0">
                <a:solidFill>
                  <a:schemeClr val="hlink"/>
                </a:solidFill>
              </a:rPr>
              <a:t> </a:t>
            </a:r>
            <a:r>
              <a:rPr lang="en-US" altLang="en-US" sz="2400" b="1" dirty="0"/>
              <a:t>– making goods in greater amounts than their demand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Margin Buying</a:t>
            </a:r>
            <a:r>
              <a:rPr lang="en-US" altLang="en-US" sz="2400" b="1" dirty="0">
                <a:solidFill>
                  <a:schemeClr val="hlink"/>
                </a:solidFill>
              </a:rPr>
              <a:t>-</a:t>
            </a:r>
            <a:r>
              <a:rPr lang="en-US" altLang="en-US" sz="2400" b="1" dirty="0"/>
              <a:t> buying a stock partly through your own money and borrowing the rest from brokers ( Brokers could call for their “margin” (money) whenever they wanted. </a:t>
            </a:r>
            <a:r>
              <a:rPr lang="en-US" altLang="en-US" sz="2400" b="1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</a:rPr>
              <a:t>Inflation</a:t>
            </a:r>
            <a:r>
              <a:rPr lang="en-US" altLang="en-US" sz="2400" b="1" dirty="0" smtClean="0"/>
              <a:t>-a loss in the value of money/currency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</a:rPr>
              <a:t>Unemployment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marL="514350" indent="-457200"/>
            <a:r>
              <a:rPr lang="en-US" sz="3000" dirty="0"/>
              <a:t>Elected in 1932, Franklin D. Roosevelt attempted to </a:t>
            </a:r>
            <a:r>
              <a:rPr lang="en-US" sz="3000" dirty="0" smtClean="0"/>
              <a:t>end the Depression (in the </a:t>
            </a:r>
            <a:r>
              <a:rPr lang="en-US" sz="3000" dirty="0"/>
              <a:t>U.S</a:t>
            </a:r>
            <a:r>
              <a:rPr lang="en-US" sz="3000" dirty="0" smtClean="0"/>
              <a:t>.) </a:t>
            </a:r>
            <a:r>
              <a:rPr lang="en-US" sz="3000" dirty="0"/>
              <a:t>by implementing social welfare programs and financial security </a:t>
            </a:r>
            <a:r>
              <a:rPr lang="en-US" sz="3000" dirty="0" smtClean="0"/>
              <a:t>legislation</a:t>
            </a:r>
            <a:r>
              <a:rPr lang="en-US" sz="3000" dirty="0"/>
              <a:t> </a:t>
            </a:r>
            <a:r>
              <a:rPr lang="en-US" sz="3000" dirty="0" smtClean="0"/>
              <a:t>known as the </a:t>
            </a:r>
            <a:r>
              <a:rPr lang="en-US" sz="3000" dirty="0" smtClean="0">
                <a:solidFill>
                  <a:srgbClr val="FF0000"/>
                </a:solidFill>
              </a:rPr>
              <a:t>New Deal</a:t>
            </a:r>
            <a:endParaRPr lang="en-US" sz="3000" dirty="0">
              <a:solidFill>
                <a:srgbClr val="FF0000"/>
              </a:solidFill>
            </a:endParaRP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99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>France &amp; Great Britain</a:t>
            </a:r>
            <a:endParaRPr lang="en-US" altLang="en-US" sz="6000" b="1" dirty="0" smtClean="0">
              <a:solidFill>
                <a:srgbClr val="C0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91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b="1" dirty="0" smtClean="0">
                <a:solidFill>
                  <a:schemeClr val="hlink"/>
                </a:solidFill>
              </a:rPr>
              <a:t>France</a:t>
            </a:r>
            <a:r>
              <a:rPr lang="en-US" altLang="en-US" sz="3000" b="1" dirty="0" smtClean="0"/>
              <a:t> and </a:t>
            </a:r>
            <a:r>
              <a:rPr lang="en-US" altLang="en-US" sz="3000" b="1" dirty="0" smtClean="0">
                <a:solidFill>
                  <a:schemeClr val="hlink"/>
                </a:solidFill>
              </a:rPr>
              <a:t>Great Britain</a:t>
            </a:r>
            <a:r>
              <a:rPr lang="en-US" altLang="en-US" sz="3000" b="1" dirty="0" smtClean="0"/>
              <a:t> had their share of social, political, and economic problems as well.  </a:t>
            </a:r>
          </a:p>
          <a:p>
            <a:pPr eaLnBrk="1" hangingPunct="1"/>
            <a:r>
              <a:rPr lang="en-US" altLang="en-US" sz="3000" b="1" dirty="0" smtClean="0"/>
              <a:t>These problems caused them to ignore many things happening outside of their own countries (ex. </a:t>
            </a:r>
            <a:r>
              <a:rPr lang="en-US" altLang="en-US" sz="3000" b="1" dirty="0" smtClean="0">
                <a:solidFill>
                  <a:srgbClr val="FF0000"/>
                </a:solidFill>
              </a:rPr>
              <a:t>Hitler</a:t>
            </a:r>
            <a:r>
              <a:rPr lang="en-US" altLang="en-US" sz="3000" b="1" dirty="0" smtClean="0"/>
              <a:t> taking </a:t>
            </a:r>
            <a:r>
              <a:rPr lang="en-US" altLang="en-US" sz="3000" b="1" dirty="0" smtClean="0">
                <a:solidFill>
                  <a:srgbClr val="FF0000"/>
                </a:solidFill>
              </a:rPr>
              <a:t>Germany</a:t>
            </a:r>
            <a:r>
              <a:rPr lang="en-US" altLang="en-US" sz="3000" b="1" dirty="0" smtClean="0"/>
              <a:t> and </a:t>
            </a:r>
            <a:r>
              <a:rPr lang="en-US" altLang="en-US" sz="3000" b="1" dirty="0" smtClean="0">
                <a:solidFill>
                  <a:srgbClr val="008040"/>
                </a:solidFill>
              </a:rPr>
              <a:t>Mussolini</a:t>
            </a:r>
            <a:r>
              <a:rPr lang="en-US" altLang="en-US" sz="3000" b="1" dirty="0" smtClean="0"/>
              <a:t> taking </a:t>
            </a:r>
            <a:r>
              <a:rPr lang="en-US" altLang="en-US" sz="3000" b="1" dirty="0" smtClean="0">
                <a:solidFill>
                  <a:srgbClr val="008040"/>
                </a:solidFill>
              </a:rPr>
              <a:t>Italy</a:t>
            </a:r>
            <a:r>
              <a:rPr lang="en-US" altLang="en-US" sz="3000" b="1" dirty="0" smtClean="0"/>
              <a:t>). </a:t>
            </a:r>
          </a:p>
          <a:p>
            <a:pPr eaLnBrk="1" hangingPunct="1"/>
            <a:r>
              <a:rPr lang="en-US" altLang="en-US" sz="3000" b="1" dirty="0" smtClean="0">
                <a:solidFill>
                  <a:schemeClr val="hlink"/>
                </a:solidFill>
              </a:rPr>
              <a:t>France</a:t>
            </a:r>
            <a:r>
              <a:rPr lang="en-US" altLang="en-US" sz="3000" b="1" dirty="0" smtClean="0"/>
              <a:t> grew angry with </a:t>
            </a:r>
            <a:r>
              <a:rPr lang="en-US" altLang="en-US" sz="3000" b="1" dirty="0" smtClean="0">
                <a:solidFill>
                  <a:schemeClr val="hlink"/>
                </a:solidFill>
              </a:rPr>
              <a:t>Britain</a:t>
            </a:r>
            <a:r>
              <a:rPr lang="en-US" altLang="en-US" sz="3000" b="1" dirty="0" smtClean="0"/>
              <a:t> b/c they wanted to ease restrictions on Germany the </a:t>
            </a:r>
            <a:r>
              <a:rPr lang="en-US" altLang="en-US" sz="3000" b="1" dirty="0" smtClean="0">
                <a:solidFill>
                  <a:schemeClr val="folHlink"/>
                </a:solidFill>
              </a:rPr>
              <a:t>Treaty of Versailles</a:t>
            </a:r>
            <a:r>
              <a:rPr lang="en-US" altLang="en-US" sz="3000" b="1" dirty="0" smtClean="0"/>
              <a:t> had put in place. </a:t>
            </a:r>
          </a:p>
        </p:txBody>
      </p:sp>
    </p:spTree>
    <p:extLst>
      <p:ext uri="{BB962C8B-B14F-4D97-AF65-F5344CB8AC3E}">
        <p14:creationId xmlns:p14="http://schemas.microsoft.com/office/powerpoint/2010/main" val="4203411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924800" cy="762000"/>
          </a:xfrm>
        </p:spPr>
        <p:txBody>
          <a:bodyPr/>
          <a:lstStyle/>
          <a:p>
            <a:r>
              <a:rPr lang="en-US" sz="4800" dirty="0" smtClean="0"/>
              <a:t>Totalitarianism in Europe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Totalitarianism</a:t>
            </a:r>
            <a:r>
              <a:rPr lang="en-US" dirty="0" smtClean="0"/>
              <a:t>-government in which one political party controls all decisions of its people…Dictatorship!</a:t>
            </a:r>
          </a:p>
          <a:p>
            <a:r>
              <a:rPr lang="en-US" dirty="0" smtClean="0"/>
              <a:t>Many totalitarian governments were founded in the midst of the difficult economic times.  The first totalitarian government was in the Soviet Union, under the leadership of </a:t>
            </a:r>
            <a:r>
              <a:rPr lang="en-US" dirty="0" smtClean="0">
                <a:solidFill>
                  <a:srgbClr val="FF0000"/>
                </a:solidFill>
              </a:rPr>
              <a:t>Josef Stalin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Stalin’s government in the USSR was based on Communism.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Communism</a:t>
            </a:r>
            <a:r>
              <a:rPr lang="en-US" dirty="0" smtClean="0"/>
              <a:t> -</a:t>
            </a:r>
            <a:r>
              <a:rPr lang="en-US" altLang="en-US" dirty="0"/>
              <a:t>A form of </a:t>
            </a:r>
            <a:r>
              <a:rPr lang="en-US" altLang="en-US" dirty="0" smtClean="0"/>
              <a:t>government in which all wealth and power is owned by the community as a whole.</a:t>
            </a:r>
          </a:p>
          <a:p>
            <a:r>
              <a:rPr lang="en-US" altLang="en-US" dirty="0" smtClean="0"/>
              <a:t>Stalin’s form transferred ownership to the Communist Party instead of the community.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13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20472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C00000"/>
                </a:solidFill>
              </a:rPr>
              <a:t>The Rise of Mussolini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Italian nationalists were outraged by the Paris peace treaties.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The Russian Revolution inspired Italians to take matters into their own hands.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Returning veterans faced unemployment.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Trade declined and taxes rose.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Disagreements within the government made it very weak and ripe for change.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By 1925, Benito Mussolini had assumed the title </a:t>
            </a:r>
            <a:r>
              <a:rPr lang="en-US" sz="3000" b="1" dirty="0" smtClean="0">
                <a:solidFill>
                  <a:srgbClr val="FF0000"/>
                </a:solidFill>
              </a:rPr>
              <a:t>Il Duce, “the leader”</a:t>
            </a:r>
            <a:r>
              <a:rPr lang="en-US" sz="3000" b="1" dirty="0" smtClean="0"/>
              <a:t>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 smtClean="0"/>
              <a:t>In theory, Italy remained a parliamentary monarchy, but it, in fact, </a:t>
            </a:r>
            <a:r>
              <a:rPr lang="en-US" altLang="en-US" sz="3000" b="1" dirty="0" smtClean="0"/>
              <a:t>became </a:t>
            </a:r>
            <a:r>
              <a:rPr lang="en-US" altLang="en-US" sz="3000" b="1" dirty="0"/>
              <a:t>a dictatorship upheld by </a:t>
            </a:r>
            <a:r>
              <a:rPr lang="en-US" altLang="en-US" sz="3000" b="1" dirty="0" smtClean="0"/>
              <a:t>terror (through the use of intimidation) and propaganda (incl. use of schools).</a:t>
            </a:r>
            <a:endParaRPr lang="en-US" altLang="en-US" sz="3000" b="1" dirty="0"/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818143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Mussolini-19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314591"/>
            <a:ext cx="2262187" cy="323860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3" descr="Mussolini-19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14590"/>
            <a:ext cx="2546213" cy="331480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341996" y="41910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/>
              <a:t>Benito Mussolini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341996" y="5105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Content Placeholder 3" descr="Roman fasces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633" y="152400"/>
            <a:ext cx="1051560" cy="3429000"/>
          </a:xfrm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Picture 7" descr="fasc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1578" r="2631" b="2255"/>
          <a:stretch>
            <a:fillRect/>
          </a:stretch>
        </p:blipFill>
        <p:spPr bwMode="auto">
          <a:xfrm>
            <a:off x="4809603" y="162636"/>
            <a:ext cx="1874293" cy="3008734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ascist_italy_fla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" y="653088"/>
            <a:ext cx="3086100" cy="20574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84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914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rgbClr val="C00000"/>
                </a:solidFill>
              </a:rPr>
              <a:t>What Is Fascism?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In the 1920s and 1930s, fascism meant different things in different countries. </a:t>
            </a:r>
          </a:p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All forms of fascism, however, shared some basic features: </a:t>
            </a:r>
          </a:p>
          <a:p>
            <a:pPr>
              <a:buFont typeface="Arial" pitchFamily="34" charset="0"/>
              <a:buNone/>
            </a:pPr>
            <a:r>
              <a:rPr lang="en-US" altLang="en-US" sz="2600" b="1" dirty="0" smtClean="0">
                <a:solidFill>
                  <a:srgbClr val="C00000"/>
                </a:solidFill>
              </a:rPr>
              <a:t>1. Extreme nationalism</a:t>
            </a:r>
          </a:p>
          <a:p>
            <a:pPr>
              <a:buNone/>
              <a:defRPr/>
            </a:pPr>
            <a:r>
              <a:rPr lang="en-US" altLang="en-US" sz="2600" b="1" dirty="0" smtClean="0">
                <a:solidFill>
                  <a:srgbClr val="C00000"/>
                </a:solidFill>
              </a:rPr>
              <a:t>2. Glorification of action, violence, discipline, and , above all, 	blind loyalty to the state</a:t>
            </a:r>
          </a:p>
          <a:p>
            <a:pPr marL="0" indent="0">
              <a:buNone/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3. Rejection </a:t>
            </a:r>
            <a:r>
              <a:rPr lang="en-US" sz="2600" b="1" dirty="0">
                <a:solidFill>
                  <a:srgbClr val="C00000"/>
                </a:solidFill>
              </a:rPr>
              <a:t>of Enlightenment faith in reason and the concepts </a:t>
            </a:r>
            <a:r>
              <a:rPr lang="en-US" sz="2600" b="1" dirty="0" smtClean="0">
                <a:solidFill>
                  <a:srgbClr val="C00000"/>
                </a:solidFill>
              </a:rPr>
              <a:t>	of </a:t>
            </a:r>
            <a:r>
              <a:rPr lang="en-US" sz="2600" b="1" dirty="0">
                <a:solidFill>
                  <a:srgbClr val="C00000"/>
                </a:solidFill>
              </a:rPr>
              <a:t>equality and liberty</a:t>
            </a:r>
          </a:p>
          <a:p>
            <a:pPr marL="514350" indent="-514350">
              <a:buFont typeface="Arial" pitchFamily="34" charset="0"/>
              <a:buAutoNum type="arabicPeriod" startAt="4"/>
              <a:defRPr/>
            </a:pPr>
            <a:r>
              <a:rPr lang="en-US" sz="2600" b="1" dirty="0">
                <a:solidFill>
                  <a:srgbClr val="C00000"/>
                </a:solidFill>
              </a:rPr>
              <a:t>Rejection of democratic ideas</a:t>
            </a:r>
          </a:p>
          <a:p>
            <a:pPr marL="514350" indent="-514350">
              <a:buFont typeface="Arial" pitchFamily="34" charset="0"/>
              <a:buAutoNum type="arabicPeriod" startAt="4"/>
              <a:defRPr/>
            </a:pPr>
            <a:r>
              <a:rPr lang="en-US" sz="2600" b="1" dirty="0">
                <a:solidFill>
                  <a:srgbClr val="C00000"/>
                </a:solidFill>
              </a:rPr>
              <a:t>Pursuit of aggressive foreign expansion</a:t>
            </a:r>
          </a:p>
          <a:p>
            <a:pPr marL="514350" indent="-514350">
              <a:buFont typeface="Arial" pitchFamily="34" charset="0"/>
              <a:buAutoNum type="arabicPeriod" startAt="4"/>
              <a:defRPr/>
            </a:pPr>
            <a:r>
              <a:rPr lang="en-US" sz="2600" b="1" dirty="0">
                <a:solidFill>
                  <a:srgbClr val="C00000"/>
                </a:solidFill>
              </a:rPr>
              <a:t>Glorification of warfare as a necessary and noble struggle for survival </a:t>
            </a:r>
          </a:p>
          <a:p>
            <a:pPr lvl="1">
              <a:buFont typeface="Arial" pitchFamily="34" charset="0"/>
              <a:buNone/>
            </a:pPr>
            <a:endParaRPr lang="en-US" altLang="en-US" sz="2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57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Mussolini’s Promise to the people of Italy…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01000" cy="54102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en-US" dirty="0" smtClean="0"/>
              <a:t>	**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He vowed to once again make the Mediterranean another Italian lake. </a:t>
            </a:r>
          </a:p>
          <a:p>
            <a:r>
              <a:rPr lang="en-US" sz="3200" b="1" dirty="0"/>
              <a:t>Fascism appealed to so many Italians because it was seen as powerful and confident during times of disorder and despair.  </a:t>
            </a:r>
            <a:endParaRPr lang="en-US" sz="3200" b="1" dirty="0" smtClean="0"/>
          </a:p>
          <a:p>
            <a:pPr lvl="1"/>
            <a:r>
              <a:rPr lang="en-US" sz="2200" b="1" dirty="0" smtClean="0"/>
              <a:t>Men were to be strong, selfless, and ruthless warriors for the glory of Italy.</a:t>
            </a:r>
          </a:p>
          <a:p>
            <a:pPr lvl="1"/>
            <a:r>
              <a:rPr lang="en-US" sz="2200" b="1" dirty="0" smtClean="0"/>
              <a:t>Women were to leave the workplace and return home to rear their children…having 14 or more children earned the woman a medal!</a:t>
            </a:r>
          </a:p>
          <a:p>
            <a:pPr lvl="1"/>
            <a:r>
              <a:rPr lang="en-US" sz="2200" b="1" dirty="0" smtClean="0"/>
              <a:t>However, the real strength lay in…</a:t>
            </a:r>
          </a:p>
          <a:p>
            <a:pPr lvl="1"/>
            <a:endParaRPr lang="en-US" sz="2200" b="1" dirty="0"/>
          </a:p>
          <a:p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39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239000" cy="1143000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China continued to be weak during the early-1900s</a:t>
            </a:r>
          </a:p>
          <a:p>
            <a:r>
              <a:rPr lang="en-US" dirty="0" smtClean="0"/>
              <a:t>China reacted violently to Treaty of Versailles giving Japan control of areas formerly controlled by Germany</a:t>
            </a:r>
          </a:p>
          <a:p>
            <a:pPr lvl="1"/>
            <a:r>
              <a:rPr lang="en-US" sz="2400" dirty="0" smtClean="0"/>
              <a:t>Students rebelled in what became known as “May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Movement” (student protests against the above that led to cultural and intellectual ferment in China)</a:t>
            </a:r>
          </a:p>
          <a:p>
            <a:pPr lvl="2"/>
            <a:r>
              <a:rPr lang="en-US" sz="2400" dirty="0" smtClean="0"/>
              <a:t>Some sought new Western ideas, others turned to Marxism, others still back to Confucianism</a:t>
            </a:r>
          </a:p>
          <a:p>
            <a:r>
              <a:rPr lang="en-US" dirty="0" smtClean="0"/>
              <a:t>Desired reforms undertaken by Jiang </a:t>
            </a:r>
            <a:r>
              <a:rPr lang="en-US" dirty="0" err="1" smtClean="0"/>
              <a:t>Jieshi</a:t>
            </a:r>
            <a:r>
              <a:rPr lang="en-US" dirty="0" smtClean="0"/>
              <a:t> (</a:t>
            </a:r>
            <a:r>
              <a:rPr lang="en-US" dirty="0" err="1" smtClean="0"/>
              <a:t>Guomindang</a:t>
            </a:r>
            <a:r>
              <a:rPr lang="en-US" dirty="0" smtClean="0"/>
              <a:t>) and Mao Zedong (Communist) led their respective groups into a 22 year long civil war</a:t>
            </a:r>
          </a:p>
          <a:p>
            <a:pPr lvl="1"/>
            <a:r>
              <a:rPr lang="en-US" sz="2200" dirty="0" smtClean="0"/>
              <a:t>Zedong led Communists on the Long March to flee advancing Nationalist</a:t>
            </a:r>
          </a:p>
          <a:p>
            <a:pPr lvl="2"/>
            <a:r>
              <a:rPr lang="en-US" sz="2200" dirty="0" smtClean="0"/>
              <a:t>Massive loss of life, but endeared him/them to common people in China</a:t>
            </a:r>
          </a:p>
          <a:p>
            <a:r>
              <a:rPr lang="en-US" dirty="0" smtClean="0"/>
              <a:t>Japanese attacks led the two groups to unify in fighting against the Japanese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4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SHAPING THE YOUNG WAS A MAJOR FASCIST GOAL.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19200"/>
            <a:ext cx="4343400" cy="5638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FASCIST YOUTH GROUPS: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TOUGHENED CHILDREN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TAUGHT THEM TO OBEY STRICT MILITARY DISCIPLINE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YOUTH GROUPS LEARNED ABOUT THE GLORIES OF ANCIENT ROME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YOUTH GROUPS MARCHED IN TORCHLIGHT PARADES, SINGING PATRIOTIC HYMNS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YOUTH GROUPS CHANTED, “MUSSOLINI IS ALWAYS RIGHT!” </a:t>
            </a:r>
          </a:p>
        </p:txBody>
      </p:sp>
      <p:pic>
        <p:nvPicPr>
          <p:cNvPr id="5" name="Content Placeholder 3" descr="fascist youth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lum bright="-2000" contrast="6000"/>
          </a:blip>
          <a:srcRect t="1640" r="1587"/>
          <a:stretch>
            <a:fillRect/>
          </a:stretch>
        </p:blipFill>
        <p:spPr>
          <a:xfrm>
            <a:off x="4495800" y="914400"/>
            <a:ext cx="4489403" cy="4343400"/>
          </a:xfrm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5527343"/>
            <a:ext cx="4236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</a:rPr>
              <a:t>Mussolini’s Youth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302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75"/>
            <a:ext cx="8229600" cy="211881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dirty="0"/>
              <a:t>FASCISM COMPARED TO COMMUNISM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181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DIFFERENCES: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r>
              <a:rPr lang="en-US" sz="2900" b="1" u="sng" dirty="0" smtClean="0"/>
              <a:t>COMMUNISTS </a:t>
            </a:r>
            <a:endParaRPr lang="en-US" sz="29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HOPED FOR INTERNATIONAL CHANGE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SUPPORT AMONG URBAN AND AGRICULTURAL WORKERS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900" b="1" u="sng" dirty="0" smtClean="0"/>
              <a:t>FASCIST </a:t>
            </a:r>
            <a:endParaRPr lang="en-US" sz="29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PURSUED NATIONALIST GOALS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SUPPORT FROM BUSINESS LEADERS, WEALTHY LAND OWNERS AND LOWER MIDDLE CLASS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COMMON: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FLOURISHED DURNG ECONOMIC HARD TIMES BY EXTREME PROGRAMS OF SOCIAL CHANGE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IMPOSED TOTALITARIANS GOVERNMENTS IN ORDER TO BRING ABOUT SOCIAL REVOLUTION.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PARTY ELITE CLAIMED TO RULE IN THE NAME OF THE NATIONAL INTEREST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***</a:t>
            </a:r>
            <a:r>
              <a:rPr lang="en-US" b="1" dirty="0" smtClean="0"/>
              <a:t>FASCISTS </a:t>
            </a:r>
            <a:r>
              <a:rPr lang="en-US" b="1" dirty="0"/>
              <a:t>WERE ENEMIES OF SOCIALISTS AND COMMUNISTS. </a:t>
            </a:r>
            <a:br>
              <a:rPr lang="en-US" b="1" dirty="0"/>
            </a:b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24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4400" y="34119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C00000"/>
                </a:solidFill>
              </a:rPr>
              <a:t>Sec. 4 The Weimar Republic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586740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In 1919, German leaders set up a democratic government known as the Weimar Republic. (following WWI)</a:t>
            </a:r>
          </a:p>
          <a:p>
            <a:r>
              <a:rPr lang="en-US" altLang="en-US" b="1" dirty="0" smtClean="0">
                <a:solidFill>
                  <a:srgbClr val="C00000"/>
                </a:solidFill>
              </a:rPr>
              <a:t>The republic faced severe problems from the start: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</a:rPr>
              <a:t>The government was weak because Germany had many parties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</a:rPr>
              <a:t>The government came under constant fire from both the left and the right.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</a:rPr>
              <a:t>Germans of all classes blamed the Weimar Republic for the hated Versailles treaty.</a:t>
            </a:r>
          </a:p>
          <a:p>
            <a:pPr>
              <a:buNone/>
            </a:pPr>
            <a:r>
              <a:rPr lang="en-US" altLang="en-US" dirty="0">
                <a:solidFill>
                  <a:srgbClr val="C00000"/>
                </a:solidFill>
              </a:rPr>
              <a:t>4. </a:t>
            </a:r>
            <a:r>
              <a:rPr lang="en-US" altLang="en-US" b="1" dirty="0">
                <a:solidFill>
                  <a:srgbClr val="C00000"/>
                </a:solidFill>
              </a:rPr>
              <a:t>When Germany fell behind in reparations payments,  France occupied the coal-rich Ruhr Valley.</a:t>
            </a:r>
          </a:p>
          <a:p>
            <a:pPr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5. Runaway inflation spread misery and despair</a:t>
            </a:r>
          </a:p>
          <a:p>
            <a:endParaRPr lang="en-US" altLang="en-US" b="1" dirty="0">
              <a:solidFill>
                <a:srgbClr val="C0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2634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altLang="en-US" sz="4800" dirty="0" smtClean="0"/>
              <a:t>The Dawes Plan (1924)</a:t>
            </a:r>
          </a:p>
        </p:txBody>
      </p:sp>
      <p:pic>
        <p:nvPicPr>
          <p:cNvPr id="31747" name="Picture 5" descr="chart-Dawes &amp; Young Pla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6035675" cy="4525963"/>
          </a:xfrm>
          <a:ln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921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solidFill>
                  <a:srgbClr val="C00000"/>
                </a:solidFill>
              </a:rPr>
              <a:t>Adolf Hitler’s Rise to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Hitler fought in the German army in WWI.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In 1919, he joined a small group of right-wing extremists.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Within a year, he was the leader of the National Socialist German Workers, or Nazi, party.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In 1923, he made a failed attempt to seize power in Munich.  He was imprisoned for treason.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88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altLang="en-US" sz="4800" dirty="0" smtClean="0"/>
              <a:t>Hitler as a Soldier in WWI</a:t>
            </a:r>
          </a:p>
        </p:txBody>
      </p:sp>
      <p:pic>
        <p:nvPicPr>
          <p:cNvPr id="36867" name="Picture 2" descr="C:\Documents and Settings\Owner\My Documents\My Pictures\hitler wwi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7543800" cy="4495800"/>
          </a:xfrm>
        </p:spPr>
      </p:pic>
    </p:spTree>
    <p:extLst>
      <p:ext uri="{BB962C8B-B14F-4D97-AF65-F5344CB8AC3E}">
        <p14:creationId xmlns:p14="http://schemas.microsoft.com/office/powerpoint/2010/main" val="2152413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>
                <a:solidFill>
                  <a:srgbClr val="C00000"/>
                </a:solidFill>
              </a:rPr>
              <a:t>Hitler’s Rise to Power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</a:rPr>
              <a:t>In prison, Hitler wrote </a:t>
            </a:r>
            <a:r>
              <a:rPr lang="en-US" sz="3000" b="1" i="1" dirty="0" smtClean="0">
                <a:solidFill>
                  <a:srgbClr val="C00000"/>
                </a:solidFill>
              </a:rPr>
              <a:t>Mein </a:t>
            </a:r>
            <a:r>
              <a:rPr lang="en-US" sz="3000" b="1" i="1" dirty="0" err="1" smtClean="0">
                <a:solidFill>
                  <a:srgbClr val="C00000"/>
                </a:solidFill>
              </a:rPr>
              <a:t>Kampf</a:t>
            </a:r>
            <a:r>
              <a:rPr lang="en-US" sz="3000" b="1" i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(“My Struggle”).</a:t>
            </a:r>
          </a:p>
          <a:p>
            <a:pPr lvl="1">
              <a:defRPr/>
            </a:pPr>
            <a:r>
              <a:rPr lang="en-US" sz="3000" b="1" u="sng" dirty="0" smtClean="0">
                <a:solidFill>
                  <a:srgbClr val="C00000"/>
                </a:solidFill>
              </a:rPr>
              <a:t>Significance: It outlined his plan to create a the third German empire</a:t>
            </a:r>
          </a:p>
          <a:p>
            <a:pPr lvl="1">
              <a:defRPr/>
            </a:pPr>
            <a:r>
              <a:rPr lang="en-US" sz="3000" b="1" dirty="0" smtClean="0">
                <a:solidFill>
                  <a:srgbClr val="C00000"/>
                </a:solidFill>
              </a:rPr>
              <a:t>It would later become the basic book of Nazi goals and ideology. 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</a:rPr>
              <a:t>Nazi membership grew to almost a million.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</a:rPr>
              <a:t>In 1933, Hitler was made chancellor of Germany. </a:t>
            </a:r>
            <a:endParaRPr lang="en-US" sz="3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</a:rPr>
              <a:t>Within a year, Hitler was master of Germany. He made Germany a one party state and purged his own party. </a:t>
            </a:r>
          </a:p>
        </p:txBody>
      </p:sp>
    </p:spTree>
    <p:extLst>
      <p:ext uri="{BB962C8B-B14F-4D97-AF65-F5344CB8AC3E}">
        <p14:creationId xmlns:p14="http://schemas.microsoft.com/office/powerpoint/2010/main" val="15829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600200"/>
          </a:xfrm>
        </p:spPr>
        <p:txBody>
          <a:bodyPr/>
          <a:lstStyle/>
          <a:p>
            <a:pPr algn="ctr" eaLnBrk="1" hangingPunct="1"/>
            <a:r>
              <a:rPr lang="en-US" altLang="en-US" sz="4800" b="1" i="1" dirty="0" smtClean="0">
                <a:solidFill>
                  <a:srgbClr val="FFCC00"/>
                </a:solidFill>
                <a:latin typeface="CheshireBroad" charset="0"/>
              </a:rPr>
              <a:t>Mein </a:t>
            </a:r>
            <a:r>
              <a:rPr lang="en-US" altLang="en-US" sz="4800" b="1" i="1" dirty="0" err="1" smtClean="0">
                <a:solidFill>
                  <a:srgbClr val="FFCC00"/>
                </a:solidFill>
                <a:latin typeface="CheshireBroad" charset="0"/>
              </a:rPr>
              <a:t>Kampf</a:t>
            </a:r>
            <a:r>
              <a:rPr lang="en-US" altLang="en-US" sz="4800" b="1" dirty="0" smtClean="0">
                <a:solidFill>
                  <a:srgbClr val="FFCC00"/>
                </a:solidFill>
                <a:latin typeface="CheshireBroad" charset="0"/>
              </a:rPr>
              <a:t>  </a:t>
            </a:r>
            <a:br>
              <a:rPr lang="en-US" altLang="en-US" sz="4800" b="1" dirty="0" smtClean="0">
                <a:solidFill>
                  <a:srgbClr val="FFCC00"/>
                </a:solidFill>
                <a:latin typeface="CheshireBroad" charset="0"/>
              </a:rPr>
            </a:br>
            <a:r>
              <a:rPr lang="en-US" altLang="en-US" sz="4800" b="1" dirty="0" smtClean="0">
                <a:solidFill>
                  <a:srgbClr val="FFCC00"/>
                </a:solidFill>
                <a:latin typeface="CheshireBroad" charset="0"/>
              </a:rPr>
              <a:t>[</a:t>
            </a:r>
            <a:r>
              <a:rPr lang="en-US" altLang="en-US" sz="4800" b="1" i="1" dirty="0" smtClean="0">
                <a:solidFill>
                  <a:srgbClr val="FFCC00"/>
                </a:solidFill>
                <a:latin typeface="CheshireBroad" charset="0"/>
              </a:rPr>
              <a:t>My Struggle</a:t>
            </a:r>
            <a:r>
              <a:rPr lang="en-US" altLang="en-US" sz="4800" b="1" dirty="0" smtClean="0">
                <a:solidFill>
                  <a:srgbClr val="FFCC00"/>
                </a:solidFill>
                <a:latin typeface="CheshireBroad" charset="0"/>
              </a:rPr>
              <a:t>]</a:t>
            </a:r>
            <a:endParaRPr lang="en-US" altLang="en-US" sz="4800" dirty="0" smtClean="0"/>
          </a:p>
        </p:txBody>
      </p:sp>
      <p:pic>
        <p:nvPicPr>
          <p:cNvPr id="37891" name="Picture 5" descr="MeinKamp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057400"/>
            <a:ext cx="4343400" cy="4524375"/>
          </a:xfrm>
          <a:ln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136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dirty="0" smtClean="0"/>
              <a:t>How the Great Depression Helped Hitler?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Hitler found followers among veterans and lower middle class Germans who were frustrated about their future.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The Great Depression helped Hitler rise to power.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The depression led to widespread unemployment, and misery.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Hitler promised to:</a:t>
            </a:r>
          </a:p>
          <a:p>
            <a:pPr marL="914400" lvl="1" indent="-514350">
              <a:buFont typeface="Arial" pitchFamily="34" charset="0"/>
              <a:buAutoNum type="arabicPeriod"/>
              <a:defRPr/>
            </a:pPr>
            <a:r>
              <a:rPr lang="en-US" sz="2600" dirty="0" smtClean="0"/>
              <a:t>End reparation payments</a:t>
            </a:r>
          </a:p>
          <a:p>
            <a:pPr marL="914400" lvl="1" indent="-514350">
              <a:buFont typeface="Arial" pitchFamily="34" charset="0"/>
              <a:buAutoNum type="arabicPeriod"/>
              <a:defRPr/>
            </a:pPr>
            <a:r>
              <a:rPr lang="en-US" sz="2600" dirty="0" smtClean="0"/>
              <a:t>Created jobs</a:t>
            </a:r>
          </a:p>
          <a:p>
            <a:pPr marL="914400" lvl="1" indent="-514350">
              <a:buFont typeface="Arial" pitchFamily="34" charset="0"/>
              <a:buAutoNum type="arabicPeriod"/>
              <a:defRPr/>
            </a:pPr>
            <a:r>
              <a:rPr lang="en-US" sz="2600" dirty="0" smtClean="0"/>
              <a:t>Restore German greatness</a:t>
            </a:r>
          </a:p>
          <a:p>
            <a:pPr marL="914400" lvl="1" indent="-514350">
              <a:buFont typeface="Arial" pitchFamily="34" charset="0"/>
              <a:buAutoNum type="arabicPeriod"/>
              <a:defRPr/>
            </a:pPr>
            <a:r>
              <a:rPr lang="en-US" sz="2600" dirty="0" smtClean="0"/>
              <a:t>Rearm Germany and defy the Versailles Treaty </a:t>
            </a:r>
          </a:p>
          <a:p>
            <a:pPr>
              <a:defRPr/>
            </a:pPr>
            <a:r>
              <a:rPr lang="en-US" sz="3000" dirty="0" smtClean="0"/>
              <a:t>As unemployment rose, Nazi membership grew to almost a million.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066800" y="34119"/>
            <a:ext cx="7239000" cy="838200"/>
          </a:xfrm>
        </p:spPr>
        <p:txBody>
          <a:bodyPr/>
          <a:lstStyle/>
          <a:p>
            <a:pPr algn="ctr" eaLnBrk="1" hangingPunct="1"/>
            <a:r>
              <a:rPr lang="en-US" altLang="en-US" sz="4800" dirty="0" smtClean="0"/>
              <a:t>The Third Reich (Empire)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867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3200" b="1" dirty="0" smtClean="0">
                <a:solidFill>
                  <a:srgbClr val="C00000"/>
                </a:solidFill>
              </a:rPr>
              <a:t>Political Policies 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repudiated, or rejected, the hated Treaty of Versailles.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organized a system of terror, repression, and totalitarian rule. </a:t>
            </a:r>
            <a:endParaRPr lang="en-US" altLang="en-US" sz="3200" dirty="0"/>
          </a:p>
          <a:p>
            <a:r>
              <a:rPr lang="en-US" altLang="en-US" sz="3200" b="1" dirty="0">
                <a:solidFill>
                  <a:srgbClr val="C00000"/>
                </a:solidFill>
              </a:rPr>
              <a:t>HITLER’S SECRET POLICE FORCE IN GERMANY WAS CALLED THE GESTAPO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C00000"/>
                </a:solidFill>
              </a:rPr>
              <a:t>Social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Policies</a:t>
            </a:r>
          </a:p>
          <a:p>
            <a:r>
              <a:rPr lang="en-US" altLang="en-US" sz="3200" b="1" dirty="0">
                <a:solidFill>
                  <a:srgbClr val="C00000"/>
                </a:solidFill>
              </a:rPr>
              <a:t>The Nazis indoctrinated young people with their ideology.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</a:t>
            </a:r>
            <a:r>
              <a:rPr lang="en-US" altLang="en-US" sz="3200" b="1" dirty="0">
                <a:solidFill>
                  <a:srgbClr val="C00000"/>
                </a:solidFill>
              </a:rPr>
              <a:t>spread his message of racism.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The </a:t>
            </a:r>
            <a:r>
              <a:rPr lang="en-US" altLang="en-US" sz="3200" b="1" dirty="0">
                <a:solidFill>
                  <a:srgbClr val="C00000"/>
                </a:solidFill>
              </a:rPr>
              <a:t>Nazis sought to limit women’s roles</a:t>
            </a:r>
          </a:p>
          <a:p>
            <a:endParaRPr lang="en-US" altLang="en-US" sz="3200" b="1" dirty="0">
              <a:solidFill>
                <a:srgbClr val="C00000"/>
              </a:solidFill>
            </a:endParaRPr>
          </a:p>
          <a:p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6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74"/>
            <a:ext cx="7239000" cy="983226"/>
          </a:xfrm>
        </p:spPr>
        <p:txBody>
          <a:bodyPr/>
          <a:lstStyle/>
          <a:p>
            <a:pPr algn="r"/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867400"/>
          </a:xfrm>
        </p:spPr>
        <p:txBody>
          <a:bodyPr/>
          <a:lstStyle/>
          <a:p>
            <a:r>
              <a:rPr lang="en-US" dirty="0" smtClean="0"/>
              <a:t>Japan advanced (largely due to Meiji reforms) in early 1900s, but many were dissatisfied </a:t>
            </a:r>
          </a:p>
          <a:p>
            <a:r>
              <a:rPr lang="en-US" dirty="0" smtClean="0"/>
              <a:t>Great Depression hit Japan with massive force, and caused many to clamor for territorial expansion to help the economy</a:t>
            </a:r>
          </a:p>
          <a:p>
            <a:pPr lvl="1"/>
            <a:r>
              <a:rPr lang="en-US" sz="2400" dirty="0" smtClean="0"/>
              <a:t>Invaded Manchuria (1931) on false pretense (and without government approval)</a:t>
            </a:r>
          </a:p>
          <a:p>
            <a:pPr lvl="2"/>
            <a:r>
              <a:rPr lang="en-US" sz="2400" dirty="0" smtClean="0"/>
              <a:t>League of Nations (and China) </a:t>
            </a:r>
            <a:r>
              <a:rPr lang="en-US" sz="2400" smtClean="0"/>
              <a:t>protested but </a:t>
            </a:r>
            <a:r>
              <a:rPr lang="en-US" sz="2400" dirty="0" smtClean="0"/>
              <a:t>Japan didn’t care</a:t>
            </a:r>
          </a:p>
          <a:p>
            <a:r>
              <a:rPr lang="en-US" dirty="0" smtClean="0"/>
              <a:t>As a result of this, and other actions, the military (basically) controlled the Japanese government (and would lead her into World War 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8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b="1" dirty="0" smtClean="0">
                <a:solidFill>
                  <a:srgbClr val="C00000"/>
                </a:solidFill>
              </a:rPr>
              <a:t>Economic Policies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launched a large public works program.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began to rearm Germany, in violation of the Versailles Treaty. 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C00000"/>
                </a:solidFill>
              </a:rPr>
              <a:t>Cultural Policies </a:t>
            </a:r>
            <a:endParaRPr lang="en-US" altLang="en-US" sz="3200" b="1" dirty="0" smtClean="0">
              <a:solidFill>
                <a:srgbClr val="C00000"/>
              </a:solidFill>
            </a:endParaRPr>
          </a:p>
          <a:p>
            <a:r>
              <a:rPr lang="en-US" altLang="en-US" sz="3200" b="1" dirty="0">
                <a:solidFill>
                  <a:srgbClr val="C00000"/>
                </a:solidFill>
              </a:rPr>
              <a:t>School courses and textbooks were written to reflect Nazi racial views.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The </a:t>
            </a:r>
            <a:r>
              <a:rPr lang="en-US" altLang="en-US" sz="3200" b="1" dirty="0">
                <a:solidFill>
                  <a:srgbClr val="C00000"/>
                </a:solidFill>
              </a:rPr>
              <a:t>Nazis sought to purge, or purify, German culture. </a:t>
            </a:r>
          </a:p>
          <a:p>
            <a:r>
              <a:rPr lang="en-US" altLang="en-US" sz="3200" b="1" dirty="0" smtClean="0">
                <a:solidFill>
                  <a:srgbClr val="C00000"/>
                </a:solidFill>
              </a:rPr>
              <a:t>Hitler </a:t>
            </a:r>
            <a:r>
              <a:rPr lang="en-US" altLang="en-US" sz="3200" b="1" dirty="0">
                <a:solidFill>
                  <a:srgbClr val="C00000"/>
                </a:solidFill>
              </a:rPr>
              <a:t>sought to replace religion with his racial creed. </a:t>
            </a:r>
          </a:p>
          <a:p>
            <a:pPr marL="0" indent="0">
              <a:buNone/>
            </a:pPr>
            <a:endParaRPr lang="en-US" altLang="en-US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81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/>
              <a:t>Purging German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44196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Nazis used education as a propaganda tool.</a:t>
            </a:r>
          </a:p>
          <a:p>
            <a:pPr>
              <a:defRPr/>
            </a:pPr>
            <a:r>
              <a:rPr lang="en-US" dirty="0" smtClean="0"/>
              <a:t>School courses and textbooks were rewritten to reflect Nazi racial views. </a:t>
            </a:r>
          </a:p>
          <a:p>
            <a:pPr marL="0" indent="0">
              <a:buNone/>
              <a:defRPr/>
            </a:pPr>
            <a:r>
              <a:rPr lang="en-US" dirty="0" smtClean="0"/>
              <a:t>The Arts</a:t>
            </a:r>
          </a:p>
          <a:p>
            <a:pPr>
              <a:defRPr/>
            </a:pPr>
            <a:r>
              <a:rPr lang="en-US" dirty="0" smtClean="0"/>
              <a:t>The Nazis set out to purge or purify German culture.  They denounced modern art, saying it was corrupted by Jewish influences. </a:t>
            </a:r>
          </a:p>
          <a:p>
            <a:pPr>
              <a:defRPr/>
            </a:pPr>
            <a:r>
              <a:rPr lang="en-US" dirty="0" smtClean="0"/>
              <a:t>They condemned Jazz because of its African roots. </a:t>
            </a:r>
          </a:p>
          <a:p>
            <a:pPr>
              <a:defRPr/>
            </a:pPr>
            <a:r>
              <a:rPr lang="en-US" dirty="0" smtClean="0"/>
              <a:t>They glorified old German myths such as those recreated in operas by Richard Wagner.</a:t>
            </a:r>
          </a:p>
          <a:p>
            <a:pPr>
              <a:defRPr/>
            </a:pPr>
            <a:r>
              <a:rPr lang="en-US" dirty="0" smtClean="0"/>
              <a:t>At huge public bonfires, Nazis burned books.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/>
              <a:t>Nazism and the Churches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4419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Hitler despised Christianity as “weak “ and “flabby”.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 replaced religion with his racial creed.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order to control churches, the Nazis combined all Protestant sects into a single state church.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Bibles were removed from altars and replaced with Mein </a:t>
            </a:r>
            <a:r>
              <a:rPr lang="en-US" dirty="0" err="1" smtClean="0"/>
              <a:t>Kampf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Catholic clergy were silenced and Catholic schools were closed.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2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C00000"/>
                </a:solidFill>
              </a:rPr>
              <a:t>Hitler’s Campaign Against the Jews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562600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Hitler set out to drive Jews from Germany.</a:t>
            </a:r>
          </a:p>
          <a:p>
            <a:r>
              <a:rPr lang="en-US" altLang="en-US" b="1" dirty="0" smtClean="0">
                <a:solidFill>
                  <a:srgbClr val="C00000"/>
                </a:solidFill>
              </a:rPr>
              <a:t>In 1935, the Nuremberg Laws placed severe restrictions on Jews.</a:t>
            </a:r>
          </a:p>
          <a:p>
            <a:pPr>
              <a:buNone/>
              <a:defRPr/>
            </a:pPr>
            <a:r>
              <a:rPr lang="en-US" dirty="0" smtClean="0"/>
              <a:t>1. Jews </a:t>
            </a:r>
            <a:r>
              <a:rPr lang="en-US" dirty="0"/>
              <a:t>were forbidden from marrying non-Jews.</a:t>
            </a:r>
          </a:p>
          <a:p>
            <a:pPr>
              <a:buNone/>
              <a:defRPr/>
            </a:pPr>
            <a:r>
              <a:rPr lang="en-US" dirty="0"/>
              <a:t>2. Jews were forbidden from attending or teaching at German schools or universities</a:t>
            </a:r>
          </a:p>
          <a:p>
            <a:pPr>
              <a:buNone/>
              <a:defRPr/>
            </a:pPr>
            <a:r>
              <a:rPr lang="en-US" dirty="0"/>
              <a:t>3. Jews were forbidden from holding govt. jobs</a:t>
            </a:r>
          </a:p>
          <a:p>
            <a:pPr>
              <a:buNone/>
              <a:defRPr/>
            </a:pPr>
            <a:r>
              <a:rPr lang="en-US" dirty="0"/>
              <a:t>4. Jews were forbidden from practicing law or medicine</a:t>
            </a:r>
          </a:p>
          <a:p>
            <a:pPr>
              <a:buNone/>
              <a:defRPr/>
            </a:pPr>
            <a:r>
              <a:rPr lang="en-US" dirty="0"/>
              <a:t>5. Jews were forbidden from publishing books.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Many German Jews fled Germany and sought refuge in other countries.</a:t>
            </a:r>
          </a:p>
          <a:p>
            <a:endParaRPr lang="en-US" altLang="en-US" b="1" dirty="0" smtClean="0">
              <a:solidFill>
                <a:srgbClr val="C00000"/>
              </a:solidFill>
            </a:endParaRPr>
          </a:p>
          <a:p>
            <a:endParaRPr lang="en-US" altLang="en-US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n-US" b="1" dirty="0" smtClean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17771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Owner\My Documents\My Pictures\Albert_Einstein_Biograph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5814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Documents and Settings\Owner\My Documents\My Pictures\einst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29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80010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 </a:t>
            </a:r>
            <a:r>
              <a:rPr lang="en-US" b="1" dirty="0">
                <a:solidFill>
                  <a:srgbClr val="C00000"/>
                </a:solidFill>
              </a:rPr>
              <a:t>1938, Nazi-led mobs attacked Jewish communities all over Germany in what came to be called </a:t>
            </a:r>
            <a:r>
              <a:rPr lang="en-US" b="1" dirty="0" err="1">
                <a:solidFill>
                  <a:srgbClr val="C00000"/>
                </a:solidFill>
              </a:rPr>
              <a:t>Kristallnacht</a:t>
            </a:r>
            <a:r>
              <a:rPr lang="en-US" b="1" dirty="0">
                <a:solidFill>
                  <a:srgbClr val="C00000"/>
                </a:solidFill>
              </a:rPr>
              <a:t>, or the “Night of Broken Glass.”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Hitler sent tens of thousands of Jews to concentration camps, detention centers for civilians considered enemies of the state. 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Hitler planned the “final solution” – the extermination of all Jews.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64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1054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NIGHT OF BROKEN GLASS  </a:t>
            </a:r>
            <a:b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en-US" sz="4000" dirty="0"/>
          </a:p>
        </p:txBody>
      </p:sp>
      <p:pic>
        <p:nvPicPr>
          <p:cNvPr id="5" name="Picture 3" descr="C:\Documents and Settings\Owner\My Documents\My Pictures\kristallnacht 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599"/>
            <a:ext cx="7077075" cy="4619625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2" descr="C:\Documents and Settings\Owner\My Documents\My Pictures\kristallnacht-nytfrontpage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 rot="21175968">
            <a:off x="398983" y="548998"/>
            <a:ext cx="2913062" cy="2949575"/>
          </a:xfrm>
          <a:ln w="762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2199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4495800" cy="144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Jews are taken to concentration camps</a:t>
            </a:r>
            <a:endParaRPr lang="en-US" sz="4400" dirty="0"/>
          </a:p>
        </p:txBody>
      </p:sp>
      <p:pic>
        <p:nvPicPr>
          <p:cNvPr id="56323" name="Picture 2" descr="C:\Documents and Settings\Owner\My Documents\My Pictures\kristallnacht 2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519149"/>
            <a:ext cx="3810000" cy="4038600"/>
          </a:xfrm>
        </p:spPr>
      </p:pic>
      <p:pic>
        <p:nvPicPr>
          <p:cNvPr id="56324" name="Picture 3" descr="C:\Documents and Settings\Owner\My Documents\My Pictures\kristallnacht 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3" descr="C:\Documents and Settings\Owner\My Documents\My Pictures\kristallnacht 9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9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Owner\My Documents\My Pictures\centropa_0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788" y="762000"/>
            <a:ext cx="8563290" cy="4953000"/>
          </a:xfrm>
        </p:spPr>
      </p:pic>
    </p:spTree>
    <p:extLst>
      <p:ext uri="{BB962C8B-B14F-4D97-AF65-F5344CB8AC3E}">
        <p14:creationId xmlns:p14="http://schemas.microsoft.com/office/powerpoint/2010/main" val="296375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4400" b="1" dirty="0" smtClean="0">
                <a:solidFill>
                  <a:srgbClr val="C00000"/>
                </a:solidFill>
              </a:rPr>
              <a:t>Hitler’s Future Vision of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4957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1. He was going to create the Third German Reich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	2. Germans would be a master race of blond haired, blue-eyed people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	3. His empire would last a thousand years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**Hitler </a:t>
            </a:r>
            <a:r>
              <a:rPr lang="en-US" sz="3200" b="1" dirty="0">
                <a:solidFill>
                  <a:srgbClr val="C00000"/>
                </a:solidFill>
              </a:rPr>
              <a:t>took the title </a:t>
            </a:r>
            <a:r>
              <a:rPr lang="en-US" sz="3200" b="1" u="sng" dirty="0">
                <a:solidFill>
                  <a:srgbClr val="C00000"/>
                </a:solidFill>
              </a:rPr>
              <a:t>Der Fuhrer </a:t>
            </a:r>
            <a:r>
              <a:rPr lang="en-US" sz="3200" b="1" dirty="0">
                <a:solidFill>
                  <a:srgbClr val="C00000"/>
                </a:solidFill>
              </a:rPr>
              <a:t>which means the leader.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60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7937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The Versailles Treaty…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458200" cy="5715000"/>
          </a:xfrm>
        </p:spPr>
      </p:pic>
    </p:spTree>
    <p:extLst>
      <p:ext uri="{BB962C8B-B14F-4D97-AF65-F5344CB8AC3E}">
        <p14:creationId xmlns:p14="http://schemas.microsoft.com/office/powerpoint/2010/main" val="3396363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 in the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World War I, the </a:t>
            </a:r>
            <a:r>
              <a:rPr lang="en-US" b="1" dirty="0" smtClean="0"/>
              <a:t>Ottoman Empire</a:t>
            </a:r>
            <a:r>
              <a:rPr lang="en-US" dirty="0" smtClean="0"/>
              <a:t> had fought along side Germany. </a:t>
            </a:r>
          </a:p>
          <a:p>
            <a:r>
              <a:rPr lang="en-US" dirty="0" smtClean="0"/>
              <a:t>During the war, the Empire became weak and collapsed.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Kemal Ataturk</a:t>
            </a:r>
            <a:r>
              <a:rPr lang="en-US" dirty="0" smtClean="0">
                <a:solidFill>
                  <a:srgbClr val="FF0000"/>
                </a:solidFill>
              </a:rPr>
              <a:t> became the leader of the new country known as Turkey.</a:t>
            </a:r>
          </a:p>
        </p:txBody>
      </p:sp>
    </p:spTree>
    <p:extLst>
      <p:ext uri="{BB962C8B-B14F-4D97-AF65-F5344CB8AC3E}">
        <p14:creationId xmlns:p14="http://schemas.microsoft.com/office/powerpoint/2010/main" val="3867837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Kemal Mustafa “Ataturk”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Kemal attempted to modernize Turkey by bringing in industry and establishing a public education system.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also wanted to do away with the </a:t>
            </a:r>
            <a:r>
              <a:rPr lang="en-US" b="1" dirty="0" smtClean="0">
                <a:solidFill>
                  <a:srgbClr val="FF0000"/>
                </a:solidFill>
              </a:rPr>
              <a:t>caliphate (office of the supreme Muslim leader).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 a result, Turkey remains one of the least influenced countries in the Middle East by Islam.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83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Kemal Ataturk was fighting in Turkey, </a:t>
            </a:r>
            <a:r>
              <a:rPr lang="en-US" b="1" dirty="0" smtClean="0">
                <a:solidFill>
                  <a:srgbClr val="FF0000"/>
                </a:solidFill>
              </a:rPr>
              <a:t>Reza Shah Pahlavi</a:t>
            </a:r>
            <a:r>
              <a:rPr lang="en-US" dirty="0" smtClean="0">
                <a:solidFill>
                  <a:srgbClr val="FF0000"/>
                </a:solidFill>
              </a:rPr>
              <a:t> was fighting in Iran.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Similar to Ataturk, </a:t>
            </a:r>
            <a:r>
              <a:rPr lang="en-US" b="1" dirty="0" smtClean="0">
                <a:solidFill>
                  <a:srgbClr val="FF0000"/>
                </a:solidFill>
              </a:rPr>
              <a:t>Pahlavi</a:t>
            </a:r>
            <a:r>
              <a:rPr lang="en-US" dirty="0" smtClean="0">
                <a:solidFill>
                  <a:srgbClr val="FF0000"/>
                </a:solidFill>
              </a:rPr>
              <a:t> wanted to modernize Iran.  However, he did not attempt to destroy the </a:t>
            </a:r>
            <a:r>
              <a:rPr lang="en-US" b="1" dirty="0" smtClean="0">
                <a:solidFill>
                  <a:srgbClr val="FF0000"/>
                </a:solidFill>
              </a:rPr>
              <a:t>caliphate</a:t>
            </a:r>
            <a:r>
              <a:rPr lang="en-US" dirty="0" smtClean="0">
                <a:solidFill>
                  <a:srgbClr val="FF0000"/>
                </a:solidFill>
              </a:rPr>
              <a:t> as Ataturk did.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During World War II, the shah sided with Adolf Hitler and the United States and Great Britain invaded to overthrow him.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15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Saudi Arabia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the early 1920’s, </a:t>
            </a:r>
            <a:r>
              <a:rPr lang="en-US" b="1" dirty="0" smtClean="0">
                <a:solidFill>
                  <a:srgbClr val="FF0000"/>
                </a:solidFill>
              </a:rPr>
              <a:t>Ibn Saud</a:t>
            </a:r>
            <a:r>
              <a:rPr lang="en-US" dirty="0" smtClean="0">
                <a:solidFill>
                  <a:srgbClr val="FF0000"/>
                </a:solidFill>
              </a:rPr>
              <a:t> united Arabs to create the nation of </a:t>
            </a:r>
            <a:r>
              <a:rPr lang="en-US" b="1" dirty="0" smtClean="0">
                <a:solidFill>
                  <a:srgbClr val="FF0000"/>
                </a:solidFill>
              </a:rPr>
              <a:t>Saudi Arabia</a:t>
            </a:r>
            <a:r>
              <a:rPr lang="en-US" dirty="0" smtClean="0">
                <a:solidFill>
                  <a:srgbClr val="FF0000"/>
                </a:solidFill>
              </a:rPr>
              <a:t> on the Arabian Peninsula.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Although it started off poor, the country soon discovered it had one of the largest oil reserves in the world, making it one of the richest countries.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However, not everyone benefits as Saudi Arabia is one of the last true monarchies and is ruled under </a:t>
            </a:r>
            <a:r>
              <a:rPr lang="en-US" b="1" dirty="0" smtClean="0">
                <a:solidFill>
                  <a:srgbClr val="FF0000"/>
                </a:solidFill>
              </a:rPr>
              <a:t>Sharia law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059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Balfour Declaration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Palestine had been the home of the Jews in antiquity.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However, the region was not made up of 80% Muslims.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Zionist </a:t>
            </a:r>
            <a:r>
              <a:rPr lang="en-US" dirty="0" smtClean="0">
                <a:solidFill>
                  <a:srgbClr val="FF0000"/>
                </a:solidFill>
              </a:rPr>
              <a:t>movement called for the creation of a new Jewish homeland.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an attempt to gain support from the Jewish population in World War I, the </a:t>
            </a:r>
            <a:r>
              <a:rPr lang="en-US" b="1" dirty="0" smtClean="0">
                <a:solidFill>
                  <a:srgbClr val="FF0000"/>
                </a:solidFill>
              </a:rPr>
              <a:t>Balfour Declaration </a:t>
            </a:r>
            <a:r>
              <a:rPr lang="en-US" dirty="0" smtClean="0">
                <a:solidFill>
                  <a:srgbClr val="FF0000"/>
                </a:solidFill>
              </a:rPr>
              <a:t>was issued.  It stated that the Jews should have a homeland in or near Palestine.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11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Mohandis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Ghandi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used </a:t>
            </a:r>
            <a:r>
              <a:rPr lang="en-US" b="1" dirty="0" smtClean="0">
                <a:solidFill>
                  <a:srgbClr val="FF0000"/>
                </a:solidFill>
              </a:rPr>
              <a:t>Civil Disobedience </a:t>
            </a:r>
            <a:r>
              <a:rPr lang="en-US" dirty="0" smtClean="0">
                <a:solidFill>
                  <a:srgbClr val="FF0000"/>
                </a:solidFill>
              </a:rPr>
              <a:t>(intentionally breaking the law to prove that it is unjust) to attempt to break away from British Rule.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83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4245"/>
            <a:ext cx="81533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/>
              <a:t>In 1919, the only countries viewed as powerful were the</a:t>
            </a:r>
            <a:r>
              <a:rPr lang="en-US" altLang="en-US" sz="3200" b="1" dirty="0">
                <a:solidFill>
                  <a:srgbClr val="C00000"/>
                </a:solidFill>
              </a:rPr>
              <a:t> United States, France, </a:t>
            </a:r>
            <a:r>
              <a:rPr lang="en-US" altLang="en-US" sz="3200" b="1" dirty="0"/>
              <a:t>&amp;</a:t>
            </a:r>
            <a:r>
              <a:rPr lang="en-US" altLang="en-US" sz="3200" b="1" dirty="0">
                <a:solidFill>
                  <a:srgbClr val="C00000"/>
                </a:solidFill>
              </a:rPr>
              <a:t> Great Britain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.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en-US" sz="3200" b="1" dirty="0"/>
              <a:t>Problems in </a:t>
            </a:r>
            <a:r>
              <a:rPr lang="en-US" sz="3200" b="1" dirty="0" smtClean="0"/>
              <a:t>Post-War Europe:</a:t>
            </a:r>
            <a:endParaRPr lang="en-US" sz="32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jobless 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veterans (unemployment in general, too)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rebuilding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ravaged 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land huge debts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owed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spread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of radical ideas/birth of </a:t>
            </a:r>
            <a:endParaRPr lang="en-US" alt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/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communism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general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dissatisfaction with Treaty </a:t>
            </a:r>
            <a:endParaRPr lang="en-US" alt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/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Versailles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lack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of strong, able European 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leaders 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sz="3200" b="1" dirty="0"/>
              <a:t/>
            </a:r>
            <a:br>
              <a:rPr lang="en-US" sz="3200" b="1" dirty="0"/>
            </a:br>
            <a:endParaRPr lang="en-US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88" y="3457291"/>
            <a:ext cx="28606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13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838200"/>
            <a:ext cx="7391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League of Nations failed </a:t>
            </a:r>
            <a:r>
              <a:rPr lang="en-US" sz="3600" dirty="0"/>
              <a:t>at peace-keeping </a:t>
            </a:r>
            <a:r>
              <a:rPr lang="en-US" sz="3600" dirty="0" smtClean="0"/>
              <a:t>because:</a:t>
            </a:r>
            <a:endParaRPr lang="en-US" sz="3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No strong leadership (U.S. wasn’t involved)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No progress in arms reduction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No way to enforce decisions made (no military presence)</a:t>
            </a:r>
          </a:p>
        </p:txBody>
      </p:sp>
    </p:spTree>
    <p:extLst>
      <p:ext uri="{BB962C8B-B14F-4D97-AF65-F5344CB8AC3E}">
        <p14:creationId xmlns:p14="http://schemas.microsoft.com/office/powerpoint/2010/main" val="2144373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493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A Weak League of Nations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9" y="914400"/>
            <a:ext cx="8566245" cy="440650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56831"/>
            <a:ext cx="5486400" cy="17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2"/>
                </a:solidFill>
              </a:rPr>
              <a:t>Actions that ATTEMPTED to signal an</a:t>
            </a:r>
            <a:br>
              <a:rPr lang="en-US" altLang="en-US" sz="4000" b="1" dirty="0" smtClean="0">
                <a:solidFill>
                  <a:schemeClr val="tx2"/>
                </a:solidFill>
              </a:rPr>
            </a:br>
            <a:r>
              <a:rPr lang="en-US" altLang="en-US" sz="4000" b="1" dirty="0" smtClean="0">
                <a:solidFill>
                  <a:schemeClr val="tx2"/>
                </a:solidFill>
              </a:rPr>
              <a:t> End to All War:</a:t>
            </a:r>
            <a:endParaRPr lang="en-US" altLang="en-US" sz="6000" b="1" dirty="0" smtClean="0">
              <a:solidFill>
                <a:srgbClr val="C0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486400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US" altLang="en-US" sz="3200" b="1" dirty="0" smtClean="0"/>
              <a:t>Since the </a:t>
            </a:r>
            <a:r>
              <a:rPr lang="en-US" altLang="en-US" sz="3200" b="1" dirty="0">
                <a:solidFill>
                  <a:srgbClr val="FF0000"/>
                </a:solidFill>
              </a:rPr>
              <a:t>League of Nations</a:t>
            </a:r>
            <a:r>
              <a:rPr lang="en-US" altLang="en-US" sz="3200" b="1" dirty="0"/>
              <a:t> was </a:t>
            </a:r>
            <a:r>
              <a:rPr lang="en-US" altLang="en-US" sz="3200" b="1" dirty="0" smtClean="0"/>
              <a:t>ineffective, nations sought other ways to keep the peace:</a:t>
            </a:r>
            <a:endParaRPr lang="en-US" altLang="en-US" sz="3200" b="1" dirty="0"/>
          </a:p>
          <a:p>
            <a:pPr marL="514350" indent="-514350" eaLnBrk="1" hangingPunct="1"/>
            <a:r>
              <a:rPr lang="en-US" altLang="en-US" sz="3200" b="1" dirty="0" smtClean="0"/>
              <a:t>In 1925, the treaties of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Locarno</a:t>
            </a:r>
            <a:r>
              <a:rPr lang="en-US" altLang="en-US" sz="3200" b="1" dirty="0" smtClean="0"/>
              <a:t> were signed, which ended all border disputes with Germany</a:t>
            </a:r>
          </a:p>
          <a:p>
            <a:pPr marL="914400" lvl="1" indent="-514350"/>
            <a:r>
              <a:rPr lang="en-US" altLang="en-US" sz="2200" b="1" dirty="0" smtClean="0"/>
              <a:t>Took land from Germany and gave it to surrounding countries…made Germany pretty mad.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FF0000"/>
                </a:solidFill>
              </a:rPr>
              <a:t>Kellogg-Briand Pact</a:t>
            </a:r>
            <a:r>
              <a:rPr lang="en-US" altLang="en-US" sz="3200" b="1" dirty="0" smtClean="0"/>
              <a:t> of 1928 was signed by almost all independent nations. 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2400" b="1" dirty="0" smtClean="0"/>
              <a:t>Renounced war as an instrument of national policy &amp; limited size of navies.</a:t>
            </a:r>
          </a:p>
          <a:p>
            <a:r>
              <a:rPr lang="en-US" altLang="en-US" sz="3000" b="1" dirty="0">
                <a:solidFill>
                  <a:schemeClr val="hlink"/>
                </a:solidFill>
              </a:rPr>
              <a:t>France</a:t>
            </a:r>
            <a:r>
              <a:rPr lang="en-US" altLang="en-US" sz="3000" b="1" dirty="0"/>
              <a:t> built the </a:t>
            </a:r>
            <a:r>
              <a:rPr lang="en-US" altLang="en-US" sz="3000" b="1" dirty="0">
                <a:solidFill>
                  <a:srgbClr val="FF0000"/>
                </a:solidFill>
              </a:rPr>
              <a:t>Maginot Line </a:t>
            </a:r>
            <a:r>
              <a:rPr lang="en-US" altLang="en-US" sz="3000" b="1" dirty="0"/>
              <a:t>to protect itself.</a:t>
            </a:r>
          </a:p>
          <a:p>
            <a:pPr lvl="1"/>
            <a:r>
              <a:rPr lang="en-US" altLang="en-US" sz="2400" b="1" dirty="0">
                <a:solidFill>
                  <a:srgbClr val="FF8000"/>
                </a:solidFill>
              </a:rPr>
              <a:t>Maginot Line</a:t>
            </a:r>
            <a:r>
              <a:rPr lang="en-US" altLang="en-US" sz="2400" b="1" dirty="0"/>
              <a:t> – a fortified line of concrete and bunkers built along the </a:t>
            </a:r>
            <a:r>
              <a:rPr lang="en-US" altLang="en-US" sz="2400" b="1" dirty="0" smtClean="0">
                <a:solidFill>
                  <a:schemeClr val="hlink"/>
                </a:solidFill>
              </a:rPr>
              <a:t>French-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German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border. </a:t>
            </a:r>
          </a:p>
          <a:p>
            <a:pPr marL="514350" indent="-514350" eaLnBrk="1" hangingPunct="1">
              <a:lnSpc>
                <a:spcPct val="90000"/>
              </a:lnSpc>
            </a:pPr>
            <a:endParaRPr lang="en-US" altLang="en-US" sz="3200" b="1" dirty="0" smtClean="0">
              <a:solidFill>
                <a:srgbClr val="FF0000"/>
              </a:solidFill>
            </a:endParaRPr>
          </a:p>
          <a:p>
            <a:pPr marL="514350" indent="-514350" eaLnBrk="1" hangingPunct="1"/>
            <a:endParaRPr lang="en-US" altLang="en-US" sz="3200" b="1" dirty="0" smtClean="0">
              <a:solidFill>
                <a:srgbClr val="C00000"/>
              </a:solidFill>
            </a:endParaRPr>
          </a:p>
          <a:p>
            <a:pPr marL="514350" indent="-514350" eaLnBrk="1" hangingPunct="1">
              <a:buFont typeface="Arial" pitchFamily="34" charset="0"/>
              <a:buAutoNum type="arabicPeriod"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9498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5400" b="1" u="sng" dirty="0" smtClean="0"/>
              <a:t>Problems with these ideas:</a:t>
            </a:r>
            <a:r>
              <a:rPr lang="en-US" altLang="en-US" sz="4800" b="1" u="sng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The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Kellogg-Briand Pact</a:t>
            </a:r>
            <a:r>
              <a:rPr lang="en-US" altLang="en-US" sz="3600" b="1" dirty="0" smtClean="0"/>
              <a:t> could not be monitored or enforced.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The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League of Nations</a:t>
            </a:r>
            <a:r>
              <a:rPr lang="en-US" altLang="en-US" sz="3600" b="1" dirty="0" smtClean="0"/>
              <a:t> was powerless to stop aggressors.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32" y="3657600"/>
            <a:ext cx="27273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4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17613</TotalTime>
  <Words>2379</Words>
  <Application>Microsoft Office PowerPoint</Application>
  <PresentationFormat>On-screen Show (4:3)</PresentationFormat>
  <Paragraphs>240</Paragraphs>
  <Slides>45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Thermal</vt:lpstr>
      <vt:lpstr>Unit 8-The Inter-War Years</vt:lpstr>
      <vt:lpstr>China</vt:lpstr>
      <vt:lpstr>Japan</vt:lpstr>
      <vt:lpstr>The Versailles Treaty…</vt:lpstr>
      <vt:lpstr>PowerPoint Presentation</vt:lpstr>
      <vt:lpstr>PowerPoint Presentation</vt:lpstr>
      <vt:lpstr>A Weak League of Nations</vt:lpstr>
      <vt:lpstr>Actions that ATTEMPTED to signal an  End to All War:</vt:lpstr>
      <vt:lpstr>PowerPoint Presentation</vt:lpstr>
      <vt:lpstr>Post War America</vt:lpstr>
      <vt:lpstr>The Red Scare</vt:lpstr>
      <vt:lpstr>PowerPoint Presentation</vt:lpstr>
      <vt:lpstr>PowerPoint Presentation</vt:lpstr>
      <vt:lpstr>France &amp; Great Britain</vt:lpstr>
      <vt:lpstr>Totalitarianism in Europe</vt:lpstr>
      <vt:lpstr>The Rise of Mussolini</vt:lpstr>
      <vt:lpstr>PowerPoint Presentation</vt:lpstr>
      <vt:lpstr>What Is Fascism?</vt:lpstr>
      <vt:lpstr>Mussolini’s Promise to the people of Italy…</vt:lpstr>
      <vt:lpstr>SHAPING THE YOUNG WAS A MAJOR FASCIST GOAL.</vt:lpstr>
      <vt:lpstr>FASCISM COMPARED TO COMMUNISM  </vt:lpstr>
      <vt:lpstr>Sec. 4 The Weimar Republic</vt:lpstr>
      <vt:lpstr>The Dawes Plan (1924)</vt:lpstr>
      <vt:lpstr>Adolf Hitler’s Rise to Power</vt:lpstr>
      <vt:lpstr>Hitler as a Soldier in WWI</vt:lpstr>
      <vt:lpstr>Hitler’s Rise to Power (cont.)</vt:lpstr>
      <vt:lpstr>Mein Kampf   [My Struggle]</vt:lpstr>
      <vt:lpstr>PowerPoint Presentation</vt:lpstr>
      <vt:lpstr>The Third Reich (Empire)</vt:lpstr>
      <vt:lpstr>PowerPoint Presentation</vt:lpstr>
      <vt:lpstr>Purging German Culture</vt:lpstr>
      <vt:lpstr>Nazism and the Churches </vt:lpstr>
      <vt:lpstr>Hitler’s Campaign Against the Jews</vt:lpstr>
      <vt:lpstr>PowerPoint Presentation</vt:lpstr>
      <vt:lpstr>PowerPoint Presentation</vt:lpstr>
      <vt:lpstr>NIGHT OF BROKEN GLASS   </vt:lpstr>
      <vt:lpstr>Jews are taken to concentration camps</vt:lpstr>
      <vt:lpstr>PowerPoint Presentation</vt:lpstr>
      <vt:lpstr>Hitler’s Future Vision of Germany</vt:lpstr>
      <vt:lpstr>Nationalism in the East</vt:lpstr>
      <vt:lpstr>Kemal Mustafa “Ataturk” </vt:lpstr>
      <vt:lpstr>Iran </vt:lpstr>
      <vt:lpstr>Saudi Arabia </vt:lpstr>
      <vt:lpstr>Balfour Declaration</vt:lpstr>
      <vt:lpstr>Indian Independence</vt:lpstr>
    </vt:vector>
  </TitlesOfParts>
  <Company>Pearl Public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8-The Inter-War Years</dc:title>
  <dc:creator>McBeth, Whitney</dc:creator>
  <cp:lastModifiedBy>McPhail, Amy</cp:lastModifiedBy>
  <cp:revision>54</cp:revision>
  <cp:lastPrinted>2015-01-28T18:41:01Z</cp:lastPrinted>
  <dcterms:created xsi:type="dcterms:W3CDTF">2013-01-29T22:17:45Z</dcterms:created>
  <dcterms:modified xsi:type="dcterms:W3CDTF">2017-01-24T15:51:17Z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TC010721381033</vt:lpwstr>
  </property>
</Properties>
</file>