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2" r:id="rId6"/>
    <p:sldId id="261" r:id="rId7"/>
    <p:sldId id="263" r:id="rId8"/>
    <p:sldId id="266" r:id="rId9"/>
    <p:sldId id="267" r:id="rId10"/>
    <p:sldId id="268" r:id="rId11"/>
    <p:sldId id="269" r:id="rId12"/>
    <p:sldId id="270" r:id="rId13"/>
    <p:sldId id="271" r:id="rId14"/>
    <p:sldId id="273" r:id="rId15"/>
    <p:sldId id="274" r:id="rId16"/>
    <p:sldId id="275" r:id="rId17"/>
    <p:sldId id="278" r:id="rId18"/>
    <p:sldId id="280" r:id="rId19"/>
    <p:sldId id="281" r:id="rId20"/>
    <p:sldId id="282" r:id="rId21"/>
    <p:sldId id="283" r:id="rId22"/>
    <p:sldId id="284" r:id="rId23"/>
    <p:sldId id="285" r:id="rId24"/>
    <p:sldId id="286" r:id="rId25"/>
    <p:sldId id="287" r:id="rId26"/>
  </p:sldIdLst>
  <p:sldSz cx="9144000" cy="6858000" type="screen4x3"/>
  <p:notesSz cx="6950075" cy="9236075"/>
  <p:embeddedFontLst>
    <p:embeddedFont>
      <p:font typeface="Calibri" panose="020F0502020204030204" pitchFamily="34" charset="0"/>
      <p:regular r:id="rId28"/>
      <p:bold r:id="rId29"/>
      <p:italic r:id="rId30"/>
      <p:boldItalic r:id="rId31"/>
    </p:embeddedFont>
    <p:embeddedFont>
      <p:font typeface="Helvetica Neue" panose="020B0604020202020204" charset="0"/>
      <p:regular r:id="rId32"/>
      <p:bold r:id="rId33"/>
      <p:italic r:id="rId34"/>
      <p:boldItalic r:id="rId35"/>
    </p:embeddedFont>
    <p:embeddedFont>
      <p:font typeface="Arial Black" panose="020B0A04020102020204" pitchFamily="34" charset="0"/>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11699" cy="46180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936768" y="0"/>
            <a:ext cx="3011699" cy="461804"/>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95008" y="4387136"/>
            <a:ext cx="5560060" cy="4156234"/>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772668"/>
            <a:ext cx="3011699" cy="461804"/>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809825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95008" y="4387136"/>
            <a:ext cx="5560060" cy="4156234"/>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86" name="Shape 86"/>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95008" y="4387136"/>
            <a:ext cx="5560060" cy="4156234"/>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68" name="Shape 168"/>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11</a:t>
            </a:fld>
            <a:endParaRPr sz="1200">
              <a:solidFill>
                <a:schemeClr val="dk1"/>
              </a:solidFill>
              <a:latin typeface="Arial"/>
              <a:ea typeface="Arial"/>
              <a:cs typeface="Arial"/>
              <a:sym typeface="Arial"/>
            </a:endParaRPr>
          </a:p>
        </p:txBody>
      </p:sp>
      <p:sp>
        <p:nvSpPr>
          <p:cNvPr id="174" name="Shape 174"/>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5" name="Shape 175"/>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American soldiers quickly learned that this was a different type of war.  The U.S. was prepared to fight a war similar to the Korean War, but Vietnam provided numerous challenging obstacles.  The Viet Cong would infiltrate villages and dress like the people living there.  American troops struggled with what the enemy looked like and where to find them.  The enemy could be an elderly lady in a remote village that might shoot at Americans.  The Viet Cong could also retreat to miles of caves and tunnels after coming out to fight the Americans.  These tactics, and more, were difficult to overcome.</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12</a:t>
            </a:fld>
            <a:endParaRPr sz="1200">
              <a:solidFill>
                <a:schemeClr val="dk1"/>
              </a:solidFill>
              <a:latin typeface="Arial"/>
              <a:ea typeface="Arial"/>
              <a:cs typeface="Arial"/>
              <a:sym typeface="Arial"/>
            </a:endParaRPr>
          </a:p>
        </p:txBody>
      </p:sp>
      <p:sp>
        <p:nvSpPr>
          <p:cNvPr id="186" name="Shape 186"/>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7" name="Shape 187"/>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United States responded to tunnel retreats by the Viet Cong by sending smaller American soldiers into the tunnels to blow up or flush out the enemy.  These soldiers became known as Tunnel Rats.  Besides putting themselves in harm’s way with the Viet Cong, they also encountered rats, snakes, scorpions, and booby traps in the tunnels.</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95008" y="4387136"/>
            <a:ext cx="5560060" cy="4156234"/>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97" name="Shape 197"/>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14</a:t>
            </a:fld>
            <a:endParaRPr sz="1200">
              <a:solidFill>
                <a:schemeClr val="dk1"/>
              </a:solidFill>
              <a:latin typeface="Arial"/>
              <a:ea typeface="Arial"/>
              <a:cs typeface="Arial"/>
              <a:sym typeface="Arial"/>
            </a:endParaRPr>
          </a:p>
        </p:txBody>
      </p:sp>
      <p:sp>
        <p:nvSpPr>
          <p:cNvPr id="209" name="Shape 209"/>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0" name="Shape 210"/>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Greg remembers tuning into LBJ on television and listening to the American leader as he briefed the nation.</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15</a:t>
            </a:fld>
            <a:endParaRPr sz="1200">
              <a:solidFill>
                <a:schemeClr val="dk1"/>
              </a:solidFill>
              <a:latin typeface="Arial"/>
              <a:ea typeface="Arial"/>
              <a:cs typeface="Arial"/>
              <a:sym typeface="Arial"/>
            </a:endParaRPr>
          </a:p>
        </p:txBody>
      </p:sp>
      <p:sp>
        <p:nvSpPr>
          <p:cNvPr id="221" name="Shape 221"/>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2" name="Shape 222"/>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1968 could be the most turbulent year in United States history.  President Johnson became a victim of his own war, Martin Luther King was assassinated in Memphis in April, and Bobby Kennedy, the front-runner for the presidency, was assassinated in Los Angeles in June.  Even more turmoil occurred in Chicago in August of 1968 when major riots broke out at the Democratic National Convention.</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16</a:t>
            </a:fld>
            <a:endParaRPr sz="1200">
              <a:solidFill>
                <a:schemeClr val="dk1"/>
              </a:solidFill>
              <a:latin typeface="Arial"/>
              <a:ea typeface="Arial"/>
              <a:cs typeface="Arial"/>
              <a:sym typeface="Arial"/>
            </a:endParaRPr>
          </a:p>
        </p:txBody>
      </p:sp>
      <p:sp>
        <p:nvSpPr>
          <p:cNvPr id="232" name="Shape 232"/>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3" name="Shape 233"/>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Greg Clevenger could not vote in the 1968 election.  Eighteen-year-olds were fighting and dying in Vietnam, but would not be able to legally vote until the 1972 election.  Nixon campaigned on the promise that he would get the U.S. out of Vietnam, and there would be “Peace with Honor.”</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Critical thinking question: Was it fair that the draft age was 18, but the voting age was 21?</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17</a:t>
            </a:fld>
            <a:endParaRPr sz="1200">
              <a:solidFill>
                <a:schemeClr val="dk1"/>
              </a:solidFill>
              <a:latin typeface="Arial"/>
              <a:ea typeface="Arial"/>
              <a:cs typeface="Arial"/>
              <a:sym typeface="Arial"/>
            </a:endParaRPr>
          </a:p>
        </p:txBody>
      </p:sp>
      <p:sp>
        <p:nvSpPr>
          <p:cNvPr id="254" name="Shape 254"/>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5" name="Shape 255"/>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 most disturbing event took place in Vietnam on March 16, 1968, at a small village called My Lai.  Lt. William Calley was ordered to go to My Lai and find the Viet Cong.  American soldiers, very battle weary by this time, opened fire on innocent women, children, and senior citizens, killing 350 civilians in a massacre that lasted several hours.  Lt. Calley was later sentenced to 20 years “hard labor” for his role in the My Lai massacre, though he only served three and a half years of house arrest.</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18</a:t>
            </a:fld>
            <a:endParaRPr sz="1200">
              <a:solidFill>
                <a:schemeClr val="dk1"/>
              </a:solidFill>
              <a:latin typeface="Arial"/>
              <a:ea typeface="Arial"/>
              <a:cs typeface="Arial"/>
              <a:sym typeface="Arial"/>
            </a:endParaRPr>
          </a:p>
        </p:txBody>
      </p:sp>
      <p:sp>
        <p:nvSpPr>
          <p:cNvPr id="269" name="Shape 269"/>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0" name="Shape 270"/>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Kent State University in Ohio became the focus in 1970 when students once again demonstrated against U.S. interventions in Southeast Asia.  The Governor of Ohio called in the National Guard to monitor the demonstration.  Rocks were thrown when demonstrators were ordered to disperse; shots were fired killing four students and wounding ten.  President Nixon had called the protestors “Bums.”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song that is playing is “Ohio,” by Crosby, Stills, Nash, and Young. It is another protest song and was written directly in response to the shootings at Kent State.</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95008" y="4387136"/>
            <a:ext cx="5560060" cy="4156234"/>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82" name="Shape 282"/>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95008" y="4387136"/>
            <a:ext cx="5560060" cy="4156234"/>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92" name="Shape 92"/>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95008" y="4387136"/>
            <a:ext cx="5560060" cy="4156234"/>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87" name="Shape 287"/>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95008" y="4387136"/>
            <a:ext cx="5560060" cy="4156234"/>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94" name="Shape 294"/>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95008" y="4387136"/>
            <a:ext cx="5560060" cy="4156234"/>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00" name="Shape 300"/>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95008" y="4387136"/>
            <a:ext cx="5560060" cy="4156234"/>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06" name="Shape 306"/>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95008" y="4387136"/>
            <a:ext cx="5560060" cy="4156234"/>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11" name="Shape 311"/>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95008" y="4387136"/>
            <a:ext cx="5560060" cy="4156234"/>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17" name="Shape 317"/>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95008" y="4387136"/>
            <a:ext cx="5560060" cy="4156234"/>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98" name="Shape 98"/>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95008" y="4387136"/>
            <a:ext cx="5560060" cy="4156234"/>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03" name="Shape 103"/>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95008" y="4387136"/>
            <a:ext cx="5560060" cy="4156234"/>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2" name="Shape 122"/>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95008" y="4387136"/>
            <a:ext cx="5560060" cy="4156234"/>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15" name="Shape 115"/>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95008" y="4387136"/>
            <a:ext cx="5560060" cy="4156234"/>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9" name="Shape 129"/>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8</a:t>
            </a:fld>
            <a:endParaRPr sz="1200">
              <a:solidFill>
                <a:schemeClr val="dk1"/>
              </a:solidFill>
              <a:latin typeface="Arial"/>
              <a:ea typeface="Arial"/>
              <a:cs typeface="Arial"/>
              <a:sym typeface="Arial"/>
            </a:endParaRPr>
          </a:p>
        </p:txBody>
      </p:sp>
      <p:sp>
        <p:nvSpPr>
          <p:cNvPr id="150" name="Shape 150"/>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1" name="Shape 151"/>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This slide displays the increase of U.S. combat troops sent to South Vietnam and America’s policy of escalation.</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95008" y="4387136"/>
            <a:ext cx="5560060" cy="4156234"/>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61" name="Shape 161"/>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685800" y="990600"/>
            <a:ext cx="7772400" cy="2057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i="0" u="none" strike="noStrike" cap="none">
                <a:solidFill>
                  <a:schemeClr val="accent5"/>
                </a:solidFill>
                <a:latin typeface="Calibri"/>
                <a:ea typeface="Calibri"/>
                <a:cs typeface="Calibri"/>
                <a:sym typeface="Calibri"/>
              </a:rPr>
              <a:t>UNITED STATES HISTORY</a:t>
            </a:r>
            <a:endParaRPr/>
          </a:p>
        </p:txBody>
      </p:sp>
      <p:sp>
        <p:nvSpPr>
          <p:cNvPr id="89" name="Shape 89"/>
          <p:cNvSpPr txBox="1">
            <a:spLocks noGrp="1"/>
          </p:cNvSpPr>
          <p:nvPr>
            <p:ph type="subTitle" idx="1"/>
          </p:nvPr>
        </p:nvSpPr>
        <p:spPr>
          <a:xfrm>
            <a:off x="1371600" y="3581400"/>
            <a:ext cx="6400800" cy="2971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4000"/>
              <a:buFont typeface="Arial"/>
              <a:buNone/>
            </a:pPr>
            <a:r>
              <a:rPr lang="en-US" sz="4000" b="1" i="0" u="none" strike="noStrike" cap="none">
                <a:solidFill>
                  <a:srgbClr val="888888"/>
                </a:solidFill>
                <a:latin typeface="Calibri"/>
                <a:ea typeface="Calibri"/>
                <a:cs typeface="Calibri"/>
                <a:sym typeface="Calibri"/>
              </a:rPr>
              <a:t>LYNDON JOHNSON, VIETNAM, and </a:t>
            </a:r>
            <a:endParaRPr/>
          </a:p>
          <a:p>
            <a:pPr marL="0" marR="0" lvl="0" indent="0" algn="ctr" rtl="0">
              <a:spcBef>
                <a:spcPts val="800"/>
              </a:spcBef>
              <a:spcAft>
                <a:spcPts val="0"/>
              </a:spcAft>
              <a:buClr>
                <a:srgbClr val="888888"/>
              </a:buClr>
              <a:buSzPts val="4000"/>
              <a:buFont typeface="Arial"/>
              <a:buNone/>
            </a:pPr>
            <a:r>
              <a:rPr lang="en-US" sz="4000" b="1" i="0" u="none" strike="noStrike" cap="none">
                <a:solidFill>
                  <a:srgbClr val="888888"/>
                </a:solidFill>
                <a:latin typeface="Calibri"/>
                <a:ea typeface="Calibri"/>
                <a:cs typeface="Calibri"/>
                <a:sym typeface="Calibri"/>
              </a:rPr>
              <a:t>RICHARD NIXON </a:t>
            </a:r>
            <a:endParaRPr/>
          </a:p>
          <a:p>
            <a:pPr marL="0" marR="0" lvl="0" indent="0" algn="ctr" rtl="0">
              <a:spcBef>
                <a:spcPts val="800"/>
              </a:spcBef>
              <a:spcAft>
                <a:spcPts val="0"/>
              </a:spcAft>
              <a:buClr>
                <a:srgbClr val="888888"/>
              </a:buClr>
              <a:buSzPts val="4000"/>
              <a:buFont typeface="Arial"/>
              <a:buNone/>
            </a:pPr>
            <a:endParaRPr sz="4000" b="1" i="0" u="none" strike="noStrike" cap="none">
              <a:solidFill>
                <a:srgbClr val="888888"/>
              </a:solidFill>
              <a:latin typeface="Calibri"/>
              <a:ea typeface="Calibri"/>
              <a:cs typeface="Calibri"/>
              <a:sym typeface="Calibri"/>
            </a:endParaRPr>
          </a:p>
          <a:p>
            <a:pPr marL="0" marR="0" lvl="0" indent="0" algn="ctr" rtl="0">
              <a:spcBef>
                <a:spcPts val="800"/>
              </a:spcBef>
              <a:spcAft>
                <a:spcPts val="0"/>
              </a:spcAft>
              <a:buClr>
                <a:srgbClr val="888888"/>
              </a:buClr>
              <a:buSzPts val="4000"/>
              <a:buFont typeface="Arial"/>
              <a:buNone/>
            </a:pPr>
            <a:endParaRPr sz="4000" b="1"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0"/>
            <a:ext cx="82296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1" u="sng" strike="noStrike" cap="none">
                <a:solidFill>
                  <a:srgbClr val="7F7F7F"/>
                </a:solidFill>
                <a:latin typeface="Calibri"/>
                <a:ea typeface="Calibri"/>
                <a:cs typeface="Calibri"/>
                <a:sym typeface="Calibri"/>
              </a:rPr>
              <a:t>VIETNAM</a:t>
            </a:r>
            <a:endParaRPr sz="4400" b="1" i="1" u="sng" strike="noStrike" cap="none">
              <a:solidFill>
                <a:srgbClr val="7F7F7F"/>
              </a:solidFill>
              <a:latin typeface="Calibri"/>
              <a:ea typeface="Calibri"/>
              <a:cs typeface="Calibri"/>
              <a:sym typeface="Calibri"/>
            </a:endParaRPr>
          </a:p>
        </p:txBody>
      </p:sp>
      <p:pic>
        <p:nvPicPr>
          <p:cNvPr id="171" name="Shape 171" descr="A_map_of_Vietnam___medium.jpg"/>
          <p:cNvPicPr preferRelativeResize="0">
            <a:picLocks noGrp="1"/>
          </p:cNvPicPr>
          <p:nvPr>
            <p:ph type="body" idx="1"/>
          </p:nvPr>
        </p:nvPicPr>
        <p:blipFill rotWithShape="1">
          <a:blip r:embed="rId3">
            <a:alphaModFix/>
          </a:blip>
          <a:srcRect/>
          <a:stretch/>
        </p:blipFill>
        <p:spPr>
          <a:xfrm>
            <a:off x="304800" y="838200"/>
            <a:ext cx="8534400" cy="57912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p:nvPr/>
        </p:nvSpPr>
        <p:spPr>
          <a:xfrm>
            <a:off x="228600" y="228600"/>
            <a:ext cx="8686800" cy="6400800"/>
          </a:xfrm>
          <a:prstGeom prst="rect">
            <a:avLst/>
          </a:prstGeom>
          <a:solidFill>
            <a:srgbClr val="B5C1A4"/>
          </a:solidFill>
          <a:ln w="63500" cap="flat" cmpd="thinThick">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8" name="Shape 1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rgbClr val="052F28"/>
                </a:solidFill>
                <a:latin typeface="Arial Black"/>
                <a:ea typeface="Arial Black"/>
                <a:cs typeface="Arial Black"/>
                <a:sym typeface="Arial Black"/>
              </a:rPr>
              <a:t>Vietnam Battle Tactics</a:t>
            </a:r>
            <a:endParaRPr/>
          </a:p>
        </p:txBody>
      </p:sp>
      <p:sp>
        <p:nvSpPr>
          <p:cNvPr id="179" name="Shape 179"/>
          <p:cNvSpPr txBox="1">
            <a:spLocks noGrp="1"/>
          </p:cNvSpPr>
          <p:nvPr>
            <p:ph type="body" idx="1"/>
          </p:nvPr>
        </p:nvSpPr>
        <p:spPr>
          <a:xfrm>
            <a:off x="457200" y="14478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52F28"/>
              </a:buClr>
              <a:buSzPts val="2800"/>
              <a:buFont typeface="Arial"/>
              <a:buChar char="•"/>
            </a:pPr>
            <a:r>
              <a:rPr lang="en-US" sz="2800" b="0" i="1" u="none" strike="noStrike" cap="none">
                <a:solidFill>
                  <a:srgbClr val="052F28"/>
                </a:solidFill>
                <a:latin typeface="Calibri"/>
                <a:ea typeface="Calibri"/>
                <a:cs typeface="Calibri"/>
                <a:sym typeface="Calibri"/>
              </a:rPr>
              <a:t>Disguised themselves as locals</a:t>
            </a:r>
            <a:endParaRPr/>
          </a:p>
          <a:p>
            <a:pPr marL="342900" marR="0" lvl="0" indent="-342900" algn="l" rtl="0">
              <a:spcBef>
                <a:spcPts val="560"/>
              </a:spcBef>
              <a:spcAft>
                <a:spcPts val="0"/>
              </a:spcAft>
              <a:buClr>
                <a:srgbClr val="052F28"/>
              </a:buClr>
              <a:buSzPts val="2800"/>
              <a:buFont typeface="Arial"/>
              <a:buChar char="•"/>
            </a:pPr>
            <a:r>
              <a:rPr lang="en-US" sz="2800" b="0" i="1" u="none" strike="noStrike" cap="none">
                <a:solidFill>
                  <a:srgbClr val="052F28"/>
                </a:solidFill>
                <a:latin typeface="Calibri"/>
                <a:ea typeface="Calibri"/>
                <a:cs typeface="Calibri"/>
                <a:sym typeface="Calibri"/>
              </a:rPr>
              <a:t>Don’t face Americans on battlefield</a:t>
            </a:r>
            <a:endParaRPr/>
          </a:p>
          <a:p>
            <a:pPr marL="342900" marR="0" lvl="0" indent="-342900" algn="l" rtl="0">
              <a:spcBef>
                <a:spcPts val="560"/>
              </a:spcBef>
              <a:spcAft>
                <a:spcPts val="0"/>
              </a:spcAft>
              <a:buClr>
                <a:srgbClr val="052F28"/>
              </a:buClr>
              <a:buSzPts val="2800"/>
              <a:buFont typeface="Arial"/>
              <a:buChar char="•"/>
            </a:pPr>
            <a:r>
              <a:rPr lang="en-US" sz="2800" b="0" i="1" u="none" strike="noStrike" cap="none">
                <a:solidFill>
                  <a:srgbClr val="052F28"/>
                </a:solidFill>
                <a:latin typeface="Calibri"/>
                <a:ea typeface="Calibri"/>
                <a:cs typeface="Calibri"/>
                <a:sym typeface="Calibri"/>
              </a:rPr>
              <a:t>Retreat to tunnels</a:t>
            </a:r>
            <a:endParaRPr/>
          </a:p>
          <a:p>
            <a:pPr marL="342900" marR="0" lvl="0" indent="-342900" algn="l" rtl="0">
              <a:spcBef>
                <a:spcPts val="560"/>
              </a:spcBef>
              <a:spcAft>
                <a:spcPts val="0"/>
              </a:spcAft>
              <a:buClr>
                <a:srgbClr val="052F28"/>
              </a:buClr>
              <a:buSzPts val="2800"/>
              <a:buFont typeface="Arial"/>
              <a:buChar char="•"/>
            </a:pPr>
            <a:r>
              <a:rPr lang="en-US" sz="2800" b="0" i="1" u="none" strike="noStrike" cap="none">
                <a:solidFill>
                  <a:srgbClr val="052F28"/>
                </a:solidFill>
                <a:latin typeface="Calibri"/>
                <a:ea typeface="Calibri"/>
                <a:cs typeface="Calibri"/>
                <a:sym typeface="Calibri"/>
              </a:rPr>
              <a:t>125 miles of tunnels in 1965</a:t>
            </a:r>
            <a:endParaRPr/>
          </a:p>
          <a:p>
            <a:pPr marL="342900" marR="0" lvl="0" indent="-342900" algn="l" rtl="0">
              <a:spcBef>
                <a:spcPts val="560"/>
              </a:spcBef>
              <a:spcAft>
                <a:spcPts val="0"/>
              </a:spcAft>
              <a:buClr>
                <a:srgbClr val="052F28"/>
              </a:buClr>
              <a:buSzPts val="2800"/>
              <a:buFont typeface="Arial"/>
              <a:buChar char="•"/>
            </a:pPr>
            <a:r>
              <a:rPr lang="en-US" sz="2800" b="0" i="1" u="none" strike="noStrike" cap="none">
                <a:solidFill>
                  <a:srgbClr val="052F28"/>
                </a:solidFill>
                <a:latin typeface="Calibri"/>
                <a:ea typeface="Calibri"/>
                <a:cs typeface="Calibri"/>
                <a:sym typeface="Calibri"/>
              </a:rPr>
              <a:t>Landmines and booby traps</a:t>
            </a:r>
            <a:endParaRPr/>
          </a:p>
        </p:txBody>
      </p:sp>
      <p:pic>
        <p:nvPicPr>
          <p:cNvPr id="180" name="Shape 180" descr="Slide20"/>
          <p:cNvPicPr preferRelativeResize="0"/>
          <p:nvPr/>
        </p:nvPicPr>
        <p:blipFill rotWithShape="1">
          <a:blip r:embed="rId3">
            <a:alphaModFix/>
          </a:blip>
          <a:srcRect/>
          <a:stretch/>
        </p:blipFill>
        <p:spPr>
          <a:xfrm>
            <a:off x="5715000" y="2819400"/>
            <a:ext cx="2838450" cy="3367088"/>
          </a:xfrm>
          <a:prstGeom prst="rect">
            <a:avLst/>
          </a:prstGeom>
          <a:noFill/>
          <a:ln>
            <a:noFill/>
          </a:ln>
        </p:spPr>
      </p:pic>
      <p:sp>
        <p:nvSpPr>
          <p:cNvPr id="181" name="Shape 181"/>
          <p:cNvSpPr/>
          <p:nvPr/>
        </p:nvSpPr>
        <p:spPr>
          <a:xfrm>
            <a:off x="5715000" y="2819400"/>
            <a:ext cx="2819400" cy="3352800"/>
          </a:xfrm>
          <a:prstGeom prst="rect">
            <a:avLst/>
          </a:prstGeom>
          <a:noFill/>
          <a:ln w="25400" cap="flat" cmpd="sng">
            <a:solidFill>
              <a:srgbClr val="052F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82" name="Shape 182" descr="Slide20_1"/>
          <p:cNvPicPr preferRelativeResize="0"/>
          <p:nvPr/>
        </p:nvPicPr>
        <p:blipFill rotWithShape="1">
          <a:blip r:embed="rId4">
            <a:alphaModFix/>
          </a:blip>
          <a:srcRect/>
          <a:stretch/>
        </p:blipFill>
        <p:spPr>
          <a:xfrm>
            <a:off x="2362200" y="4267200"/>
            <a:ext cx="2581275" cy="1978025"/>
          </a:xfrm>
          <a:prstGeom prst="rect">
            <a:avLst/>
          </a:prstGeom>
          <a:noFill/>
          <a:ln>
            <a:noFill/>
          </a:ln>
        </p:spPr>
      </p:pic>
      <p:sp>
        <p:nvSpPr>
          <p:cNvPr id="183" name="Shape 183"/>
          <p:cNvSpPr/>
          <p:nvPr/>
        </p:nvSpPr>
        <p:spPr>
          <a:xfrm>
            <a:off x="2362200" y="4267200"/>
            <a:ext cx="2590800" cy="1965325"/>
          </a:xfrm>
          <a:prstGeom prst="rect">
            <a:avLst/>
          </a:prstGeom>
          <a:noFill/>
          <a:ln w="25400" cap="flat" cmpd="sng">
            <a:solidFill>
              <a:srgbClr val="052F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p:nvPr/>
        </p:nvSpPr>
        <p:spPr>
          <a:xfrm>
            <a:off x="228600" y="228600"/>
            <a:ext cx="8686800" cy="6400800"/>
          </a:xfrm>
          <a:prstGeom prst="rect">
            <a:avLst/>
          </a:prstGeom>
          <a:solidFill>
            <a:srgbClr val="B5C1A4"/>
          </a:solidFill>
          <a:ln w="63500" cap="flat" cmpd="thinThick">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0" name="Shape 1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rgbClr val="052F28"/>
                </a:solidFill>
                <a:latin typeface="Arial Black"/>
                <a:ea typeface="Arial Black"/>
                <a:cs typeface="Arial Black"/>
                <a:sym typeface="Arial Black"/>
              </a:rPr>
              <a:t>Tunnel Rats</a:t>
            </a:r>
            <a:endParaRPr/>
          </a:p>
        </p:txBody>
      </p:sp>
      <p:sp>
        <p:nvSpPr>
          <p:cNvPr id="191" name="Shape 191"/>
          <p:cNvSpPr txBox="1">
            <a:spLocks noGrp="1"/>
          </p:cNvSpPr>
          <p:nvPr>
            <p:ph type="body" idx="1"/>
          </p:nvPr>
        </p:nvSpPr>
        <p:spPr>
          <a:xfrm>
            <a:off x="457200" y="15240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52F28"/>
              </a:buClr>
              <a:buSzPts val="2800"/>
              <a:buFont typeface="Arial"/>
              <a:buChar char="•"/>
            </a:pPr>
            <a:r>
              <a:rPr lang="en-US" sz="2800" b="0" i="1" u="none" strike="noStrike" cap="none">
                <a:solidFill>
                  <a:srgbClr val="052F28"/>
                </a:solidFill>
                <a:latin typeface="Calibri"/>
                <a:ea typeface="Calibri"/>
                <a:cs typeface="Calibri"/>
                <a:sym typeface="Calibri"/>
              </a:rPr>
              <a:t>Small American soldiers</a:t>
            </a:r>
            <a:endParaRPr/>
          </a:p>
          <a:p>
            <a:pPr marL="342900" marR="0" lvl="0" indent="-342900" algn="l" rtl="0">
              <a:spcBef>
                <a:spcPts val="560"/>
              </a:spcBef>
              <a:spcAft>
                <a:spcPts val="0"/>
              </a:spcAft>
              <a:buClr>
                <a:srgbClr val="052F28"/>
              </a:buClr>
              <a:buSzPts val="2800"/>
              <a:buFont typeface="Arial"/>
              <a:buChar char="•"/>
            </a:pPr>
            <a:r>
              <a:rPr lang="en-US" sz="2800" b="0" i="1" u="none" strike="noStrike" cap="none">
                <a:solidFill>
                  <a:srgbClr val="052F28"/>
                </a:solidFill>
                <a:latin typeface="Calibri"/>
                <a:ea typeface="Calibri"/>
                <a:cs typeface="Calibri"/>
                <a:sym typeface="Calibri"/>
              </a:rPr>
              <a:t>Crawled into tunnels to </a:t>
            </a:r>
            <a:br>
              <a:rPr lang="en-US" sz="2800" b="0" i="1" u="none" strike="noStrike" cap="none">
                <a:solidFill>
                  <a:srgbClr val="052F28"/>
                </a:solidFill>
                <a:latin typeface="Calibri"/>
                <a:ea typeface="Calibri"/>
                <a:cs typeface="Calibri"/>
                <a:sym typeface="Calibri"/>
              </a:rPr>
            </a:br>
            <a:r>
              <a:rPr lang="en-US" sz="2800" b="0" i="1" u="none" strike="noStrike" cap="none">
                <a:solidFill>
                  <a:srgbClr val="052F28"/>
                </a:solidFill>
                <a:latin typeface="Calibri"/>
                <a:ea typeface="Calibri"/>
                <a:cs typeface="Calibri"/>
                <a:sym typeface="Calibri"/>
              </a:rPr>
              <a:t>fight Viet Cong</a:t>
            </a:r>
            <a:endParaRPr/>
          </a:p>
          <a:p>
            <a:pPr marL="342900" marR="0" lvl="0" indent="-342900" algn="l" rtl="0">
              <a:spcBef>
                <a:spcPts val="560"/>
              </a:spcBef>
              <a:spcAft>
                <a:spcPts val="0"/>
              </a:spcAft>
              <a:buClr>
                <a:srgbClr val="052F28"/>
              </a:buClr>
              <a:buSzPts val="2800"/>
              <a:buFont typeface="Arial"/>
              <a:buChar char="•"/>
            </a:pPr>
            <a:r>
              <a:rPr lang="en-US" sz="2800" b="0" i="1" u="none" strike="noStrike" cap="none">
                <a:solidFill>
                  <a:srgbClr val="052F28"/>
                </a:solidFill>
                <a:latin typeface="Calibri"/>
                <a:ea typeface="Calibri"/>
                <a:cs typeface="Calibri"/>
                <a:sym typeface="Calibri"/>
              </a:rPr>
              <a:t>Tunnels were booby trapped</a:t>
            </a:r>
            <a:endParaRPr/>
          </a:p>
          <a:p>
            <a:pPr marL="342900" marR="0" lvl="0" indent="-342900" algn="l" rtl="0">
              <a:spcBef>
                <a:spcPts val="560"/>
              </a:spcBef>
              <a:spcAft>
                <a:spcPts val="0"/>
              </a:spcAft>
              <a:buClr>
                <a:srgbClr val="052F28"/>
              </a:buClr>
              <a:buSzPts val="2800"/>
              <a:buFont typeface="Arial"/>
              <a:buChar char="•"/>
            </a:pPr>
            <a:r>
              <a:rPr lang="en-US" sz="2800" b="0" i="1" u="none" strike="noStrike" cap="none">
                <a:solidFill>
                  <a:srgbClr val="052F28"/>
                </a:solidFill>
                <a:latin typeface="Calibri"/>
                <a:ea typeface="Calibri"/>
                <a:cs typeface="Calibri"/>
                <a:sym typeface="Calibri"/>
              </a:rPr>
              <a:t>Played a valuable role in </a:t>
            </a:r>
            <a:br>
              <a:rPr lang="en-US" sz="2800" b="0" i="1" u="none" strike="noStrike" cap="none">
                <a:solidFill>
                  <a:srgbClr val="052F28"/>
                </a:solidFill>
                <a:latin typeface="Calibri"/>
                <a:ea typeface="Calibri"/>
                <a:cs typeface="Calibri"/>
                <a:sym typeface="Calibri"/>
              </a:rPr>
            </a:br>
            <a:r>
              <a:rPr lang="en-US" sz="2800" b="0" i="1" u="none" strike="noStrike" cap="none">
                <a:solidFill>
                  <a:srgbClr val="052F28"/>
                </a:solidFill>
                <a:latin typeface="Calibri"/>
                <a:ea typeface="Calibri"/>
                <a:cs typeface="Calibri"/>
                <a:sym typeface="Calibri"/>
              </a:rPr>
              <a:t>the war</a:t>
            </a:r>
            <a:endParaRPr/>
          </a:p>
        </p:txBody>
      </p:sp>
      <p:pic>
        <p:nvPicPr>
          <p:cNvPr id="192" name="Shape 192" descr="Slide23"/>
          <p:cNvPicPr preferRelativeResize="0"/>
          <p:nvPr/>
        </p:nvPicPr>
        <p:blipFill rotWithShape="1">
          <a:blip r:embed="rId3">
            <a:alphaModFix/>
          </a:blip>
          <a:srcRect/>
          <a:stretch/>
        </p:blipFill>
        <p:spPr>
          <a:xfrm>
            <a:off x="5638800" y="1398588"/>
            <a:ext cx="2882900" cy="4316412"/>
          </a:xfrm>
          <a:prstGeom prst="rect">
            <a:avLst/>
          </a:prstGeom>
          <a:noFill/>
          <a:ln>
            <a:noFill/>
          </a:ln>
        </p:spPr>
      </p:pic>
      <p:sp>
        <p:nvSpPr>
          <p:cNvPr id="193" name="Shape 193"/>
          <p:cNvSpPr/>
          <p:nvPr/>
        </p:nvSpPr>
        <p:spPr>
          <a:xfrm>
            <a:off x="5715000" y="1447800"/>
            <a:ext cx="2743200" cy="4191000"/>
          </a:xfrm>
          <a:prstGeom prst="rect">
            <a:avLst/>
          </a:prstGeom>
          <a:noFill/>
          <a:ln w="25400" cap="flat" cmpd="sng">
            <a:solidFill>
              <a:srgbClr val="052F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94" name="Shape 194" descr="Rat"/>
          <p:cNvPicPr preferRelativeResize="0"/>
          <p:nvPr/>
        </p:nvPicPr>
        <p:blipFill rotWithShape="1">
          <a:blip r:embed="rId4">
            <a:alphaModFix/>
          </a:blip>
          <a:srcRect/>
          <a:stretch/>
        </p:blipFill>
        <p:spPr>
          <a:xfrm>
            <a:off x="2895600" y="4419600"/>
            <a:ext cx="2905125" cy="19446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1">
                                            <p:txEl>
                                              <p:pRg st="3" end="3"/>
                                            </p:txEl>
                                          </p:spTgt>
                                        </p:tgtEl>
                                        <p:attrNameLst>
                                          <p:attrName>style.visibility</p:attrName>
                                        </p:attrNameLst>
                                      </p:cBhvr>
                                      <p:to>
                                        <p:strVal val="visible"/>
                                      </p:to>
                                    </p:set>
                                  </p:childTnLst>
                                </p:cTn>
                              </p:par>
                            </p:childTnLst>
                          </p:cTn>
                        </p:par>
                        <p:par>
                          <p:cTn id="19" fill="hold">
                            <p:stCondLst>
                              <p:cond delay="1"/>
                            </p:stCondLst>
                            <p:childTnLst>
                              <p:par>
                                <p:cTn id="20" presetID="10" presetClass="entr" presetSubtype="0" fill="hold" nodeType="afterEffect">
                                  <p:stCondLst>
                                    <p:cond delay="0"/>
                                  </p:stCondLst>
                                  <p:childTnLst>
                                    <p:set>
                                      <p:cBhvr>
                                        <p:cTn id="21" dur="1" fill="hold">
                                          <p:stCondLst>
                                            <p:cond delay="0"/>
                                          </p:stCondLst>
                                        </p:cTn>
                                        <p:tgtEl>
                                          <p:spTgt spid="194"/>
                                        </p:tgtEl>
                                        <p:attrNameLst>
                                          <p:attrName>style.visibility</p:attrName>
                                        </p:attrNameLst>
                                      </p:cBhvr>
                                      <p:to>
                                        <p:strVal val="visible"/>
                                      </p:to>
                                    </p:set>
                                    <p:animEffect transition="in" filter="fade">
                                      <p:cBhvr>
                                        <p:cTn id="22" dur="2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0" y="0"/>
            <a:ext cx="9144000" cy="6858000"/>
          </a:xfrm>
          <a:prstGeom prst="rect">
            <a:avLst/>
          </a:prstGeom>
          <a:noFill/>
          <a:ln>
            <a:noFill/>
          </a:ln>
        </p:spPr>
        <p:txBody>
          <a:bodyPr spcFirstLastPara="1" wrap="square" lIns="91425" tIns="45700" rIns="91425" bIns="45700" anchor="t" anchorCtr="0">
            <a:noAutofit/>
          </a:bodyPr>
          <a:lstStyle/>
          <a:p>
            <a:pPr lvl="0" indent="-457200">
              <a:spcBef>
                <a:spcPts val="0"/>
              </a:spcBef>
              <a:buSzPts val="2400"/>
              <a:buFont typeface="+mj-lt"/>
              <a:buAutoNum type="arabicPeriod"/>
            </a:pPr>
            <a:r>
              <a:rPr lang="en-US" sz="2400" dirty="0">
                <a:solidFill>
                  <a:schemeClr val="tx1"/>
                </a:solidFill>
              </a:rPr>
              <a:t>C</a:t>
            </a:r>
            <a:r>
              <a:rPr lang="en-US" sz="2400" i="0" u="sng" strike="noStrike" cap="none" dirty="0" smtClean="0">
                <a:solidFill>
                  <a:schemeClr val="tx1"/>
                </a:solidFill>
                <a:sym typeface="Calibri"/>
              </a:rPr>
              <a:t>redibility </a:t>
            </a:r>
            <a:r>
              <a:rPr lang="en-US" sz="2400" i="0" u="sng" strike="noStrike" cap="none" dirty="0">
                <a:solidFill>
                  <a:schemeClr val="tx1"/>
                </a:solidFill>
                <a:sym typeface="Calibri"/>
              </a:rPr>
              <a:t>gap</a:t>
            </a:r>
            <a:r>
              <a:rPr lang="en-US" sz="2400" i="0" u="none" strike="noStrike" cap="none" dirty="0">
                <a:solidFill>
                  <a:schemeClr val="tx1"/>
                </a:solidFill>
                <a:sym typeface="Calibri"/>
              </a:rPr>
              <a:t>- </a:t>
            </a:r>
            <a:r>
              <a:rPr lang="en-US" sz="2400" dirty="0" smtClean="0">
                <a:solidFill>
                  <a:schemeClr val="tx1"/>
                </a:solidFill>
              </a:rPr>
              <a:t>People </a:t>
            </a:r>
            <a:r>
              <a:rPr lang="en-US" sz="2400" dirty="0" smtClean="0">
                <a:solidFill>
                  <a:srgbClr val="FF0000"/>
                </a:solidFill>
              </a:rPr>
              <a:t>no longer trusted the </a:t>
            </a:r>
            <a:r>
              <a:rPr lang="en-US" sz="2400" dirty="0">
                <a:solidFill>
                  <a:srgbClr val="FF0000"/>
                </a:solidFill>
              </a:rPr>
              <a:t>government </a:t>
            </a:r>
            <a:r>
              <a:rPr lang="en-US" sz="2400" dirty="0">
                <a:solidFill>
                  <a:schemeClr val="tx1"/>
                </a:solidFill>
              </a:rPr>
              <a:t>because LBJ reported that US was winning war but TV showed differently.</a:t>
            </a:r>
            <a:r>
              <a:rPr lang="en-US" sz="2400" i="0" u="none" strike="noStrike" cap="none" dirty="0" smtClean="0">
                <a:solidFill>
                  <a:schemeClr val="tx1"/>
                </a:solidFill>
                <a:sym typeface="Calibri"/>
              </a:rPr>
              <a:t> </a:t>
            </a:r>
            <a:r>
              <a:rPr lang="en-US" sz="2400" b="0" i="0" u="sng" strike="noStrike" cap="none" dirty="0" smtClean="0">
                <a:solidFill>
                  <a:schemeClr val="dk1"/>
                </a:solidFill>
                <a:latin typeface="Calibri"/>
                <a:ea typeface="Calibri"/>
                <a:cs typeface="Calibri"/>
                <a:sym typeface="Calibri"/>
              </a:rPr>
              <a:t>TV media-</a:t>
            </a:r>
            <a:r>
              <a:rPr lang="en-US" sz="2400" b="0" i="0" strike="noStrike" cap="none" dirty="0" smtClean="0">
                <a:solidFill>
                  <a:schemeClr val="dk1"/>
                </a:solidFill>
                <a:latin typeface="Calibri"/>
                <a:ea typeface="Calibri"/>
                <a:cs typeface="Calibri"/>
                <a:sym typeface="Calibri"/>
              </a:rPr>
              <a:t>Played a </a:t>
            </a:r>
            <a:r>
              <a:rPr lang="en-US" sz="2400" b="0" i="0" u="none" strike="noStrike" cap="none" dirty="0" smtClean="0">
                <a:solidFill>
                  <a:schemeClr val="dk1"/>
                </a:solidFill>
                <a:latin typeface="Calibri"/>
                <a:ea typeface="Calibri"/>
                <a:cs typeface="Calibri"/>
                <a:sym typeface="Calibri"/>
              </a:rPr>
              <a:t>key role </a:t>
            </a:r>
            <a:r>
              <a:rPr lang="en-US" sz="2400" b="0" i="0" u="none" strike="noStrike" cap="none" dirty="0" smtClean="0">
                <a:solidFill>
                  <a:srgbClr val="FF0000"/>
                </a:solidFill>
                <a:latin typeface="Calibri"/>
                <a:ea typeface="Calibri"/>
                <a:cs typeface="Calibri"/>
                <a:sym typeface="Calibri"/>
              </a:rPr>
              <a:t>reporting the truth </a:t>
            </a:r>
            <a:r>
              <a:rPr lang="en-US" sz="2400" b="0" i="0" u="none" strike="noStrike" cap="none" dirty="0" smtClean="0">
                <a:solidFill>
                  <a:schemeClr val="tx1"/>
                </a:solidFill>
                <a:latin typeface="Calibri"/>
                <a:ea typeface="Calibri"/>
                <a:cs typeface="Calibri"/>
                <a:sym typeface="Calibri"/>
              </a:rPr>
              <a:t>to American people.</a:t>
            </a:r>
            <a:endParaRPr lang="en-US" sz="2400" dirty="0" smtClean="0">
              <a:solidFill>
                <a:schemeClr val="tx1"/>
              </a:solidFill>
            </a:endParaRPr>
          </a:p>
          <a:p>
            <a:pPr lvl="0" indent="-457200">
              <a:spcBef>
                <a:spcPts val="0"/>
              </a:spcBef>
              <a:buSzPts val="2400"/>
              <a:buFont typeface="+mj-lt"/>
              <a:buAutoNum type="arabicPeriod"/>
            </a:pPr>
            <a:r>
              <a:rPr lang="en-US" sz="2400" dirty="0" smtClean="0">
                <a:solidFill>
                  <a:schemeClr val="tx1"/>
                </a:solidFill>
              </a:rPr>
              <a:t>Vietnam conflict resulted in US</a:t>
            </a:r>
            <a:r>
              <a:rPr lang="en-US" sz="2400" i="0" u="none" strike="noStrike" cap="none" dirty="0" smtClean="0">
                <a:solidFill>
                  <a:schemeClr val="tx1"/>
                </a:solidFill>
                <a:sym typeface="Calibri"/>
              </a:rPr>
              <a:t> </a:t>
            </a:r>
            <a:r>
              <a:rPr lang="en-US" sz="2400" i="0" u="sng" strike="noStrike" cap="none" dirty="0" smtClean="0">
                <a:solidFill>
                  <a:srgbClr val="FF0000"/>
                </a:solidFill>
                <a:sym typeface="Calibri"/>
              </a:rPr>
              <a:t>inflation</a:t>
            </a:r>
            <a:r>
              <a:rPr lang="en-US" sz="2400" dirty="0" smtClean="0">
                <a:solidFill>
                  <a:srgbClr val="FF0000"/>
                </a:solidFill>
              </a:rPr>
              <a:t> </a:t>
            </a:r>
            <a:r>
              <a:rPr lang="en-US" sz="2400" dirty="0" smtClean="0">
                <a:solidFill>
                  <a:schemeClr val="tx1"/>
                </a:solidFill>
              </a:rPr>
              <a:t>(</a:t>
            </a:r>
            <a:r>
              <a:rPr lang="en-US" sz="2400" i="0" u="none" strike="noStrike" cap="none" dirty="0" smtClean="0">
                <a:solidFill>
                  <a:schemeClr val="tx1"/>
                </a:solidFill>
                <a:sym typeface="Calibri"/>
              </a:rPr>
              <a:t>value </a:t>
            </a:r>
            <a:r>
              <a:rPr lang="en-US" sz="2400" i="0" u="none" strike="noStrike" cap="none" dirty="0">
                <a:solidFill>
                  <a:schemeClr val="tx1"/>
                </a:solidFill>
                <a:sym typeface="Calibri"/>
              </a:rPr>
              <a:t>of the money </a:t>
            </a:r>
            <a:r>
              <a:rPr lang="en-US" sz="2400" i="0" u="none" strike="noStrike" cap="none" dirty="0" smtClean="0">
                <a:solidFill>
                  <a:schemeClr val="tx1"/>
                </a:solidFill>
                <a:sym typeface="Calibri"/>
              </a:rPr>
              <a:t>declines) and </a:t>
            </a:r>
            <a:r>
              <a:rPr lang="en-US" sz="2400" dirty="0" smtClean="0">
                <a:solidFill>
                  <a:schemeClr val="tx1"/>
                </a:solidFill>
              </a:rPr>
              <a:t>a </a:t>
            </a:r>
            <a:r>
              <a:rPr lang="en-US" sz="2400" b="0" i="0" u="sng" strike="noStrike" cap="none" dirty="0" smtClean="0">
                <a:solidFill>
                  <a:srgbClr val="FF0000"/>
                </a:solidFill>
                <a:latin typeface="Calibri"/>
                <a:ea typeface="Calibri"/>
                <a:cs typeface="Calibri"/>
                <a:sym typeface="Calibri"/>
              </a:rPr>
              <a:t>loss </a:t>
            </a:r>
            <a:r>
              <a:rPr lang="en-US" sz="2400" b="0" i="0" u="sng" strike="noStrike" cap="none" dirty="0">
                <a:solidFill>
                  <a:srgbClr val="FF0000"/>
                </a:solidFill>
                <a:latin typeface="Calibri"/>
                <a:ea typeface="Calibri"/>
                <a:cs typeface="Calibri"/>
                <a:sym typeface="Calibri"/>
              </a:rPr>
              <a:t>of funding </a:t>
            </a:r>
            <a:r>
              <a:rPr lang="en-US" sz="2400" b="0" i="0" u="none" strike="noStrike" cap="none" dirty="0" smtClean="0">
                <a:solidFill>
                  <a:schemeClr val="tx1"/>
                </a:solidFill>
                <a:latin typeface="Calibri"/>
                <a:ea typeface="Calibri"/>
                <a:cs typeface="Calibri"/>
                <a:sym typeface="Calibri"/>
              </a:rPr>
              <a:t>for the Great </a:t>
            </a:r>
            <a:r>
              <a:rPr lang="en-US" sz="2400" b="0" i="0" u="none" strike="noStrike" cap="none" dirty="0">
                <a:solidFill>
                  <a:schemeClr val="tx1"/>
                </a:solidFill>
                <a:latin typeface="Calibri"/>
                <a:ea typeface="Calibri"/>
                <a:cs typeface="Calibri"/>
                <a:sym typeface="Calibri"/>
              </a:rPr>
              <a:t>Society </a:t>
            </a:r>
            <a:r>
              <a:rPr lang="en-US" sz="2400" b="0" i="0" u="none" strike="noStrike" cap="none" dirty="0" smtClean="0">
                <a:solidFill>
                  <a:schemeClr val="tx1"/>
                </a:solidFill>
                <a:latin typeface="Calibri"/>
                <a:ea typeface="Calibri"/>
                <a:cs typeface="Calibri"/>
                <a:sym typeface="Calibri"/>
              </a:rPr>
              <a:t>programs</a:t>
            </a:r>
            <a:r>
              <a:rPr lang="en-US" sz="2400" dirty="0" smtClean="0">
                <a:solidFill>
                  <a:schemeClr val="tx1"/>
                </a:solidFill>
              </a:rPr>
              <a:t>.</a:t>
            </a:r>
          </a:p>
          <a:p>
            <a:pPr lvl="0" indent="-457200">
              <a:spcBef>
                <a:spcPts val="0"/>
              </a:spcBef>
              <a:buSzPts val="2400"/>
              <a:buFont typeface="+mj-lt"/>
              <a:buAutoNum type="arabicPeriod"/>
            </a:pPr>
            <a:r>
              <a:rPr lang="en-US" sz="2400" dirty="0" smtClean="0"/>
              <a:t>By 1967</a:t>
            </a:r>
            <a:r>
              <a:rPr lang="en-US" sz="2400" dirty="0"/>
              <a:t>, the </a:t>
            </a:r>
            <a:r>
              <a:rPr lang="en-US" sz="2400" dirty="0" smtClean="0"/>
              <a:t>US was split between people </a:t>
            </a:r>
            <a:r>
              <a:rPr lang="en-US" sz="2400" u="sng" dirty="0" smtClean="0">
                <a:solidFill>
                  <a:srgbClr val="FF0000"/>
                </a:solidFill>
              </a:rPr>
              <a:t>supporting</a:t>
            </a:r>
            <a:r>
              <a:rPr lang="en-US" sz="2400" u="sng" dirty="0" smtClean="0"/>
              <a:t> </a:t>
            </a:r>
            <a:r>
              <a:rPr lang="en-US" sz="2400" dirty="0" smtClean="0"/>
              <a:t>the war (Hawks) and those </a:t>
            </a:r>
            <a:r>
              <a:rPr lang="en-US" sz="2400" u="sng" dirty="0" smtClean="0">
                <a:solidFill>
                  <a:srgbClr val="FF0000"/>
                </a:solidFill>
              </a:rPr>
              <a:t>opposing</a:t>
            </a:r>
            <a:r>
              <a:rPr lang="en-US" sz="2400" dirty="0" smtClean="0"/>
              <a:t> </a:t>
            </a:r>
            <a:r>
              <a:rPr lang="en-US" sz="2400" dirty="0"/>
              <a:t>the </a:t>
            </a:r>
            <a:r>
              <a:rPr lang="en-US" sz="2400" dirty="0" smtClean="0"/>
              <a:t>war (Doves) .  </a:t>
            </a:r>
            <a:r>
              <a:rPr lang="en-US" sz="2400" dirty="0"/>
              <a:t>Discontent would continue to grow and protests became more </a:t>
            </a:r>
            <a:r>
              <a:rPr lang="en-US" sz="2400" dirty="0" smtClean="0"/>
              <a:t>common.</a:t>
            </a:r>
          </a:p>
          <a:p>
            <a:pPr lvl="0" indent="-457200">
              <a:spcBef>
                <a:spcPts val="0"/>
              </a:spcBef>
              <a:buSzPts val="2400"/>
              <a:buFont typeface="+mj-lt"/>
              <a:buAutoNum type="arabicPeriod"/>
            </a:pPr>
            <a:r>
              <a:rPr lang="en-US" sz="2400" b="1" u="sng" dirty="0" smtClean="0">
                <a:solidFill>
                  <a:schemeClr val="tx1"/>
                </a:solidFill>
              </a:rPr>
              <a:t>Tet </a:t>
            </a:r>
            <a:r>
              <a:rPr lang="en-US" sz="2400" b="1" u="sng" dirty="0">
                <a:solidFill>
                  <a:schemeClr val="tx1"/>
                </a:solidFill>
              </a:rPr>
              <a:t>Offensive</a:t>
            </a:r>
            <a:r>
              <a:rPr lang="en-US" sz="2400" dirty="0">
                <a:solidFill>
                  <a:schemeClr val="tx1"/>
                </a:solidFill>
              </a:rPr>
              <a:t>- </a:t>
            </a:r>
            <a:r>
              <a:rPr lang="en-US" sz="2400" dirty="0" smtClean="0">
                <a:solidFill>
                  <a:srgbClr val="FF0000"/>
                </a:solidFill>
              </a:rPr>
              <a:t>US watched Vietcong attack 100 cities in South </a:t>
            </a:r>
            <a:r>
              <a:rPr lang="en-US" sz="2400" dirty="0">
                <a:solidFill>
                  <a:srgbClr val="FF0000"/>
                </a:solidFill>
              </a:rPr>
              <a:t>Vietnam </a:t>
            </a:r>
            <a:r>
              <a:rPr lang="en-US" sz="2400" dirty="0" smtClean="0">
                <a:solidFill>
                  <a:srgbClr val="FF0000"/>
                </a:solidFill>
              </a:rPr>
              <a:t>1964 on TV</a:t>
            </a:r>
            <a:r>
              <a:rPr lang="en-US" sz="2400" dirty="0" smtClean="0">
                <a:solidFill>
                  <a:schemeClr val="tx1"/>
                </a:solidFill>
              </a:rPr>
              <a:t>.  BAD as LBJ told US told war was about over.</a:t>
            </a:r>
          </a:p>
          <a:p>
            <a:pPr lvl="0" indent="-457200">
              <a:spcBef>
                <a:spcPts val="0"/>
              </a:spcBef>
              <a:buSzPts val="2400"/>
              <a:buFont typeface="+mj-lt"/>
              <a:buAutoNum type="arabicPeriod"/>
            </a:pPr>
            <a:r>
              <a:rPr lang="en-US" sz="2400" dirty="0" smtClean="0">
                <a:solidFill>
                  <a:schemeClr val="tx1"/>
                </a:solidFill>
              </a:rPr>
              <a:t>US support </a:t>
            </a:r>
            <a:r>
              <a:rPr lang="en-US" sz="2400" dirty="0" smtClean="0">
                <a:solidFill>
                  <a:srgbClr val="FF0000"/>
                </a:solidFill>
              </a:rPr>
              <a:t>drastically declined in ‘64 </a:t>
            </a:r>
            <a:r>
              <a:rPr lang="en-US" sz="2400" dirty="0" smtClean="0">
                <a:solidFill>
                  <a:schemeClr val="tx1"/>
                </a:solidFill>
              </a:rPr>
              <a:t>as we saw we could not win.  </a:t>
            </a:r>
            <a:endParaRPr sz="2400" dirty="0"/>
          </a:p>
          <a:p>
            <a:pPr marL="342900" marR="0" lvl="0" indent="-190500" algn="l" rtl="0">
              <a:spcBef>
                <a:spcPts val="48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ts val="2400"/>
              <a:buFont typeface="Arial"/>
              <a:buNone/>
            </a:pPr>
            <a:r>
              <a:rPr lang="en-US" sz="2400" b="0" i="0" u="none" strike="noStrike" cap="none" dirty="0">
                <a:solidFill>
                  <a:schemeClr val="dk1"/>
                </a:solidFill>
                <a:latin typeface="Calibri"/>
                <a:ea typeface="Calibri"/>
                <a:cs typeface="Calibri"/>
                <a:sym typeface="Calibri"/>
              </a:rPr>
              <a:t>		</a:t>
            </a:r>
            <a:endParaRPr dirty="0"/>
          </a:p>
          <a:p>
            <a:pPr marL="342900" marR="0" lvl="0" indent="-342900" algn="l" rtl="0">
              <a:spcBef>
                <a:spcPts val="48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pic>
        <p:nvPicPr>
          <p:cNvPr id="3" name="Shape 206" descr="Slide24"/>
          <p:cNvPicPr preferRelativeResize="0"/>
          <p:nvPr/>
        </p:nvPicPr>
        <p:blipFill rotWithShape="1">
          <a:blip r:embed="rId3">
            <a:alphaModFix/>
          </a:blip>
          <a:srcRect/>
          <a:stretch/>
        </p:blipFill>
        <p:spPr>
          <a:xfrm>
            <a:off x="5943600" y="4114800"/>
            <a:ext cx="3200400" cy="2590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animEffect transition="in" filter="fade">
                                      <p:cBhvr>
                                        <p:cTn id="7" dur="1"/>
                                        <p:tgtEl>
                                          <p:spTgt spid="1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9">
                                            <p:txEl>
                                              <p:pRg st="1" end="1"/>
                                            </p:txEl>
                                          </p:spTgt>
                                        </p:tgtEl>
                                        <p:attrNameLst>
                                          <p:attrName>style.visibility</p:attrName>
                                        </p:attrNameLst>
                                      </p:cBhvr>
                                      <p:to>
                                        <p:strVal val="visible"/>
                                      </p:to>
                                    </p:set>
                                    <p:animEffect transition="in" filter="fade">
                                      <p:cBhvr>
                                        <p:cTn id="12" dur="1"/>
                                        <p:tgtEl>
                                          <p:spTgt spid="1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9">
                                            <p:txEl>
                                              <p:pRg st="2" end="2"/>
                                            </p:txEl>
                                          </p:spTgt>
                                        </p:tgtEl>
                                        <p:attrNameLst>
                                          <p:attrName>style.visibility</p:attrName>
                                        </p:attrNameLst>
                                      </p:cBhvr>
                                      <p:to>
                                        <p:strVal val="visible"/>
                                      </p:to>
                                    </p:set>
                                    <p:animEffect transition="in" filter="fade">
                                      <p:cBhvr>
                                        <p:cTn id="17" dur="1"/>
                                        <p:tgtEl>
                                          <p:spTgt spid="1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9">
                                            <p:txEl>
                                              <p:pRg st="3" end="3"/>
                                            </p:txEl>
                                          </p:spTgt>
                                        </p:tgtEl>
                                        <p:attrNameLst>
                                          <p:attrName>style.visibility</p:attrName>
                                        </p:attrNameLst>
                                      </p:cBhvr>
                                      <p:to>
                                        <p:strVal val="visible"/>
                                      </p:to>
                                    </p:set>
                                    <p:animEffect transition="in" filter="fade">
                                      <p:cBhvr>
                                        <p:cTn id="22" dur="1"/>
                                        <p:tgtEl>
                                          <p:spTgt spid="1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9">
                                            <p:txEl>
                                              <p:pRg st="4" end="4"/>
                                            </p:txEl>
                                          </p:spTgt>
                                        </p:tgtEl>
                                        <p:attrNameLst>
                                          <p:attrName>style.visibility</p:attrName>
                                        </p:attrNameLst>
                                      </p:cBhvr>
                                      <p:to>
                                        <p:strVal val="visible"/>
                                      </p:to>
                                    </p:set>
                                    <p:animEffect transition="in" filter="fade">
                                      <p:cBhvr>
                                        <p:cTn id="27" dur="1"/>
                                        <p:tgtEl>
                                          <p:spTgt spid="1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9">
                                            <p:txEl>
                                              <p:pRg st="6" end="6"/>
                                            </p:txEl>
                                          </p:spTgt>
                                        </p:tgtEl>
                                        <p:attrNameLst>
                                          <p:attrName>style.visibility</p:attrName>
                                        </p:attrNameLst>
                                      </p:cBhvr>
                                      <p:to>
                                        <p:strVal val="visible"/>
                                      </p:to>
                                    </p:set>
                                    <p:animEffect transition="in" filter="fade">
                                      <p:cBhvr>
                                        <p:cTn id="32" dur="1"/>
                                        <p:tgtEl>
                                          <p:spTgt spid="19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p:nvPr/>
        </p:nvSpPr>
        <p:spPr>
          <a:xfrm>
            <a:off x="228600" y="228600"/>
            <a:ext cx="8686800" cy="6400800"/>
          </a:xfrm>
          <a:prstGeom prst="rect">
            <a:avLst/>
          </a:prstGeom>
          <a:solidFill>
            <a:srgbClr val="B5C1A4"/>
          </a:solidFill>
          <a:ln w="63500" cap="flat" cmpd="thinThick">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13" name="Shape 213" descr="AmericanFlag"/>
          <p:cNvPicPr preferRelativeResize="0"/>
          <p:nvPr/>
        </p:nvPicPr>
        <p:blipFill rotWithShape="1">
          <a:blip r:embed="rId3">
            <a:alphaModFix/>
          </a:blip>
          <a:srcRect/>
          <a:stretch/>
        </p:blipFill>
        <p:spPr>
          <a:xfrm>
            <a:off x="3352800" y="2514600"/>
            <a:ext cx="5410200" cy="3862388"/>
          </a:xfrm>
          <a:prstGeom prst="rect">
            <a:avLst/>
          </a:prstGeom>
          <a:noFill/>
          <a:ln>
            <a:noFill/>
          </a:ln>
        </p:spPr>
      </p:pic>
      <p:sp>
        <p:nvSpPr>
          <p:cNvPr id="214" name="Shape 2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rgbClr val="052F28"/>
                </a:solidFill>
                <a:latin typeface="Arial Black"/>
                <a:ea typeface="Arial Black"/>
                <a:cs typeface="Arial Black"/>
                <a:sym typeface="Arial Black"/>
              </a:rPr>
              <a:t>Lyndon B. Johnson</a:t>
            </a:r>
            <a:endParaRPr/>
          </a:p>
        </p:txBody>
      </p:sp>
      <p:pic>
        <p:nvPicPr>
          <p:cNvPr id="215" name="Shape 215" descr="SpeechB2"/>
          <p:cNvPicPr preferRelativeResize="0"/>
          <p:nvPr/>
        </p:nvPicPr>
        <p:blipFill rotWithShape="1">
          <a:blip r:embed="rId4">
            <a:alphaModFix/>
          </a:blip>
          <a:srcRect/>
          <a:stretch/>
        </p:blipFill>
        <p:spPr>
          <a:xfrm>
            <a:off x="762000" y="1295400"/>
            <a:ext cx="7620000" cy="2057400"/>
          </a:xfrm>
          <a:prstGeom prst="rect">
            <a:avLst/>
          </a:prstGeom>
          <a:noFill/>
          <a:ln>
            <a:noFill/>
          </a:ln>
        </p:spPr>
      </p:pic>
      <p:sp>
        <p:nvSpPr>
          <p:cNvPr id="216" name="Shape 216"/>
          <p:cNvSpPr txBox="1">
            <a:spLocks noGrp="1"/>
          </p:cNvSpPr>
          <p:nvPr>
            <p:ph type="body" idx="1"/>
          </p:nvPr>
        </p:nvSpPr>
        <p:spPr>
          <a:xfrm>
            <a:off x="914400" y="1600200"/>
            <a:ext cx="7391400" cy="1828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None/>
            </a:pPr>
            <a:r>
              <a:rPr lang="en-US" sz="2800" b="0" i="1" u="none" strike="noStrike" cap="none">
                <a:solidFill>
                  <a:schemeClr val="dk1"/>
                </a:solidFill>
                <a:latin typeface="Helvetica Neue"/>
                <a:ea typeface="Helvetica Neue"/>
                <a:cs typeface="Helvetica Neue"/>
                <a:sym typeface="Helvetica Neue"/>
              </a:rPr>
              <a:t>“I will not, I shall not, seek another term as </a:t>
            </a:r>
            <a:br>
              <a:rPr lang="en-US" sz="2800" b="0" i="1" u="none" strike="noStrike" cap="none">
                <a:solidFill>
                  <a:schemeClr val="dk1"/>
                </a:solidFill>
                <a:latin typeface="Helvetica Neue"/>
                <a:ea typeface="Helvetica Neue"/>
                <a:cs typeface="Helvetica Neue"/>
                <a:sym typeface="Helvetica Neue"/>
              </a:rPr>
            </a:br>
            <a:r>
              <a:rPr lang="en-US" sz="2800" b="0" i="1" u="none" strike="noStrike" cap="none">
                <a:solidFill>
                  <a:schemeClr val="dk1"/>
                </a:solidFill>
                <a:latin typeface="Helvetica Neue"/>
                <a:ea typeface="Helvetica Neue"/>
                <a:cs typeface="Helvetica Neue"/>
                <a:sym typeface="Helvetica Neue"/>
              </a:rPr>
              <a:t>your President.” </a:t>
            </a:r>
            <a:r>
              <a:rPr lang="en-US" sz="2400" b="0" i="1" u="none" strike="noStrike" cap="none">
                <a:solidFill>
                  <a:schemeClr val="dk1"/>
                </a:solidFill>
                <a:latin typeface="Helvetica Neue"/>
                <a:ea typeface="Helvetica Neue"/>
                <a:cs typeface="Helvetica Neue"/>
                <a:sym typeface="Helvetica Neue"/>
              </a:rPr>
              <a:t>(March 31, 1968)</a:t>
            </a:r>
            <a:endParaRPr sz="2800" b="0" i="1" u="none" strike="noStrike" cap="none">
              <a:solidFill>
                <a:schemeClr val="dk1"/>
              </a:solidFill>
              <a:latin typeface="Helvetica Neue"/>
              <a:ea typeface="Helvetica Neue"/>
              <a:cs typeface="Helvetica Neue"/>
              <a:sym typeface="Helvetica Neue"/>
            </a:endParaRPr>
          </a:p>
        </p:txBody>
      </p:sp>
      <p:pic>
        <p:nvPicPr>
          <p:cNvPr id="217" name="Shape 217" descr="LBJ"/>
          <p:cNvPicPr preferRelativeResize="0"/>
          <p:nvPr/>
        </p:nvPicPr>
        <p:blipFill rotWithShape="1">
          <a:blip r:embed="rId5">
            <a:alphaModFix/>
          </a:blip>
          <a:srcRect/>
          <a:stretch/>
        </p:blipFill>
        <p:spPr>
          <a:xfrm>
            <a:off x="5468938" y="2209800"/>
            <a:ext cx="3367087" cy="4330700"/>
          </a:xfrm>
          <a:prstGeom prst="rect">
            <a:avLst/>
          </a:prstGeom>
          <a:noFill/>
          <a:ln>
            <a:noFill/>
          </a:ln>
        </p:spPr>
      </p:pic>
      <p:pic>
        <p:nvPicPr>
          <p:cNvPr id="218" name="Shape 218" descr="Slide30"/>
          <p:cNvPicPr preferRelativeResize="0"/>
          <p:nvPr/>
        </p:nvPicPr>
        <p:blipFill rotWithShape="1">
          <a:blip r:embed="rId6">
            <a:alphaModFix/>
          </a:blip>
          <a:srcRect/>
          <a:stretch/>
        </p:blipFill>
        <p:spPr>
          <a:xfrm>
            <a:off x="838200" y="3810000"/>
            <a:ext cx="3581400" cy="2444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p:nvPr/>
        </p:nvSpPr>
        <p:spPr>
          <a:xfrm>
            <a:off x="228600" y="228600"/>
            <a:ext cx="8686800" cy="6400800"/>
          </a:xfrm>
          <a:prstGeom prst="rect">
            <a:avLst/>
          </a:prstGeom>
          <a:solidFill>
            <a:srgbClr val="B5C1A4"/>
          </a:solidFill>
          <a:ln w="63500" cap="flat" cmpd="thinThick">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5" name="Shape 2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smtClean="0">
                <a:solidFill>
                  <a:srgbClr val="052F28"/>
                </a:solidFill>
                <a:latin typeface="Arial Black"/>
                <a:ea typeface="Arial Black"/>
                <a:cs typeface="Arial Black"/>
                <a:sym typeface="Arial Black"/>
              </a:rPr>
              <a:t>1968 was BAD</a:t>
            </a:r>
            <a:endParaRPr dirty="0"/>
          </a:p>
        </p:txBody>
      </p:sp>
      <p:sp>
        <p:nvSpPr>
          <p:cNvPr id="226" name="Shape 226"/>
          <p:cNvSpPr txBox="1">
            <a:spLocks noGrp="1"/>
          </p:cNvSpPr>
          <p:nvPr>
            <p:ph type="body" idx="1"/>
          </p:nvPr>
        </p:nvSpPr>
        <p:spPr>
          <a:xfrm>
            <a:off x="228600" y="1066800"/>
            <a:ext cx="8915400" cy="5334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52F28"/>
              </a:buClr>
              <a:buSzPts val="2800"/>
              <a:buFont typeface="Arial"/>
              <a:buChar char="•"/>
            </a:pPr>
            <a:r>
              <a:rPr lang="en-US" sz="2800" b="0" i="1" u="none" strike="noStrike" cap="none" dirty="0">
                <a:solidFill>
                  <a:srgbClr val="052F28"/>
                </a:solidFill>
                <a:latin typeface="Calibri"/>
                <a:ea typeface="Calibri"/>
                <a:cs typeface="Calibri"/>
                <a:sym typeface="Calibri"/>
              </a:rPr>
              <a:t>MLK Jr. is assassinated </a:t>
            </a:r>
            <a:r>
              <a:rPr lang="en-US" sz="2800" b="0" i="1" u="none" strike="noStrike" cap="none" dirty="0" smtClean="0">
                <a:solidFill>
                  <a:srgbClr val="FF0000"/>
                </a:solidFill>
                <a:latin typeface="Calibri"/>
                <a:ea typeface="Calibri"/>
                <a:cs typeface="Calibri"/>
                <a:sym typeface="Calibri"/>
              </a:rPr>
              <a:t>LBJ</a:t>
            </a:r>
            <a:r>
              <a:rPr lang="en-US" sz="2800" b="0" i="1" u="none" strike="noStrike" cap="none" dirty="0" smtClean="0">
                <a:solidFill>
                  <a:srgbClr val="052F28"/>
                </a:solidFill>
                <a:latin typeface="Calibri"/>
                <a:ea typeface="Calibri"/>
                <a:cs typeface="Calibri"/>
                <a:sym typeface="Calibri"/>
              </a:rPr>
              <a:t> </a:t>
            </a:r>
            <a:r>
              <a:rPr lang="en-US" sz="2800" i="1" dirty="0" smtClean="0">
                <a:solidFill>
                  <a:srgbClr val="052F28"/>
                </a:solidFill>
              </a:rPr>
              <a:t>refused to run for </a:t>
            </a:r>
            <a:r>
              <a:rPr lang="en-US" sz="2800" b="0" i="1" u="none" strike="noStrike" cap="none" dirty="0" smtClean="0">
                <a:solidFill>
                  <a:srgbClr val="052F28"/>
                </a:solidFill>
                <a:latin typeface="Calibri"/>
                <a:ea typeface="Calibri"/>
                <a:cs typeface="Calibri"/>
                <a:sym typeface="Calibri"/>
              </a:rPr>
              <a:t>re-election</a:t>
            </a:r>
          </a:p>
          <a:p>
            <a:pPr marL="342900" marR="0" lvl="0" indent="-342900" algn="l" rtl="0">
              <a:spcBef>
                <a:spcPts val="560"/>
              </a:spcBef>
              <a:spcAft>
                <a:spcPts val="0"/>
              </a:spcAft>
              <a:buClr>
                <a:srgbClr val="FF0000"/>
              </a:buClr>
              <a:buSzPts val="2800"/>
              <a:buFont typeface="Arial"/>
              <a:buChar char="•"/>
            </a:pPr>
            <a:r>
              <a:rPr lang="en-US" sz="2800" b="0" i="1" u="none" strike="noStrike" cap="none" dirty="0" smtClean="0">
                <a:solidFill>
                  <a:srgbClr val="052F28"/>
                </a:solidFill>
                <a:latin typeface="Calibri"/>
                <a:ea typeface="Calibri"/>
                <a:cs typeface="Calibri"/>
                <a:sym typeface="Calibri"/>
              </a:rPr>
              <a:t>Democratic Presidential Robert </a:t>
            </a:r>
            <a:r>
              <a:rPr lang="en-US" sz="2800" b="0" i="1" u="none" strike="noStrike" cap="none" dirty="0">
                <a:solidFill>
                  <a:srgbClr val="052F28"/>
                </a:solidFill>
                <a:latin typeface="Calibri"/>
                <a:ea typeface="Calibri"/>
                <a:cs typeface="Calibri"/>
                <a:sym typeface="Calibri"/>
              </a:rPr>
              <a:t>F. Kennedy </a:t>
            </a:r>
            <a:r>
              <a:rPr lang="en-US" sz="2800" b="0" i="1" u="none" strike="noStrike" cap="none" dirty="0" smtClean="0">
                <a:solidFill>
                  <a:srgbClr val="052F28"/>
                </a:solidFill>
                <a:latin typeface="Calibri"/>
                <a:ea typeface="Calibri"/>
                <a:cs typeface="Calibri"/>
                <a:sym typeface="Calibri"/>
              </a:rPr>
              <a:t>assassinated </a:t>
            </a:r>
            <a:endParaRPr lang="en-US" sz="2800" b="1" u="sng" dirty="0">
              <a:solidFill>
                <a:srgbClr val="FF0000"/>
              </a:solidFill>
            </a:endParaRPr>
          </a:p>
          <a:p>
            <a:pPr marL="342900" marR="0" lvl="0" indent="-342900" algn="l" rtl="0">
              <a:spcBef>
                <a:spcPts val="560"/>
              </a:spcBef>
              <a:spcAft>
                <a:spcPts val="0"/>
              </a:spcAft>
              <a:buClr>
                <a:srgbClr val="FF0000"/>
              </a:buClr>
              <a:buSzPts val="2800"/>
              <a:buFont typeface="Arial"/>
              <a:buChar char="•"/>
            </a:pPr>
            <a:r>
              <a:rPr lang="en-US" sz="2800" i="1" u="sng" strike="noStrike" cap="none" dirty="0" smtClean="0">
                <a:solidFill>
                  <a:srgbClr val="FF0000"/>
                </a:solidFill>
                <a:latin typeface="Calibri"/>
                <a:ea typeface="Calibri"/>
                <a:cs typeface="Calibri"/>
                <a:sym typeface="Calibri"/>
              </a:rPr>
              <a:t>Ri</a:t>
            </a:r>
            <a:r>
              <a:rPr lang="en-US" sz="2800" b="0" i="1" u="none" strike="noStrike" cap="none" dirty="0" smtClean="0">
                <a:solidFill>
                  <a:srgbClr val="FF0000"/>
                </a:solidFill>
                <a:latin typeface="Calibri"/>
                <a:ea typeface="Calibri"/>
                <a:cs typeface="Calibri"/>
                <a:sym typeface="Calibri"/>
              </a:rPr>
              <a:t>ots</a:t>
            </a:r>
            <a:r>
              <a:rPr lang="en-US" sz="2800" b="0" i="1" u="none" strike="noStrike" cap="none" dirty="0" smtClean="0">
                <a:solidFill>
                  <a:srgbClr val="052F28"/>
                </a:solidFill>
                <a:latin typeface="Calibri"/>
                <a:ea typeface="Calibri"/>
                <a:cs typeface="Calibri"/>
                <a:sym typeface="Calibri"/>
              </a:rPr>
              <a:t> </a:t>
            </a:r>
            <a:r>
              <a:rPr lang="en-US" sz="2800" b="0" i="1" u="none" strike="noStrike" cap="none" dirty="0">
                <a:solidFill>
                  <a:srgbClr val="052F28"/>
                </a:solidFill>
                <a:latin typeface="Calibri"/>
                <a:ea typeface="Calibri"/>
                <a:cs typeface="Calibri"/>
                <a:sym typeface="Calibri"/>
              </a:rPr>
              <a:t>(anti-war protests) </a:t>
            </a:r>
            <a:r>
              <a:rPr lang="en-US" sz="2800" b="0" i="1" u="none" strike="noStrike" cap="none" dirty="0" smtClean="0">
                <a:solidFill>
                  <a:srgbClr val="052F28"/>
                </a:solidFill>
                <a:latin typeface="Calibri"/>
                <a:ea typeface="Calibri"/>
                <a:cs typeface="Calibri"/>
                <a:sym typeface="Calibri"/>
              </a:rPr>
              <a:t>at  </a:t>
            </a:r>
            <a:r>
              <a:rPr lang="en-US" sz="2800" b="0" i="1" u="none" strike="noStrike" cap="none" dirty="0">
                <a:solidFill>
                  <a:srgbClr val="052F28"/>
                </a:solidFill>
                <a:latin typeface="Calibri"/>
                <a:ea typeface="Calibri"/>
                <a:cs typeface="Calibri"/>
                <a:sym typeface="Calibri"/>
              </a:rPr>
              <a:t>Democratic National Convention</a:t>
            </a:r>
            <a:endParaRPr dirty="0"/>
          </a:p>
        </p:txBody>
      </p:sp>
      <p:pic>
        <p:nvPicPr>
          <p:cNvPr id="227" name="Shape 227" descr="Slide32_2"/>
          <p:cNvPicPr preferRelativeResize="0"/>
          <p:nvPr/>
        </p:nvPicPr>
        <p:blipFill rotWithShape="1">
          <a:blip r:embed="rId3">
            <a:alphaModFix/>
          </a:blip>
          <a:srcRect/>
          <a:stretch/>
        </p:blipFill>
        <p:spPr>
          <a:xfrm>
            <a:off x="457200" y="4038600"/>
            <a:ext cx="3962400" cy="2509838"/>
          </a:xfrm>
          <a:prstGeom prst="rect">
            <a:avLst/>
          </a:prstGeom>
          <a:noFill/>
          <a:ln>
            <a:noFill/>
          </a:ln>
        </p:spPr>
      </p:pic>
      <p:pic>
        <p:nvPicPr>
          <p:cNvPr id="228" name="Shape 228" descr="Slide32"/>
          <p:cNvPicPr preferRelativeResize="0"/>
          <p:nvPr/>
        </p:nvPicPr>
        <p:blipFill rotWithShape="1">
          <a:blip r:embed="rId4">
            <a:alphaModFix/>
          </a:blip>
          <a:srcRect/>
          <a:stretch/>
        </p:blipFill>
        <p:spPr>
          <a:xfrm>
            <a:off x="4419600" y="4038600"/>
            <a:ext cx="3827463" cy="2514600"/>
          </a:xfrm>
          <a:prstGeom prst="rect">
            <a:avLst/>
          </a:prstGeom>
          <a:noFill/>
          <a:ln>
            <a:noFill/>
          </a:ln>
        </p:spPr>
      </p:pic>
      <p:sp>
        <p:nvSpPr>
          <p:cNvPr id="229" name="Shape 229"/>
          <p:cNvSpPr/>
          <p:nvPr/>
        </p:nvSpPr>
        <p:spPr>
          <a:xfrm>
            <a:off x="4419600" y="4038600"/>
            <a:ext cx="3810000" cy="2514600"/>
          </a:xfrm>
          <a:prstGeom prst="rect">
            <a:avLst/>
          </a:prstGeom>
          <a:noFill/>
          <a:ln w="25400" cap="flat" cmpd="sng">
            <a:solidFill>
              <a:srgbClr val="052F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xEl>
                                              <p:pRg st="0" end="0"/>
                                            </p:txEl>
                                          </p:spTgt>
                                        </p:tgtEl>
                                        <p:attrNameLst>
                                          <p:attrName>style.visibility</p:attrName>
                                        </p:attrNameLst>
                                      </p:cBhvr>
                                      <p:to>
                                        <p:strVal val="visible"/>
                                      </p:to>
                                    </p:set>
                                    <p:animEffect transition="in" filter="fade">
                                      <p:cBhvr>
                                        <p:cTn id="7" dur="1"/>
                                        <p:tgtEl>
                                          <p:spTgt spid="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6">
                                            <p:txEl>
                                              <p:pRg st="1" end="1"/>
                                            </p:txEl>
                                          </p:spTgt>
                                        </p:tgtEl>
                                        <p:attrNameLst>
                                          <p:attrName>style.visibility</p:attrName>
                                        </p:attrNameLst>
                                      </p:cBhvr>
                                      <p:to>
                                        <p:strVal val="visible"/>
                                      </p:to>
                                    </p:set>
                                    <p:animEffect transition="in" filter="fade">
                                      <p:cBhvr>
                                        <p:cTn id="12" dur="1"/>
                                        <p:tgtEl>
                                          <p:spTgt spid="2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6">
                                            <p:txEl>
                                              <p:pRg st="2" end="2"/>
                                            </p:txEl>
                                          </p:spTgt>
                                        </p:tgtEl>
                                        <p:attrNameLst>
                                          <p:attrName>style.visibility</p:attrName>
                                        </p:attrNameLst>
                                      </p:cBhvr>
                                      <p:to>
                                        <p:strVal val="visible"/>
                                      </p:to>
                                    </p:set>
                                    <p:animEffect transition="in" filter="fade">
                                      <p:cBhvr>
                                        <p:cTn id="17" dur="1"/>
                                        <p:tgtEl>
                                          <p:spTgt spid="2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8"/>
                                        </p:tgtEl>
                                        <p:attrNameLst>
                                          <p:attrName>style.visibility</p:attrName>
                                        </p:attrNameLst>
                                      </p:cBhvr>
                                      <p:to>
                                        <p:strVal val="visible"/>
                                      </p:to>
                                    </p:set>
                                    <p:animEffect transition="in" filter="fade">
                                      <p:cBhvr>
                                        <p:cTn id="22" dur="1"/>
                                        <p:tgtEl>
                                          <p:spTgt spid="2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7"/>
                                        </p:tgtEl>
                                        <p:attrNameLst>
                                          <p:attrName>style.visibility</p:attrName>
                                        </p:attrNameLst>
                                      </p:cBhvr>
                                      <p:to>
                                        <p:strVal val="visible"/>
                                      </p:to>
                                    </p:set>
                                    <p:animEffect transition="in" filter="fade">
                                      <p:cBhvr>
                                        <p:cTn id="27" dur="1"/>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p:nvPr/>
        </p:nvSpPr>
        <p:spPr>
          <a:xfrm>
            <a:off x="228600" y="228600"/>
            <a:ext cx="8686800" cy="6400800"/>
          </a:xfrm>
          <a:prstGeom prst="rect">
            <a:avLst/>
          </a:prstGeom>
          <a:solidFill>
            <a:srgbClr val="B5C1A4"/>
          </a:solidFill>
          <a:ln w="63500" cap="flat" cmpd="thinThick">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6" name="Shape 2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rgbClr val="052F28"/>
                </a:solidFill>
                <a:latin typeface="Arial Black"/>
                <a:ea typeface="Arial Black"/>
                <a:cs typeface="Arial Black"/>
                <a:sym typeface="Arial Black"/>
              </a:rPr>
              <a:t>1968 Election</a:t>
            </a:r>
            <a:endParaRPr/>
          </a:p>
        </p:txBody>
      </p:sp>
      <p:sp>
        <p:nvSpPr>
          <p:cNvPr id="237" name="Shape 237"/>
          <p:cNvSpPr txBox="1">
            <a:spLocks noGrp="1"/>
          </p:cNvSpPr>
          <p:nvPr>
            <p:ph type="body" idx="1"/>
          </p:nvPr>
        </p:nvSpPr>
        <p:spPr>
          <a:xfrm>
            <a:off x="457200" y="1600200"/>
            <a:ext cx="4403604" cy="502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52F28"/>
              </a:buClr>
              <a:buSzPts val="2800"/>
              <a:buNone/>
            </a:pPr>
            <a:r>
              <a:rPr lang="en-US" sz="2800" b="0" u="none" strike="noStrike" cap="none" dirty="0" smtClean="0">
                <a:solidFill>
                  <a:srgbClr val="052F28"/>
                </a:solidFill>
                <a:sym typeface="Calibri"/>
              </a:rPr>
              <a:t>6.</a:t>
            </a:r>
            <a:r>
              <a:rPr lang="en-US" sz="2800" b="0" u="none" strike="noStrike" cap="none" dirty="0" smtClean="0">
                <a:solidFill>
                  <a:srgbClr val="FF0000"/>
                </a:solidFill>
                <a:sym typeface="Calibri"/>
              </a:rPr>
              <a:t> Nixon </a:t>
            </a:r>
            <a:r>
              <a:rPr lang="en-US" sz="2800" b="0" u="none" strike="noStrike" cap="none" dirty="0">
                <a:solidFill>
                  <a:srgbClr val="052F28"/>
                </a:solidFill>
                <a:sym typeface="Calibri"/>
              </a:rPr>
              <a:t>is elected </a:t>
            </a:r>
            <a:r>
              <a:rPr lang="en-US" sz="2800" b="0" u="none" strike="noStrike" cap="none" dirty="0" smtClean="0">
                <a:solidFill>
                  <a:srgbClr val="052F28"/>
                </a:solidFill>
                <a:sym typeface="Calibri"/>
              </a:rPr>
              <a:t>president. Promised “Peace </a:t>
            </a:r>
            <a:r>
              <a:rPr lang="en-US" sz="2800" b="0" u="none" strike="noStrike" cap="none" dirty="0">
                <a:solidFill>
                  <a:srgbClr val="052F28"/>
                </a:solidFill>
                <a:sym typeface="Calibri"/>
              </a:rPr>
              <a:t>with </a:t>
            </a:r>
            <a:r>
              <a:rPr lang="en-US" sz="2800" b="0" u="none" strike="noStrike" cap="none" dirty="0" smtClean="0">
                <a:solidFill>
                  <a:srgbClr val="052F28"/>
                </a:solidFill>
                <a:sym typeface="Calibri"/>
              </a:rPr>
              <a:t>Honor”</a:t>
            </a:r>
            <a:endParaRPr lang="en-US" dirty="0"/>
          </a:p>
          <a:p>
            <a:pPr marL="342900" indent="-342900">
              <a:spcBef>
                <a:spcPts val="0"/>
              </a:spcBef>
              <a:buClr>
                <a:srgbClr val="052F28"/>
              </a:buClr>
              <a:buSzPts val="2800"/>
            </a:pPr>
            <a:r>
              <a:rPr lang="en-US" sz="2400" dirty="0" smtClean="0">
                <a:solidFill>
                  <a:schemeClr val="tx1"/>
                </a:solidFill>
              </a:rPr>
              <a:t>18 year olds could fight, but not vote—led </a:t>
            </a:r>
            <a:r>
              <a:rPr lang="en-US" sz="2400" dirty="0">
                <a:solidFill>
                  <a:schemeClr val="tx1"/>
                </a:solidFill>
              </a:rPr>
              <a:t>to the </a:t>
            </a:r>
            <a:r>
              <a:rPr lang="en-US" sz="2400" dirty="0" smtClean="0">
                <a:solidFill>
                  <a:schemeClr val="tx1"/>
                </a:solidFill>
              </a:rPr>
              <a:t> </a:t>
            </a:r>
            <a:r>
              <a:rPr lang="en-US" sz="2400" dirty="0">
                <a:solidFill>
                  <a:srgbClr val="FF0000"/>
                </a:solidFill>
              </a:rPr>
              <a:t>26</a:t>
            </a:r>
            <a:r>
              <a:rPr lang="en-US" sz="2400" baseline="30000" dirty="0">
                <a:solidFill>
                  <a:srgbClr val="FF0000"/>
                </a:solidFill>
              </a:rPr>
              <a:t>th</a:t>
            </a:r>
            <a:r>
              <a:rPr lang="en-US" sz="2400" dirty="0">
                <a:solidFill>
                  <a:srgbClr val="FF0000"/>
                </a:solidFill>
              </a:rPr>
              <a:t> </a:t>
            </a:r>
            <a:r>
              <a:rPr lang="en-US" sz="2400" dirty="0" smtClean="0">
                <a:solidFill>
                  <a:srgbClr val="FF0000"/>
                </a:solidFill>
              </a:rPr>
              <a:t>Amendment </a:t>
            </a:r>
            <a:endParaRPr sz="2400" dirty="0">
              <a:solidFill>
                <a:srgbClr val="FF0000"/>
              </a:solidFill>
            </a:endParaRPr>
          </a:p>
        </p:txBody>
      </p:sp>
      <p:pic>
        <p:nvPicPr>
          <p:cNvPr id="238" name="Shape 238" descr="NixonButton1"/>
          <p:cNvPicPr preferRelativeResize="0"/>
          <p:nvPr/>
        </p:nvPicPr>
        <p:blipFill rotWithShape="1">
          <a:blip r:embed="rId3">
            <a:alphaModFix/>
          </a:blip>
          <a:srcRect/>
          <a:stretch/>
        </p:blipFill>
        <p:spPr>
          <a:xfrm rot="-865040">
            <a:off x="685800" y="4491038"/>
            <a:ext cx="2365375" cy="2443162"/>
          </a:xfrm>
          <a:prstGeom prst="rect">
            <a:avLst/>
          </a:prstGeom>
          <a:noFill/>
          <a:ln>
            <a:noFill/>
          </a:ln>
        </p:spPr>
      </p:pic>
      <p:pic>
        <p:nvPicPr>
          <p:cNvPr id="239" name="Shape 239" descr="NixonButton2"/>
          <p:cNvPicPr preferRelativeResize="0"/>
          <p:nvPr/>
        </p:nvPicPr>
        <p:blipFill rotWithShape="1">
          <a:blip r:embed="rId4">
            <a:alphaModFix/>
          </a:blip>
          <a:srcRect/>
          <a:stretch/>
        </p:blipFill>
        <p:spPr>
          <a:xfrm rot="809792">
            <a:off x="1963738" y="3573463"/>
            <a:ext cx="2895600" cy="2895600"/>
          </a:xfrm>
          <a:prstGeom prst="rect">
            <a:avLst/>
          </a:prstGeom>
          <a:noFill/>
          <a:ln>
            <a:noFill/>
          </a:ln>
        </p:spPr>
      </p:pic>
      <p:pic>
        <p:nvPicPr>
          <p:cNvPr id="7" name="Shape 245" descr="Nixon_1.jpg"/>
          <p:cNvPicPr preferRelativeResize="0">
            <a:picLocks/>
          </p:cNvPicPr>
          <p:nvPr/>
        </p:nvPicPr>
        <p:blipFill rotWithShape="1">
          <a:blip r:embed="rId5">
            <a:alphaModFix/>
          </a:blip>
          <a:srcRect/>
          <a:stretch/>
        </p:blipFill>
        <p:spPr>
          <a:xfrm>
            <a:off x="4860804" y="1597819"/>
            <a:ext cx="4038600" cy="4114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p:nvPr/>
        </p:nvSpPr>
        <p:spPr>
          <a:xfrm>
            <a:off x="228600" y="228600"/>
            <a:ext cx="8686800" cy="6400800"/>
          </a:xfrm>
          <a:prstGeom prst="rect">
            <a:avLst/>
          </a:prstGeom>
          <a:solidFill>
            <a:srgbClr val="B5C1A4"/>
          </a:solidFill>
          <a:ln w="63500" cap="flat" cmpd="thinThick">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8" name="Shape 258"/>
          <p:cNvSpPr txBox="1">
            <a:spLocks noGrp="1"/>
          </p:cNvSpPr>
          <p:nvPr>
            <p:ph type="title"/>
          </p:nvPr>
        </p:nvSpPr>
        <p:spPr>
          <a:xfrm>
            <a:off x="533400" y="0"/>
            <a:ext cx="8229600" cy="1143000"/>
          </a:xfrm>
          <a:prstGeom prst="rect">
            <a:avLst/>
          </a:prstGeom>
          <a:noFill/>
          <a:ln>
            <a:noFill/>
          </a:ln>
        </p:spPr>
        <p:txBody>
          <a:bodyPr spcFirstLastPara="1" wrap="square" lIns="91425" tIns="45700" rIns="91425" bIns="45700" anchor="ctr" anchorCtr="0">
            <a:noAutofit/>
          </a:bodyPr>
          <a:lstStyle/>
          <a:p>
            <a:pPr lvl="0"/>
            <a:r>
              <a:rPr lang="en-US" b="1" i="1" dirty="0">
                <a:solidFill>
                  <a:srgbClr val="FF0000"/>
                </a:solidFill>
              </a:rPr>
              <a:t>END OF THE WAR AND ITS LEGACY</a:t>
            </a:r>
            <a:endParaRPr dirty="0">
              <a:solidFill>
                <a:srgbClr val="FF0000"/>
              </a:solidFill>
            </a:endParaRPr>
          </a:p>
        </p:txBody>
      </p:sp>
      <p:sp>
        <p:nvSpPr>
          <p:cNvPr id="259" name="Shape 259"/>
          <p:cNvSpPr txBox="1">
            <a:spLocks noGrp="1"/>
          </p:cNvSpPr>
          <p:nvPr>
            <p:ph type="body" idx="1"/>
          </p:nvPr>
        </p:nvSpPr>
        <p:spPr>
          <a:xfrm>
            <a:off x="228600" y="762000"/>
            <a:ext cx="8686800" cy="6096000"/>
          </a:xfrm>
          <a:prstGeom prst="rect">
            <a:avLst/>
          </a:prstGeom>
          <a:noFill/>
          <a:ln>
            <a:noFill/>
          </a:ln>
        </p:spPr>
        <p:txBody>
          <a:bodyPr spcFirstLastPara="1" wrap="square" lIns="91425" tIns="45700" rIns="91425" bIns="45700" anchor="t" anchorCtr="0">
            <a:noAutofit/>
          </a:bodyPr>
          <a:lstStyle/>
          <a:p>
            <a:pPr indent="-457200">
              <a:spcBef>
                <a:spcPts val="0"/>
              </a:spcBef>
              <a:buSzPts val="2400"/>
              <a:buFont typeface="+mj-lt"/>
              <a:buAutoNum type="arabicPeriod"/>
            </a:pPr>
            <a:r>
              <a:rPr lang="en-US" sz="2400" dirty="0"/>
              <a:t>Richard </a:t>
            </a:r>
            <a:r>
              <a:rPr lang="en-US" sz="2400" dirty="0" smtClean="0"/>
              <a:t>Nixon</a:t>
            </a:r>
            <a:r>
              <a:rPr lang="en-US" sz="2400" u="sng" dirty="0">
                <a:solidFill>
                  <a:srgbClr val="FF0000"/>
                </a:solidFill>
              </a:rPr>
              <a:t> </a:t>
            </a:r>
            <a:r>
              <a:rPr lang="en-US" sz="2400" dirty="0" smtClean="0"/>
              <a:t>pulled  </a:t>
            </a:r>
            <a:r>
              <a:rPr lang="en-US" sz="2400" dirty="0"/>
              <a:t>troops out of </a:t>
            </a:r>
            <a:r>
              <a:rPr lang="en-US" sz="2400" dirty="0" smtClean="0"/>
              <a:t>Vietnam, </a:t>
            </a:r>
            <a:r>
              <a:rPr lang="en-US" sz="2400" u="sng" dirty="0" smtClean="0">
                <a:solidFill>
                  <a:srgbClr val="FF0000"/>
                </a:solidFill>
              </a:rPr>
              <a:t>Vietnamization.</a:t>
            </a:r>
            <a:r>
              <a:rPr lang="en-US" sz="2400" dirty="0" smtClean="0"/>
              <a:t> </a:t>
            </a:r>
            <a:endParaRPr lang="en-US" sz="2400" dirty="0">
              <a:solidFill>
                <a:srgbClr val="FF0000"/>
              </a:solidFill>
            </a:endParaRPr>
          </a:p>
          <a:p>
            <a:pPr indent="-457200">
              <a:spcBef>
                <a:spcPts val="0"/>
              </a:spcBef>
              <a:buSzPts val="2400"/>
              <a:buFont typeface="+mj-lt"/>
              <a:buAutoNum type="arabicPeriod"/>
            </a:pPr>
            <a:r>
              <a:rPr lang="en-US" sz="2400" dirty="0" smtClean="0">
                <a:solidFill>
                  <a:srgbClr val="FF0000"/>
                </a:solidFill>
              </a:rPr>
              <a:t>South </a:t>
            </a:r>
            <a:r>
              <a:rPr lang="en-US" sz="2400" dirty="0">
                <a:solidFill>
                  <a:srgbClr val="FF0000"/>
                </a:solidFill>
              </a:rPr>
              <a:t>Vietnamese army would take over; US troops withdrawn.</a:t>
            </a:r>
          </a:p>
          <a:p>
            <a:pPr indent="-457200">
              <a:spcBef>
                <a:spcPts val="0"/>
              </a:spcBef>
              <a:buSzPts val="2400"/>
              <a:buFont typeface="+mj-lt"/>
              <a:buAutoNum type="arabicPeriod"/>
            </a:pPr>
            <a:r>
              <a:rPr lang="en-US" sz="2400" dirty="0" smtClean="0"/>
              <a:t>1969 </a:t>
            </a:r>
            <a:r>
              <a:rPr lang="en-US" sz="2400" dirty="0"/>
              <a:t>issue sickened the American people and widened the credibility gap.</a:t>
            </a:r>
            <a:r>
              <a:rPr lang="en-US" sz="2400" dirty="0">
                <a:solidFill>
                  <a:srgbClr val="FF0000"/>
                </a:solidFill>
                <a:latin typeface="Arial Black"/>
                <a:ea typeface="Arial Black"/>
                <a:cs typeface="Arial Black"/>
                <a:sym typeface="Arial Black"/>
              </a:rPr>
              <a:t> </a:t>
            </a:r>
            <a:r>
              <a:rPr lang="en-US" sz="2000" dirty="0" smtClean="0">
                <a:solidFill>
                  <a:srgbClr val="FF0000"/>
                </a:solidFill>
                <a:latin typeface="Arial Black"/>
                <a:ea typeface="Arial Black"/>
                <a:cs typeface="Arial Black"/>
                <a:sym typeface="Arial Black"/>
              </a:rPr>
              <a:t>3A My </a:t>
            </a:r>
            <a:r>
              <a:rPr lang="en-US" sz="2000" dirty="0">
                <a:solidFill>
                  <a:srgbClr val="FF0000"/>
                </a:solidFill>
                <a:latin typeface="Arial Black"/>
                <a:ea typeface="Arial Black"/>
                <a:cs typeface="Arial Black"/>
                <a:sym typeface="Arial Black"/>
              </a:rPr>
              <a:t>Lai </a:t>
            </a:r>
            <a:r>
              <a:rPr lang="en-US" sz="2000" dirty="0" smtClean="0">
                <a:solidFill>
                  <a:srgbClr val="FF0000"/>
                </a:solidFill>
                <a:latin typeface="Arial Black"/>
                <a:ea typeface="Arial Black"/>
                <a:cs typeface="Arial Black"/>
                <a:sym typeface="Arial Black"/>
              </a:rPr>
              <a:t>Massacre</a:t>
            </a:r>
            <a:r>
              <a:rPr lang="en-US" sz="2000" dirty="0">
                <a:solidFill>
                  <a:srgbClr val="052F28"/>
                </a:solidFill>
                <a:ea typeface="Arial Black"/>
                <a:cs typeface="Arial Black"/>
              </a:rPr>
              <a:t> </a:t>
            </a:r>
            <a:r>
              <a:rPr lang="en-US" sz="2000" u="none" strike="noStrike" cap="none" dirty="0" smtClean="0">
                <a:solidFill>
                  <a:srgbClr val="FF0000"/>
                </a:solidFill>
                <a:sym typeface="Calibri"/>
              </a:rPr>
              <a:t> </a:t>
            </a:r>
            <a:r>
              <a:rPr lang="en-US" sz="2400" u="none" strike="noStrike" cap="none" dirty="0">
                <a:solidFill>
                  <a:srgbClr val="FF0000"/>
                </a:solidFill>
                <a:sym typeface="Calibri"/>
              </a:rPr>
              <a:t>US troops killed 350 innocent </a:t>
            </a:r>
            <a:r>
              <a:rPr lang="en-US" sz="2400" u="none" strike="noStrike" cap="none" dirty="0" smtClean="0">
                <a:solidFill>
                  <a:schemeClr val="tx1"/>
                </a:solidFill>
                <a:sym typeface="Calibri"/>
              </a:rPr>
              <a:t>Vietnamese (women children &amp; elderly). </a:t>
            </a:r>
            <a:r>
              <a:rPr lang="en-US" sz="2400" dirty="0" smtClean="0">
                <a:solidFill>
                  <a:schemeClr val="tx1"/>
                </a:solidFill>
              </a:rPr>
              <a:t>US rioted</a:t>
            </a:r>
            <a:r>
              <a:rPr lang="en-US" sz="2400" u="none" strike="noStrike" cap="none" dirty="0" smtClean="0">
                <a:solidFill>
                  <a:schemeClr val="tx1"/>
                </a:solidFill>
                <a:sym typeface="Calibri"/>
              </a:rPr>
              <a:t> </a:t>
            </a:r>
            <a:r>
              <a:rPr lang="en-US" sz="2400" dirty="0" smtClean="0">
                <a:solidFill>
                  <a:srgbClr val="FF0000"/>
                </a:solidFill>
              </a:rPr>
              <a:t>3b </a:t>
            </a:r>
            <a:r>
              <a:rPr lang="en-US" sz="2400" b="1" dirty="0" smtClean="0">
                <a:solidFill>
                  <a:srgbClr val="FF0000"/>
                </a:solidFill>
              </a:rPr>
              <a:t>Nixon</a:t>
            </a:r>
            <a:r>
              <a:rPr lang="en-US" sz="2400" dirty="0" smtClean="0">
                <a:solidFill>
                  <a:srgbClr val="FF0000"/>
                </a:solidFill>
              </a:rPr>
              <a:t> </a:t>
            </a:r>
            <a:r>
              <a:rPr lang="en-US" sz="2400" dirty="0">
                <a:solidFill>
                  <a:srgbClr val="FF0000"/>
                </a:solidFill>
              </a:rPr>
              <a:t>invaded Cambodia</a:t>
            </a:r>
            <a:r>
              <a:rPr lang="en-US" sz="2400" dirty="0"/>
              <a:t> </a:t>
            </a:r>
            <a:r>
              <a:rPr lang="en-US" sz="2400" dirty="0" smtClean="0"/>
              <a:t>. Student </a:t>
            </a:r>
            <a:r>
              <a:rPr lang="en-US" sz="2400" dirty="0"/>
              <a:t>protests </a:t>
            </a:r>
            <a:r>
              <a:rPr lang="en-US" sz="2400" dirty="0" smtClean="0"/>
              <a:t>erupted ending </a:t>
            </a:r>
            <a:r>
              <a:rPr lang="en-US" sz="2400" dirty="0"/>
              <a:t>in violence and death.</a:t>
            </a:r>
          </a:p>
          <a:p>
            <a:pPr indent="-457200">
              <a:spcBef>
                <a:spcPts val="0"/>
              </a:spcBef>
              <a:buSzPts val="2400"/>
              <a:buFont typeface="+mj-lt"/>
              <a:buAutoNum type="arabicPeriod"/>
            </a:pPr>
            <a:endParaRPr sz="2400" dirty="0"/>
          </a:p>
        </p:txBody>
      </p:sp>
      <p:pic>
        <p:nvPicPr>
          <p:cNvPr id="260" name="Shape 260" descr="Slide34_1"/>
          <p:cNvPicPr preferRelativeResize="0"/>
          <p:nvPr/>
        </p:nvPicPr>
        <p:blipFill rotWithShape="1">
          <a:blip r:embed="rId3">
            <a:alphaModFix/>
          </a:blip>
          <a:srcRect/>
          <a:stretch/>
        </p:blipFill>
        <p:spPr>
          <a:xfrm>
            <a:off x="3962400" y="2980151"/>
            <a:ext cx="4429516" cy="33444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60"/>
                                        </p:tgtEl>
                                        <p:attrNameLst>
                                          <p:attrName>style.visibility</p:attrName>
                                        </p:attrNameLst>
                                      </p:cBhvr>
                                      <p:to>
                                        <p:strVal val="visible"/>
                                      </p:to>
                                    </p:set>
                                    <p:animEffect transition="in" filter="fade">
                                      <p:cBhvr>
                                        <p:cTn id="19" dur="1"/>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p:nvPr/>
        </p:nvSpPr>
        <p:spPr>
          <a:xfrm>
            <a:off x="228600" y="228600"/>
            <a:ext cx="8686800" cy="6400800"/>
          </a:xfrm>
          <a:prstGeom prst="rect">
            <a:avLst/>
          </a:prstGeom>
          <a:solidFill>
            <a:srgbClr val="B5C1A4"/>
          </a:solidFill>
          <a:ln w="63500" cap="flat" cmpd="thinThick">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3" name="Shape 273"/>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dirty="0" smtClean="0"/>
              <a:t>End of the War</a:t>
            </a:r>
            <a:endParaRPr dirty="0"/>
          </a:p>
        </p:txBody>
      </p:sp>
      <p:sp>
        <p:nvSpPr>
          <p:cNvPr id="274" name="Shape 274"/>
          <p:cNvSpPr txBox="1">
            <a:spLocks noGrp="1"/>
          </p:cNvSpPr>
          <p:nvPr>
            <p:ph type="body" idx="1"/>
          </p:nvPr>
        </p:nvSpPr>
        <p:spPr>
          <a:xfrm>
            <a:off x="342900" y="685800"/>
            <a:ext cx="8458200" cy="4830763"/>
          </a:xfrm>
          <a:prstGeom prst="rect">
            <a:avLst/>
          </a:prstGeom>
          <a:noFill/>
          <a:ln>
            <a:noFill/>
          </a:ln>
        </p:spPr>
        <p:txBody>
          <a:bodyPr spcFirstLastPara="1" wrap="square" lIns="91425" tIns="45700" rIns="91425" bIns="45700" anchor="t" anchorCtr="0">
            <a:noAutofit/>
          </a:bodyPr>
          <a:lstStyle/>
          <a:p>
            <a:pPr lvl="0" indent="-457200">
              <a:lnSpc>
                <a:spcPct val="90000"/>
              </a:lnSpc>
              <a:spcBef>
                <a:spcPts val="480"/>
              </a:spcBef>
              <a:buSzPts val="2400"/>
              <a:buAutoNum type="arabicPeriod" startAt="4"/>
            </a:pPr>
            <a:r>
              <a:rPr lang="en-US" sz="2400" dirty="0"/>
              <a:t>Violence and death occurred on the campuses </a:t>
            </a:r>
            <a:r>
              <a:rPr lang="en-US" sz="2400" b="1" dirty="0">
                <a:solidFill>
                  <a:srgbClr val="FF0000"/>
                </a:solidFill>
              </a:rPr>
              <a:t>Kent State (Ohio) and Jackson State </a:t>
            </a:r>
            <a:r>
              <a:rPr lang="en-US" sz="2400" b="1" dirty="0">
                <a:solidFill>
                  <a:schemeClr val="tx1"/>
                </a:solidFill>
              </a:rPr>
              <a:t>University in MS</a:t>
            </a:r>
            <a:r>
              <a:rPr lang="en-US" sz="2400" dirty="0">
                <a:solidFill>
                  <a:schemeClr val="tx1"/>
                </a:solidFill>
              </a:rPr>
              <a:t>.  National Guard fired into crowds killing six students.</a:t>
            </a:r>
          </a:p>
          <a:p>
            <a:pPr lvl="0" indent="-457200">
              <a:lnSpc>
                <a:spcPct val="90000"/>
              </a:lnSpc>
              <a:spcBef>
                <a:spcPts val="480"/>
              </a:spcBef>
              <a:buSzPts val="2400"/>
              <a:buAutoNum type="arabicPeriod" startAt="4"/>
            </a:pPr>
            <a:r>
              <a:rPr lang="en-US" sz="2400" b="1" dirty="0">
                <a:solidFill>
                  <a:schemeClr val="tx1"/>
                </a:solidFill>
              </a:rPr>
              <a:t>Pentagon Papers </a:t>
            </a:r>
            <a:r>
              <a:rPr lang="en-US" sz="2400" dirty="0">
                <a:solidFill>
                  <a:schemeClr val="tx1"/>
                </a:solidFill>
              </a:rPr>
              <a:t>(documents)were published indicating </a:t>
            </a:r>
            <a:r>
              <a:rPr lang="en-US" sz="2400" b="1" dirty="0">
                <a:solidFill>
                  <a:srgbClr val="FF0000"/>
                </a:solidFill>
              </a:rPr>
              <a:t>Pres. Johnson </a:t>
            </a:r>
            <a:r>
              <a:rPr lang="en-US" sz="2400" dirty="0">
                <a:solidFill>
                  <a:srgbClr val="FF0000"/>
                </a:solidFill>
              </a:rPr>
              <a:t>planed to enter the war saying he would stay out</a:t>
            </a:r>
            <a:r>
              <a:rPr lang="en-US" sz="2400" dirty="0"/>
              <a:t>.  </a:t>
            </a:r>
            <a:r>
              <a:rPr lang="en-US" sz="2400" dirty="0">
                <a:solidFill>
                  <a:srgbClr val="FF0000"/>
                </a:solidFill>
              </a:rPr>
              <a:t>Distrust of the government </a:t>
            </a:r>
            <a:r>
              <a:rPr lang="en-US" sz="2400" dirty="0"/>
              <a:t>–at all time high</a:t>
            </a:r>
            <a:r>
              <a:rPr lang="en-US" sz="2400" dirty="0">
                <a:solidFill>
                  <a:schemeClr val="tx1"/>
                </a:solidFill>
              </a:rPr>
              <a:t>.  The credibility gap was HUGE!</a:t>
            </a:r>
          </a:p>
          <a:p>
            <a:pPr lvl="0" indent="-457200">
              <a:lnSpc>
                <a:spcPct val="90000"/>
              </a:lnSpc>
              <a:spcBef>
                <a:spcPts val="480"/>
              </a:spcBef>
              <a:buSzPts val="2400"/>
              <a:buAutoNum type="arabicPeriod" startAt="4"/>
            </a:pPr>
            <a:r>
              <a:rPr lang="en-US" sz="2400" dirty="0"/>
              <a:t>U.S. removed all troops 1973.  Our military involvement in Vietnam had ended.  </a:t>
            </a:r>
          </a:p>
          <a:p>
            <a:pPr marL="0" marR="0" lvl="0" indent="0" algn="l" rtl="0">
              <a:spcBef>
                <a:spcPts val="560"/>
              </a:spcBef>
              <a:spcAft>
                <a:spcPts val="0"/>
              </a:spcAft>
              <a:buClr>
                <a:srgbClr val="052F28"/>
              </a:buClr>
              <a:buSzPts val="2800"/>
              <a:buNone/>
            </a:pPr>
            <a:endParaRPr sz="2400" dirty="0"/>
          </a:p>
        </p:txBody>
      </p:sp>
      <p:pic>
        <p:nvPicPr>
          <p:cNvPr id="275" name="Shape 275" descr="Nixon"/>
          <p:cNvPicPr preferRelativeResize="0"/>
          <p:nvPr/>
        </p:nvPicPr>
        <p:blipFill rotWithShape="1">
          <a:blip r:embed="rId3">
            <a:alphaModFix/>
          </a:blip>
          <a:srcRect/>
          <a:stretch/>
        </p:blipFill>
        <p:spPr>
          <a:xfrm>
            <a:off x="533400" y="3733800"/>
            <a:ext cx="4191000" cy="2832100"/>
          </a:xfrm>
          <a:prstGeom prst="rect">
            <a:avLst/>
          </a:prstGeom>
          <a:noFill/>
          <a:ln>
            <a:noFill/>
          </a:ln>
        </p:spPr>
      </p:pic>
      <p:pic>
        <p:nvPicPr>
          <p:cNvPr id="276" name="Shape 276" descr="Slide36"/>
          <p:cNvPicPr preferRelativeResize="0"/>
          <p:nvPr/>
        </p:nvPicPr>
        <p:blipFill rotWithShape="1">
          <a:blip r:embed="rId4">
            <a:alphaModFix/>
          </a:blip>
          <a:srcRect/>
          <a:stretch/>
        </p:blipFill>
        <p:spPr>
          <a:xfrm>
            <a:off x="5410200" y="3810000"/>
            <a:ext cx="3133725" cy="2438400"/>
          </a:xfrm>
          <a:prstGeom prst="rect">
            <a:avLst/>
          </a:prstGeom>
          <a:noFill/>
          <a:ln>
            <a:noFill/>
          </a:ln>
        </p:spPr>
      </p:pic>
      <p:sp>
        <p:nvSpPr>
          <p:cNvPr id="277" name="Shape 277"/>
          <p:cNvSpPr/>
          <p:nvPr/>
        </p:nvSpPr>
        <p:spPr>
          <a:xfrm>
            <a:off x="5410200" y="3810000"/>
            <a:ext cx="3124200" cy="2438400"/>
          </a:xfrm>
          <a:prstGeom prst="rect">
            <a:avLst/>
          </a:prstGeom>
          <a:noFill/>
          <a:ln w="25400" cap="flat" cmpd="sng">
            <a:solidFill>
              <a:srgbClr val="052F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8" name="Shape 278"/>
          <p:cNvSpPr txBox="1"/>
          <p:nvPr/>
        </p:nvSpPr>
        <p:spPr>
          <a:xfrm>
            <a:off x="5030788" y="6307138"/>
            <a:ext cx="3276600" cy="2730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13371E"/>
                </a:solidFill>
                <a:latin typeface="Arial"/>
                <a:ea typeface="Arial"/>
                <a:cs typeface="Arial"/>
                <a:sym typeface="Arial"/>
              </a:rPr>
              <a:t>Click here to play a sample from “Ohio”</a:t>
            </a:r>
            <a:endParaRPr sz="1800">
              <a:solidFill>
                <a:schemeClr val="dk1"/>
              </a:solidFill>
              <a:latin typeface="Arial"/>
              <a:ea typeface="Arial"/>
              <a:cs typeface="Arial"/>
              <a:sym typeface="Arial"/>
            </a:endParaRPr>
          </a:p>
        </p:txBody>
      </p:sp>
      <p:pic>
        <p:nvPicPr>
          <p:cNvPr id="279" name="Shape 279"/>
          <p:cNvPicPr preferRelativeResize="0"/>
          <p:nvPr/>
        </p:nvPicPr>
        <p:blipFill rotWithShape="1">
          <a:blip r:embed="rId5">
            <a:alphaModFix/>
          </a:blip>
          <a:srcRect/>
          <a:stretch/>
        </p:blipFill>
        <p:spPr>
          <a:xfrm>
            <a:off x="8307388" y="6002338"/>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0" y="0"/>
            <a:ext cx="9144000" cy="685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None/>
            </a:pPr>
            <a:r>
              <a:rPr lang="en-US" sz="2400" b="0" i="0" u="none" strike="noStrike" cap="none" dirty="0">
                <a:solidFill>
                  <a:schemeClr val="dk1"/>
                </a:solidFill>
                <a:latin typeface="Calibri"/>
                <a:ea typeface="Calibri"/>
                <a:cs typeface="Calibri"/>
                <a:sym typeface="Calibri"/>
              </a:rPr>
              <a:t>The Vietnam Conflict/War </a:t>
            </a:r>
            <a:r>
              <a:rPr lang="en-US" sz="2400" b="0" i="0" u="none" strike="noStrike" cap="none" dirty="0" smtClean="0">
                <a:solidFill>
                  <a:schemeClr val="dk1"/>
                </a:solidFill>
                <a:latin typeface="Calibri"/>
                <a:ea typeface="Calibri"/>
                <a:cs typeface="Calibri"/>
                <a:sym typeface="Calibri"/>
              </a:rPr>
              <a:t>costs:</a:t>
            </a:r>
            <a:r>
              <a:rPr lang="en-US" dirty="0"/>
              <a:t> </a:t>
            </a:r>
            <a:r>
              <a:rPr lang="en-US" sz="2400" dirty="0" smtClean="0"/>
              <a:t>US dead</a:t>
            </a:r>
            <a:r>
              <a:rPr lang="en-US" sz="2400" b="0" i="0" u="none" strike="noStrike" cap="none" dirty="0" smtClean="0">
                <a:solidFill>
                  <a:schemeClr val="dk1"/>
                </a:solidFill>
                <a:latin typeface="Calibri"/>
                <a:ea typeface="Calibri"/>
                <a:cs typeface="Calibri"/>
                <a:sym typeface="Calibri"/>
              </a:rPr>
              <a:t> 58,000 .300,000</a:t>
            </a:r>
            <a:r>
              <a:rPr lang="en-US" sz="2400" b="0" i="0" u="none" strike="noStrike" cap="none" dirty="0">
                <a:solidFill>
                  <a:schemeClr val="dk1"/>
                </a:solidFill>
                <a:latin typeface="Calibri"/>
                <a:ea typeface="Calibri"/>
                <a:cs typeface="Calibri"/>
                <a:sym typeface="Calibri"/>
              </a:rPr>
              <a:t>+ wounded.</a:t>
            </a:r>
            <a:r>
              <a:rPr lang="en-US" sz="2000" b="0" i="0" u="none" strike="noStrike" cap="none" dirty="0">
                <a:solidFill>
                  <a:schemeClr val="dk1"/>
                </a:solidFill>
                <a:latin typeface="Calibri"/>
                <a:ea typeface="Calibri"/>
                <a:cs typeface="Calibri"/>
                <a:sym typeface="Calibri"/>
              </a:rPr>
              <a:t>  </a:t>
            </a:r>
            <a:r>
              <a:rPr lang="en-US" sz="2400" b="0" i="0" u="none" strike="noStrike" cap="none" dirty="0" smtClean="0">
                <a:solidFill>
                  <a:schemeClr val="tx1"/>
                </a:solidFill>
                <a:latin typeface="Calibri"/>
                <a:ea typeface="Calibri"/>
                <a:cs typeface="Calibri"/>
                <a:sym typeface="Calibri"/>
              </a:rPr>
              <a:t>The </a:t>
            </a:r>
            <a:r>
              <a:rPr lang="en-US" sz="2400" b="0" i="0" u="none" strike="noStrike" cap="none" dirty="0">
                <a:solidFill>
                  <a:schemeClr val="tx1"/>
                </a:solidFill>
                <a:latin typeface="Calibri"/>
                <a:ea typeface="Calibri"/>
                <a:cs typeface="Calibri"/>
                <a:sym typeface="Calibri"/>
              </a:rPr>
              <a:t>public’s loss of trust in the </a:t>
            </a:r>
            <a:r>
              <a:rPr lang="en-US" sz="2400" b="0" i="0" u="none" strike="noStrike" cap="none" dirty="0" smtClean="0">
                <a:solidFill>
                  <a:schemeClr val="tx1"/>
                </a:solidFill>
                <a:latin typeface="Calibri"/>
                <a:ea typeface="Calibri"/>
                <a:cs typeface="Calibri"/>
                <a:sym typeface="Calibri"/>
              </a:rPr>
              <a:t>government.</a:t>
            </a:r>
          </a:p>
          <a:p>
            <a:pPr marR="0" lvl="0" indent="-457200" algn="l" rtl="0">
              <a:spcBef>
                <a:spcPts val="0"/>
              </a:spcBef>
              <a:spcAft>
                <a:spcPts val="0"/>
              </a:spcAft>
              <a:buClr>
                <a:schemeClr val="dk1"/>
              </a:buClr>
              <a:buSzPts val="2400"/>
              <a:buAutoNum type="arabicPeriod" startAt="7"/>
            </a:pPr>
            <a:r>
              <a:rPr lang="en-US" sz="2400" b="1" i="0" u="sng" strike="noStrike" cap="none" dirty="0" smtClean="0">
                <a:solidFill>
                  <a:schemeClr val="tx1"/>
                </a:solidFill>
                <a:sym typeface="Calibri"/>
              </a:rPr>
              <a:t>War </a:t>
            </a:r>
            <a:r>
              <a:rPr lang="en-US" sz="2400" b="1" i="0" u="sng" strike="noStrike" cap="none" dirty="0">
                <a:solidFill>
                  <a:schemeClr val="tx1"/>
                </a:solidFill>
                <a:sym typeface="Calibri"/>
              </a:rPr>
              <a:t>Powers </a:t>
            </a:r>
            <a:r>
              <a:rPr lang="en-US" sz="2400" b="1" i="0" u="sng" strike="noStrike" cap="none" dirty="0" smtClean="0">
                <a:solidFill>
                  <a:schemeClr val="tx1"/>
                </a:solidFill>
                <a:sym typeface="Calibri"/>
              </a:rPr>
              <a:t>Act 1973</a:t>
            </a:r>
            <a:r>
              <a:rPr lang="en-US" sz="2400" b="0" i="0" u="none" strike="noStrike" cap="none" dirty="0" smtClean="0">
                <a:solidFill>
                  <a:schemeClr val="tx1"/>
                </a:solidFill>
                <a:sym typeface="Calibri"/>
              </a:rPr>
              <a:t>- </a:t>
            </a:r>
          </a:p>
          <a:p>
            <a:pPr marL="800100" lvl="1" indent="-342900">
              <a:spcBef>
                <a:spcPts val="0"/>
              </a:spcBef>
              <a:buSzPts val="2400"/>
            </a:pPr>
            <a:r>
              <a:rPr lang="en-US" sz="2400" b="1" dirty="0" smtClean="0">
                <a:solidFill>
                  <a:srgbClr val="FF0000"/>
                </a:solidFill>
              </a:rPr>
              <a:t>Within 48 hours of sending troops president must inform Congress</a:t>
            </a:r>
            <a:endParaRPr lang="en-US" sz="2400" b="1" dirty="0">
              <a:solidFill>
                <a:srgbClr val="FF0000"/>
              </a:solidFill>
            </a:endParaRPr>
          </a:p>
          <a:p>
            <a:pPr marL="800100" lvl="1" indent="-342900">
              <a:spcBef>
                <a:spcPts val="0"/>
              </a:spcBef>
              <a:buSzPts val="2400"/>
            </a:pPr>
            <a:r>
              <a:rPr lang="en-US" sz="2400" b="1" i="0" u="none" strike="noStrike" cap="none" dirty="0" smtClean="0">
                <a:solidFill>
                  <a:srgbClr val="FF0000"/>
                </a:solidFill>
                <a:sym typeface="Calibri"/>
              </a:rPr>
              <a:t>90 </a:t>
            </a:r>
            <a:r>
              <a:rPr lang="en-US" sz="2400" b="1" i="0" u="none" strike="noStrike" cap="none" dirty="0">
                <a:solidFill>
                  <a:srgbClr val="FF0000"/>
                </a:solidFill>
                <a:sym typeface="Calibri"/>
              </a:rPr>
              <a:t>day limit for troops to stay without Congress declaring war</a:t>
            </a:r>
            <a:endParaRPr sz="2400" b="0" i="0" u="none" strike="noStrike" cap="none" dirty="0">
              <a:solidFill>
                <a:srgbClr val="FF0000"/>
              </a:solidFill>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xEl>
                                              <p:pRg st="0" end="0"/>
                                            </p:txEl>
                                          </p:spTgt>
                                        </p:tgtEl>
                                        <p:attrNameLst>
                                          <p:attrName>style.visibility</p:attrName>
                                        </p:attrNameLst>
                                      </p:cBhvr>
                                      <p:to>
                                        <p:strVal val="visible"/>
                                      </p:to>
                                    </p:set>
                                    <p:animEffect transition="in" filter="fade">
                                      <p:cBhvr>
                                        <p:cTn id="7" dur="1"/>
                                        <p:tgtEl>
                                          <p:spTgt spid="2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4">
                                            <p:txEl>
                                              <p:pRg st="1" end="1"/>
                                            </p:txEl>
                                          </p:spTgt>
                                        </p:tgtEl>
                                        <p:attrNameLst>
                                          <p:attrName>style.visibility</p:attrName>
                                        </p:attrNameLst>
                                      </p:cBhvr>
                                      <p:to>
                                        <p:strVal val="visible"/>
                                      </p:to>
                                    </p:set>
                                    <p:animEffect transition="in" filter="fade">
                                      <p:cBhvr>
                                        <p:cTn id="12" dur="1"/>
                                        <p:tgtEl>
                                          <p:spTgt spid="2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4">
                                            <p:txEl>
                                              <p:pRg st="2" end="2"/>
                                            </p:txEl>
                                          </p:spTgt>
                                        </p:tgtEl>
                                        <p:attrNameLst>
                                          <p:attrName>style.visibility</p:attrName>
                                        </p:attrNameLst>
                                      </p:cBhvr>
                                      <p:to>
                                        <p:strVal val="visible"/>
                                      </p:to>
                                    </p:set>
                                    <p:animEffect transition="in" filter="fade">
                                      <p:cBhvr>
                                        <p:cTn id="17" dur="1"/>
                                        <p:tgtEl>
                                          <p:spTgt spid="2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4">
                                            <p:txEl>
                                              <p:pRg st="3" end="3"/>
                                            </p:txEl>
                                          </p:spTgt>
                                        </p:tgtEl>
                                        <p:attrNameLst>
                                          <p:attrName>style.visibility</p:attrName>
                                        </p:attrNameLst>
                                      </p:cBhvr>
                                      <p:to>
                                        <p:strVal val="visible"/>
                                      </p:to>
                                    </p:set>
                                    <p:animEffect transition="in" filter="fade">
                                      <p:cBhvr>
                                        <p:cTn id="22" dur="1"/>
                                        <p:tgtEl>
                                          <p:spTgt spid="2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0"/>
            <a:ext cx="82296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959" b="1" i="0" u="sng" strike="noStrike" cap="none">
                <a:solidFill>
                  <a:srgbClr val="FF0000"/>
                </a:solidFill>
                <a:latin typeface="Calibri"/>
                <a:ea typeface="Calibri"/>
                <a:cs typeface="Calibri"/>
                <a:sym typeface="Calibri"/>
              </a:rPr>
              <a:t>3</a:t>
            </a:r>
            <a:r>
              <a:rPr lang="en-US" sz="3959" b="1" i="1" u="sng" strike="noStrike" cap="none">
                <a:solidFill>
                  <a:srgbClr val="FF0000"/>
                </a:solidFill>
                <a:latin typeface="Calibri"/>
                <a:ea typeface="Calibri"/>
                <a:cs typeface="Calibri"/>
                <a:sym typeface="Calibri"/>
              </a:rPr>
              <a:t>THE GREAT SOCIETY</a:t>
            </a:r>
            <a:endParaRPr/>
          </a:p>
        </p:txBody>
      </p:sp>
      <p:sp>
        <p:nvSpPr>
          <p:cNvPr id="95" name="Shape 95"/>
          <p:cNvSpPr txBox="1">
            <a:spLocks noGrp="1"/>
          </p:cNvSpPr>
          <p:nvPr>
            <p:ph type="body" idx="1"/>
          </p:nvPr>
        </p:nvSpPr>
        <p:spPr>
          <a:xfrm>
            <a:off x="0" y="685800"/>
            <a:ext cx="9144000" cy="6172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After Kennedy assassinated  Vice President Lyndon Johnson (LBJ) became president. He continued JFK's  goals.</a:t>
            </a:r>
            <a:endParaRPr dirty="0"/>
          </a:p>
          <a:p>
            <a:pPr marL="342900" marR="0" lvl="0" indent="-34290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LBJ's Domestic Goals gain Democratic voters by helping the poor with tax supported  government programs. </a:t>
            </a:r>
            <a:endParaRPr dirty="0"/>
          </a:p>
          <a:p>
            <a:pPr marL="342900" marR="0" lvl="0" indent="-34290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LBJ, like JFK will focus </a:t>
            </a:r>
            <a:r>
              <a:rPr lang="en-US" sz="2400" b="0" i="0" u="none" strike="noStrike" cap="none" dirty="0" smtClean="0">
                <a:solidFill>
                  <a:schemeClr val="dk1"/>
                </a:solidFill>
                <a:latin typeface="Calibri"/>
                <a:ea typeface="Calibri"/>
                <a:cs typeface="Calibri"/>
                <a:sym typeface="Calibri"/>
              </a:rPr>
              <a:t>on:</a:t>
            </a:r>
            <a:endParaRPr lang="en-US" dirty="0"/>
          </a:p>
          <a:p>
            <a:pPr marL="342900" marR="0" lvl="0" indent="-342900" algn="l" rtl="0">
              <a:spcBef>
                <a:spcPts val="480"/>
              </a:spcBef>
              <a:spcAft>
                <a:spcPts val="0"/>
              </a:spcAft>
              <a:buClr>
                <a:schemeClr val="dk1"/>
              </a:buClr>
              <a:buSzPts val="2400"/>
              <a:buFont typeface="Arial"/>
              <a:buChar char="•"/>
            </a:pPr>
            <a:r>
              <a:rPr lang="en-US" sz="2400" b="1" i="0" u="none" strike="noStrike" cap="none" dirty="0" smtClean="0">
                <a:solidFill>
                  <a:srgbClr val="000000"/>
                </a:solidFill>
                <a:latin typeface="Calibri"/>
                <a:ea typeface="Calibri"/>
                <a:cs typeface="Calibri"/>
                <a:sym typeface="Calibri"/>
              </a:rPr>
              <a:t>1A Economic </a:t>
            </a:r>
            <a:r>
              <a:rPr lang="en-US" sz="2400" b="1" i="0" u="none" strike="noStrike" cap="none" dirty="0">
                <a:solidFill>
                  <a:srgbClr val="000000"/>
                </a:solidFill>
                <a:latin typeface="Calibri"/>
                <a:ea typeface="Calibri"/>
                <a:cs typeface="Calibri"/>
                <a:sym typeface="Calibri"/>
              </a:rPr>
              <a:t>Opportunity Act (EOA)</a:t>
            </a:r>
            <a:r>
              <a:rPr lang="en-US" sz="2400" b="0" i="0" u="none" strike="noStrike" cap="none" dirty="0">
                <a:solidFill>
                  <a:srgbClr val="000000"/>
                </a:solidFill>
                <a:latin typeface="Calibri"/>
                <a:ea typeface="Calibri"/>
                <a:cs typeface="Calibri"/>
                <a:sym typeface="Calibri"/>
              </a:rPr>
              <a:t> </a:t>
            </a:r>
            <a:r>
              <a:rPr lang="en-US" sz="2400" b="0" i="0" u="none" strike="noStrike" cap="none" dirty="0">
                <a:solidFill>
                  <a:srgbClr val="FF0000"/>
                </a:solidFill>
                <a:latin typeface="Calibri"/>
                <a:ea typeface="Calibri"/>
                <a:cs typeface="Calibri"/>
                <a:sym typeface="Calibri"/>
              </a:rPr>
              <a:t>Anti-Poverty legislation</a:t>
            </a:r>
            <a:r>
              <a:rPr lang="en-US" sz="2400" b="0" i="0" u="none" strike="noStrike" cap="none" dirty="0">
                <a:solidFill>
                  <a:schemeClr val="dk1"/>
                </a:solidFill>
                <a:latin typeface="Calibri"/>
                <a:ea typeface="Calibri"/>
                <a:cs typeface="Calibri"/>
                <a:sym typeface="Calibri"/>
              </a:rPr>
              <a:t> that </a:t>
            </a:r>
            <a:r>
              <a:rPr lang="en-US" sz="2400" b="0" i="0" u="none" strike="noStrike" cap="none" dirty="0" err="1" smtClean="0">
                <a:solidFill>
                  <a:schemeClr val="dk1"/>
                </a:solidFill>
                <a:latin typeface="Calibri"/>
                <a:ea typeface="Calibri"/>
                <a:cs typeface="Calibri"/>
                <a:sym typeface="Calibri"/>
              </a:rPr>
              <a:t>created:</a:t>
            </a:r>
            <a:r>
              <a:rPr lang="en-US" sz="2400" b="1" dirty="0" err="1">
                <a:solidFill>
                  <a:srgbClr val="FF0000"/>
                </a:solidFill>
              </a:rPr>
              <a:t>Head</a:t>
            </a:r>
            <a:r>
              <a:rPr lang="en-US" sz="2400" b="1" dirty="0">
                <a:solidFill>
                  <a:srgbClr val="FF0000"/>
                </a:solidFill>
              </a:rPr>
              <a:t> Start-</a:t>
            </a:r>
            <a:r>
              <a:rPr lang="en-US" sz="2400" dirty="0">
                <a:solidFill>
                  <a:srgbClr val="FF0000"/>
                </a:solidFill>
              </a:rPr>
              <a:t> pre-K  </a:t>
            </a:r>
            <a:r>
              <a:rPr lang="en-US" sz="2400" dirty="0"/>
              <a:t>to poor</a:t>
            </a:r>
            <a:endParaRPr lang="en-US" dirty="0"/>
          </a:p>
          <a:p>
            <a:pPr marL="742950" lvl="1" indent="-285750">
              <a:spcBef>
                <a:spcPts val="480"/>
              </a:spcBef>
              <a:buClr>
                <a:srgbClr val="FF0000"/>
              </a:buClr>
              <a:buSzPts val="2400"/>
              <a:buFont typeface="Arial"/>
              <a:buChar char="•"/>
            </a:pPr>
            <a:r>
              <a:rPr lang="en-US" sz="2400" b="1" dirty="0">
                <a:solidFill>
                  <a:srgbClr val="FF0000"/>
                </a:solidFill>
              </a:rPr>
              <a:t>VISTA</a:t>
            </a:r>
            <a:r>
              <a:rPr lang="en-US" sz="2400" b="1" dirty="0"/>
              <a:t> </a:t>
            </a:r>
            <a:r>
              <a:rPr lang="en-US" sz="2400" dirty="0"/>
              <a:t>(Volunteers in Service to America)-for </a:t>
            </a:r>
            <a:r>
              <a:rPr lang="en-US" sz="2400" dirty="0">
                <a:solidFill>
                  <a:srgbClr val="FF0000"/>
                </a:solidFill>
              </a:rPr>
              <a:t>US service </a:t>
            </a:r>
            <a:r>
              <a:rPr lang="en-US" sz="2400" dirty="0"/>
              <a:t>volunteers</a:t>
            </a:r>
            <a:endParaRPr lang="en-US" dirty="0"/>
          </a:p>
          <a:p>
            <a:pPr marL="742950" lvl="1" indent="-285750">
              <a:spcBef>
                <a:spcPts val="480"/>
              </a:spcBef>
              <a:buClr>
                <a:srgbClr val="FF0000"/>
              </a:buClr>
              <a:buSzPts val="2400"/>
              <a:buFont typeface="Arial"/>
              <a:buChar char="•"/>
            </a:pPr>
            <a:r>
              <a:rPr lang="en-US" sz="2400" b="1" dirty="0">
                <a:solidFill>
                  <a:srgbClr val="FF0000"/>
                </a:solidFill>
              </a:rPr>
              <a:t>Job</a:t>
            </a:r>
            <a:r>
              <a:rPr lang="en-US" sz="2400" b="1" dirty="0"/>
              <a:t> </a:t>
            </a:r>
            <a:r>
              <a:rPr lang="en-US" sz="2400" b="1" dirty="0">
                <a:solidFill>
                  <a:srgbClr val="FF0000"/>
                </a:solidFill>
              </a:rPr>
              <a:t>Corps</a:t>
            </a:r>
            <a:r>
              <a:rPr lang="en-US" sz="2400" dirty="0">
                <a:solidFill>
                  <a:srgbClr val="FF0000"/>
                </a:solidFill>
              </a:rPr>
              <a:t>-job training </a:t>
            </a:r>
            <a:endParaRPr lang="en-US" sz="2400" b="0" i="0" u="none" strike="noStrike" cap="none" dirty="0" smtClean="0">
              <a:solidFill>
                <a:schemeClr val="dk1"/>
              </a:solidFill>
              <a:latin typeface="Calibri"/>
              <a:ea typeface="Calibri"/>
              <a:cs typeface="Calibri"/>
              <a:sym typeface="Calibri"/>
            </a:endParaRPr>
          </a:p>
          <a:p>
            <a:pPr marL="342900" indent="-342900">
              <a:spcBef>
                <a:spcPts val="480"/>
              </a:spcBef>
              <a:buClr>
                <a:srgbClr val="000000"/>
              </a:buClr>
              <a:buSzPts val="2400"/>
            </a:pPr>
            <a:r>
              <a:rPr lang="en-US" sz="2400" b="1" dirty="0" smtClean="0"/>
              <a:t>1B </a:t>
            </a:r>
            <a:r>
              <a:rPr lang="en-US" sz="2400" b="1" dirty="0"/>
              <a:t>Civil Rights Act of 1964 </a:t>
            </a:r>
            <a:r>
              <a:rPr lang="en-US" sz="2400" dirty="0">
                <a:solidFill>
                  <a:srgbClr val="FF0000"/>
                </a:solidFill>
              </a:rPr>
              <a:t>prohibited discrimination based on race, religion, national origin, and sex </a:t>
            </a:r>
            <a:endParaRPr lang="en-US" sz="2400" dirty="0"/>
          </a:p>
          <a:p>
            <a:pPr marL="0" marR="0" lvl="0" indent="0" algn="l" rtl="0">
              <a:spcBef>
                <a:spcPts val="480"/>
              </a:spcBef>
              <a:spcAft>
                <a:spcPts val="0"/>
              </a:spcAft>
              <a:buClr>
                <a:srgbClr val="000000"/>
              </a:buClr>
              <a:buSzPts val="2400"/>
              <a:buNone/>
            </a:pPr>
            <a:endParaRPr dirty="0"/>
          </a:p>
          <a:p>
            <a:pPr marL="742950" marR="0" lvl="1" indent="-133350" algn="l" rtl="0">
              <a:spcBef>
                <a:spcPts val="480"/>
              </a:spcBef>
              <a:spcAft>
                <a:spcPts val="0"/>
              </a:spcAft>
              <a:buClr>
                <a:schemeClr val="dk1"/>
              </a:buClr>
              <a:buSzPts val="2400"/>
              <a:buFont typeface="Arial"/>
              <a:buNone/>
            </a:pPr>
            <a:endParaRPr sz="2400" b="0" i="0" u="none" strike="noStrike" cap="none" dirty="0">
              <a:solidFill>
                <a:srgbClr val="FF0000"/>
              </a:solidFill>
              <a:latin typeface="Calibri"/>
              <a:ea typeface="Calibri"/>
              <a:cs typeface="Calibri"/>
              <a:sym typeface="Calibri"/>
            </a:endParaRPr>
          </a:p>
          <a:p>
            <a:pPr marL="342900" marR="0" lvl="0" indent="-342900" algn="l" rtl="0">
              <a:spcBef>
                <a:spcPts val="48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animEffect transition="in" filter="fade">
                                      <p:cBhvr>
                                        <p:cTn id="7" dur="1"/>
                                        <p:tgtEl>
                                          <p:spTgt spid="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xEl>
                                              <p:pRg st="1" end="1"/>
                                            </p:txEl>
                                          </p:spTgt>
                                        </p:tgtEl>
                                        <p:attrNameLst>
                                          <p:attrName>style.visibility</p:attrName>
                                        </p:attrNameLst>
                                      </p:cBhvr>
                                      <p:to>
                                        <p:strVal val="visible"/>
                                      </p:to>
                                    </p:set>
                                    <p:animEffect transition="in" filter="fade">
                                      <p:cBhvr>
                                        <p:cTn id="12" dur="1"/>
                                        <p:tgtEl>
                                          <p:spTgt spid="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
                                            <p:txEl>
                                              <p:pRg st="2" end="2"/>
                                            </p:txEl>
                                          </p:spTgt>
                                        </p:tgtEl>
                                        <p:attrNameLst>
                                          <p:attrName>style.visibility</p:attrName>
                                        </p:attrNameLst>
                                      </p:cBhvr>
                                      <p:to>
                                        <p:strVal val="visible"/>
                                      </p:to>
                                    </p:set>
                                    <p:animEffect transition="in" filter="fade">
                                      <p:cBhvr>
                                        <p:cTn id="17" dur="1"/>
                                        <p:tgtEl>
                                          <p:spTgt spid="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5">
                                            <p:txEl>
                                              <p:pRg st="3" end="3"/>
                                            </p:txEl>
                                          </p:spTgt>
                                        </p:tgtEl>
                                        <p:attrNameLst>
                                          <p:attrName>style.visibility</p:attrName>
                                        </p:attrNameLst>
                                      </p:cBhvr>
                                      <p:to>
                                        <p:strVal val="visible"/>
                                      </p:to>
                                    </p:set>
                                    <p:animEffect transition="in" filter="fade">
                                      <p:cBhvr>
                                        <p:cTn id="22" dur="1"/>
                                        <p:tgtEl>
                                          <p:spTgt spid="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5">
                                            <p:txEl>
                                              <p:pRg st="4" end="4"/>
                                            </p:txEl>
                                          </p:spTgt>
                                        </p:tgtEl>
                                        <p:attrNameLst>
                                          <p:attrName>style.visibility</p:attrName>
                                        </p:attrNameLst>
                                      </p:cBhvr>
                                      <p:to>
                                        <p:strVal val="visible"/>
                                      </p:to>
                                    </p:set>
                                    <p:animEffect transition="in" filter="fade">
                                      <p:cBhvr>
                                        <p:cTn id="27" dur="1"/>
                                        <p:tgtEl>
                                          <p:spTgt spid="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5">
                                            <p:txEl>
                                              <p:pRg st="5" end="5"/>
                                            </p:txEl>
                                          </p:spTgt>
                                        </p:tgtEl>
                                        <p:attrNameLst>
                                          <p:attrName>style.visibility</p:attrName>
                                        </p:attrNameLst>
                                      </p:cBhvr>
                                      <p:to>
                                        <p:strVal val="visible"/>
                                      </p:to>
                                    </p:set>
                                    <p:animEffect transition="in" filter="fade">
                                      <p:cBhvr>
                                        <p:cTn id="32" dur="1"/>
                                        <p:tgtEl>
                                          <p:spTgt spid="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5">
                                            <p:txEl>
                                              <p:pRg st="6" end="6"/>
                                            </p:txEl>
                                          </p:spTgt>
                                        </p:tgtEl>
                                        <p:attrNameLst>
                                          <p:attrName>style.visibility</p:attrName>
                                        </p:attrNameLst>
                                      </p:cBhvr>
                                      <p:to>
                                        <p:strVal val="visible"/>
                                      </p:to>
                                    </p:set>
                                    <p:animEffect transition="in" filter="fade">
                                      <p:cBhvr>
                                        <p:cTn id="37" dur="1"/>
                                        <p:tgtEl>
                                          <p:spTgt spid="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457200" y="0"/>
            <a:ext cx="8229600" cy="533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1" u="none" strike="noStrike" cap="none">
                <a:solidFill>
                  <a:schemeClr val="accent3"/>
                </a:solidFill>
                <a:latin typeface="Calibri"/>
                <a:ea typeface="Calibri"/>
                <a:cs typeface="Calibri"/>
                <a:sym typeface="Calibri"/>
              </a:rPr>
              <a:t>THE NIXON ADMINISTRATION</a:t>
            </a:r>
            <a:endParaRPr sz="4400" b="1" i="1" u="none" strike="noStrike" cap="none">
              <a:solidFill>
                <a:schemeClr val="accent3"/>
              </a:solidFill>
              <a:latin typeface="Calibri"/>
              <a:ea typeface="Calibri"/>
              <a:cs typeface="Calibri"/>
              <a:sym typeface="Calibri"/>
            </a:endParaRPr>
          </a:p>
        </p:txBody>
      </p:sp>
      <p:sp>
        <p:nvSpPr>
          <p:cNvPr id="290" name="Shape 290"/>
          <p:cNvSpPr txBox="1">
            <a:spLocks noGrp="1"/>
          </p:cNvSpPr>
          <p:nvPr>
            <p:ph type="body" idx="1"/>
          </p:nvPr>
        </p:nvSpPr>
        <p:spPr>
          <a:xfrm>
            <a:off x="0" y="609600"/>
            <a:ext cx="9144000" cy="6248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030A0"/>
              </a:buClr>
              <a:buSzPts val="2220"/>
              <a:buFont typeface="Arial"/>
              <a:buChar char="•"/>
            </a:pPr>
            <a:r>
              <a:rPr lang="en-US" sz="2220" b="1" i="0" u="none" strike="noStrike" cap="none">
                <a:solidFill>
                  <a:srgbClr val="7030A0"/>
                </a:solidFill>
                <a:latin typeface="Calibri"/>
                <a:ea typeface="Calibri"/>
                <a:cs typeface="Calibri"/>
                <a:sym typeface="Calibri"/>
              </a:rPr>
              <a:t>Richard Nixon</a:t>
            </a:r>
            <a:r>
              <a:rPr lang="en-US" sz="2220" b="0" i="0" u="none" strike="noStrike" cap="none">
                <a:solidFill>
                  <a:schemeClr val="dk1"/>
                </a:solidFill>
                <a:latin typeface="Calibri"/>
                <a:ea typeface="Calibri"/>
                <a:cs typeface="Calibri"/>
                <a:sym typeface="Calibri"/>
              </a:rPr>
              <a:t> had won the 1968 presidential election by the slimmest of margins.  One method he used to gain support in the South was called the </a:t>
            </a:r>
            <a:r>
              <a:rPr lang="en-US" sz="2220" b="1" i="0" u="sng" strike="noStrike" cap="none">
                <a:solidFill>
                  <a:schemeClr val="dk1"/>
                </a:solidFill>
                <a:latin typeface="Calibri"/>
                <a:ea typeface="Calibri"/>
                <a:cs typeface="Calibri"/>
                <a:sym typeface="Calibri"/>
              </a:rPr>
              <a:t>Southern Strategy</a:t>
            </a:r>
            <a:r>
              <a:rPr lang="en-US" sz="2220" b="0" i="0" u="none" strike="noStrike" cap="none">
                <a:solidFill>
                  <a:schemeClr val="dk1"/>
                </a:solidFill>
                <a:latin typeface="Calibri"/>
                <a:ea typeface="Calibri"/>
                <a:cs typeface="Calibri"/>
                <a:sym typeface="Calibri"/>
              </a:rPr>
              <a:t>- </a:t>
            </a:r>
            <a:endParaRPr/>
          </a:p>
          <a:p>
            <a:pPr marL="742950" marR="0" lvl="1" indent="-285750" algn="l" rtl="0">
              <a:spcBef>
                <a:spcPts val="370"/>
              </a:spcBef>
              <a:spcAft>
                <a:spcPts val="0"/>
              </a:spcAft>
              <a:buClr>
                <a:srgbClr val="00B050"/>
              </a:buClr>
              <a:buSzPts val="1850"/>
              <a:buFont typeface="Arial"/>
              <a:buChar char="–"/>
            </a:pPr>
            <a:r>
              <a:rPr lang="en-US" sz="1850" b="1" i="0" u="none" strike="noStrike" cap="none">
                <a:solidFill>
                  <a:srgbClr val="00B050"/>
                </a:solidFill>
                <a:latin typeface="Calibri"/>
                <a:ea typeface="Calibri"/>
                <a:cs typeface="Calibri"/>
                <a:sym typeface="Calibri"/>
              </a:rPr>
              <a:t>Nixon’s attempt to gain support of conservative southern Democrats by promising to slow integration, as well as appoint a southerner to the Supreme Court</a:t>
            </a:r>
            <a:r>
              <a:rPr lang="en-US" sz="1850" b="0" i="0" u="none" strike="noStrike" cap="none">
                <a:solidFill>
                  <a:schemeClr val="dk1"/>
                </a:solidFill>
                <a:latin typeface="Calibri"/>
                <a:ea typeface="Calibri"/>
                <a:cs typeface="Calibri"/>
                <a:sym typeface="Calibri"/>
              </a:rPr>
              <a:t>. </a:t>
            </a:r>
            <a:endParaRPr/>
          </a:p>
          <a:p>
            <a:pPr marL="342900" marR="0" lvl="0" indent="-201930" algn="l" rtl="0">
              <a:spcBef>
                <a:spcPts val="444"/>
              </a:spcBef>
              <a:spcAft>
                <a:spcPts val="0"/>
              </a:spcAft>
              <a:buClr>
                <a:schemeClr val="dk1"/>
              </a:buClr>
              <a:buSzPts val="2220"/>
              <a:buFont typeface="Arial"/>
              <a:buNone/>
            </a:pPr>
            <a:endParaRPr sz="2220" b="0" i="0" u="none" strike="noStrike" cap="none">
              <a:solidFill>
                <a:schemeClr val="dk1"/>
              </a:solidFill>
              <a:latin typeface="Calibri"/>
              <a:ea typeface="Calibri"/>
              <a:cs typeface="Calibri"/>
              <a:sym typeface="Calibri"/>
            </a:endParaRPr>
          </a:p>
          <a:p>
            <a:pPr marL="342900" marR="0" lvl="0" indent="-342900" algn="l" rtl="0">
              <a:spcBef>
                <a:spcPts val="444"/>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Once in office, </a:t>
            </a:r>
            <a:r>
              <a:rPr lang="en-US" sz="2220" b="1" i="0" u="none" strike="noStrike" cap="none">
                <a:solidFill>
                  <a:srgbClr val="7030A0"/>
                </a:solidFill>
                <a:latin typeface="Calibri"/>
                <a:ea typeface="Calibri"/>
                <a:cs typeface="Calibri"/>
                <a:sym typeface="Calibri"/>
              </a:rPr>
              <a:t>President Nixon</a:t>
            </a:r>
            <a:r>
              <a:rPr lang="en-US" sz="2220" b="0" i="0" u="none" strike="noStrike" cap="none">
                <a:solidFill>
                  <a:schemeClr val="dk1"/>
                </a:solidFill>
                <a:latin typeface="Calibri"/>
                <a:ea typeface="Calibri"/>
                <a:cs typeface="Calibri"/>
                <a:sym typeface="Calibri"/>
              </a:rPr>
              <a:t> was faced with a troubled economy.</a:t>
            </a:r>
            <a:endParaRPr/>
          </a:p>
          <a:p>
            <a:pPr marL="742950" marR="0" lvl="1" indent="-285750" algn="l" rtl="0">
              <a:spcBef>
                <a:spcPts val="444"/>
              </a:spcBef>
              <a:spcAft>
                <a:spcPts val="0"/>
              </a:spcAft>
              <a:buClr>
                <a:srgbClr val="FF0000"/>
              </a:buClr>
              <a:buSzPts val="2220"/>
              <a:buFont typeface="Arial"/>
              <a:buChar char="–"/>
            </a:pPr>
            <a:r>
              <a:rPr lang="en-US" sz="2220" b="1" i="0" u="sng" strike="noStrike" cap="none">
                <a:solidFill>
                  <a:srgbClr val="FF0000"/>
                </a:solidFill>
                <a:latin typeface="Calibri"/>
                <a:ea typeface="Calibri"/>
                <a:cs typeface="Calibri"/>
                <a:sym typeface="Calibri"/>
              </a:rPr>
              <a:t>1a&amp; 1b  Stagflation</a:t>
            </a:r>
            <a:r>
              <a:rPr lang="en-US" sz="2220" b="0" i="0" u="none" strike="noStrike" cap="none">
                <a:solidFill>
                  <a:srgbClr val="FF0000"/>
                </a:solidFill>
                <a:latin typeface="Calibri"/>
                <a:ea typeface="Calibri"/>
                <a:cs typeface="Calibri"/>
                <a:sym typeface="Calibri"/>
              </a:rPr>
              <a:t>- </a:t>
            </a:r>
            <a:r>
              <a:rPr lang="en-US" sz="2220" b="1" i="0" u="none" strike="noStrike" cap="none">
                <a:solidFill>
                  <a:srgbClr val="FF0000"/>
                </a:solidFill>
                <a:latin typeface="Calibri"/>
                <a:ea typeface="Calibri"/>
                <a:cs typeface="Calibri"/>
                <a:sym typeface="Calibri"/>
              </a:rPr>
              <a:t>high inflation coupled with high unemployment</a:t>
            </a:r>
            <a:endParaRPr/>
          </a:p>
          <a:p>
            <a:pPr marL="742950" marR="0" lvl="1" indent="-285750" algn="l" rtl="0">
              <a:spcBef>
                <a:spcPts val="444"/>
              </a:spcBef>
              <a:spcAft>
                <a:spcPts val="0"/>
              </a:spcAft>
              <a:buClr>
                <a:schemeClr val="accent6"/>
              </a:buClr>
              <a:buSzPts val="2220"/>
              <a:buFont typeface="Arial"/>
              <a:buChar char="–"/>
            </a:pPr>
            <a:r>
              <a:rPr lang="en-US" sz="2220" b="1" i="0" u="sng" strike="noStrike" cap="none">
                <a:solidFill>
                  <a:schemeClr val="accent6"/>
                </a:solidFill>
                <a:latin typeface="Calibri"/>
                <a:ea typeface="Calibri"/>
                <a:cs typeface="Calibri"/>
                <a:sym typeface="Calibri"/>
              </a:rPr>
              <a:t>Heavy dependency on foreign oil</a:t>
            </a:r>
            <a:r>
              <a:rPr lang="en-US" sz="2220" b="0" i="0" u="none" strike="noStrike" cap="none">
                <a:solidFill>
                  <a:schemeClr val="dk1"/>
                </a:solidFill>
                <a:latin typeface="Calibri"/>
                <a:ea typeface="Calibri"/>
                <a:cs typeface="Calibri"/>
                <a:sym typeface="Calibri"/>
              </a:rPr>
              <a:t>- the U.S. received much of its oil from the Middle East from a collection of countries called</a:t>
            </a:r>
            <a:r>
              <a:rPr lang="en-US" sz="2220" b="1" i="0" u="none" strike="noStrike" cap="none">
                <a:solidFill>
                  <a:srgbClr val="FF0000"/>
                </a:solidFill>
                <a:latin typeface="Calibri"/>
                <a:ea typeface="Calibri"/>
                <a:cs typeface="Calibri"/>
                <a:sym typeface="Calibri"/>
              </a:rPr>
              <a:t> 1C </a:t>
            </a:r>
            <a:r>
              <a:rPr lang="en-US" sz="2220" b="1" i="0" u="sng" strike="noStrike" cap="none">
                <a:solidFill>
                  <a:srgbClr val="FF0000"/>
                </a:solidFill>
                <a:latin typeface="Calibri"/>
                <a:ea typeface="Calibri"/>
                <a:cs typeface="Calibri"/>
                <a:sym typeface="Calibri"/>
              </a:rPr>
              <a:t>OPEC</a:t>
            </a:r>
            <a:r>
              <a:rPr lang="en-US" sz="2220" b="1" i="0" u="none" strike="noStrike" cap="none">
                <a:solidFill>
                  <a:srgbClr val="FF0000"/>
                </a:solidFill>
                <a:latin typeface="Calibri"/>
                <a:ea typeface="Calibri"/>
                <a:cs typeface="Calibri"/>
                <a:sym typeface="Calibri"/>
              </a:rPr>
              <a:t>- Organization of Petroleum Exporting Countries</a:t>
            </a:r>
            <a:endParaRPr/>
          </a:p>
          <a:p>
            <a:pPr marL="1143000" marR="0" lvl="2" indent="-228600" algn="l" rtl="0">
              <a:spcBef>
                <a:spcPts val="444"/>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Arab </a:t>
            </a:r>
            <a:r>
              <a:rPr lang="en-US" sz="2220" b="1" i="0" u="none" strike="noStrike" cap="none">
                <a:solidFill>
                  <a:schemeClr val="accent6"/>
                </a:solidFill>
                <a:latin typeface="Calibri"/>
                <a:ea typeface="Calibri"/>
                <a:cs typeface="Calibri"/>
                <a:sym typeface="Calibri"/>
              </a:rPr>
              <a:t>OPEC</a:t>
            </a:r>
            <a:r>
              <a:rPr lang="en-US" sz="2220" b="0" i="0" u="none" strike="noStrike" cap="none">
                <a:solidFill>
                  <a:schemeClr val="dk1"/>
                </a:solidFill>
                <a:latin typeface="Calibri"/>
                <a:ea typeface="Calibri"/>
                <a:cs typeface="Calibri"/>
                <a:sym typeface="Calibri"/>
              </a:rPr>
              <a:t> nations </a:t>
            </a:r>
            <a:r>
              <a:rPr lang="en-US" sz="2220" b="0" i="0" u="none" strike="noStrike" cap="none">
                <a:solidFill>
                  <a:srgbClr val="FF0000"/>
                </a:solidFill>
                <a:latin typeface="Calibri"/>
                <a:ea typeface="Calibri"/>
                <a:cs typeface="Calibri"/>
                <a:sym typeface="Calibri"/>
              </a:rPr>
              <a:t>cut off oil sales (</a:t>
            </a:r>
            <a:r>
              <a:rPr lang="en-US" sz="2220" b="1" i="0" u="none" strike="noStrike" cap="none">
                <a:solidFill>
                  <a:srgbClr val="FF0000"/>
                </a:solidFill>
                <a:latin typeface="Calibri"/>
                <a:ea typeface="Calibri"/>
                <a:cs typeface="Calibri"/>
                <a:sym typeface="Calibri"/>
              </a:rPr>
              <a:t>embargo</a:t>
            </a:r>
            <a:r>
              <a:rPr lang="en-US" sz="2220" b="0" i="0" u="none" strike="noStrike" cap="none">
                <a:solidFill>
                  <a:schemeClr val="dk1"/>
                </a:solidFill>
                <a:latin typeface="Calibri"/>
                <a:ea typeface="Calibri"/>
                <a:cs typeface="Calibri"/>
                <a:sym typeface="Calibri"/>
              </a:rPr>
              <a:t>) to the U.S. in 1973 when </a:t>
            </a:r>
            <a:r>
              <a:rPr lang="en-US" sz="2220" b="0" i="0" u="none" strike="noStrike" cap="none">
                <a:solidFill>
                  <a:srgbClr val="FF0000"/>
                </a:solidFill>
                <a:latin typeface="Calibri"/>
                <a:ea typeface="Calibri"/>
                <a:cs typeface="Calibri"/>
                <a:sym typeface="Calibri"/>
              </a:rPr>
              <a:t>we supported Israel </a:t>
            </a:r>
            <a:r>
              <a:rPr lang="en-US" sz="2220" b="0" i="0" u="none" strike="noStrike" cap="none">
                <a:solidFill>
                  <a:schemeClr val="dk1"/>
                </a:solidFill>
                <a:latin typeface="Calibri"/>
                <a:ea typeface="Calibri"/>
                <a:cs typeface="Calibri"/>
                <a:sym typeface="Calibri"/>
              </a:rPr>
              <a:t>against Egypt and Syria in the Yom Kippur War</a:t>
            </a:r>
            <a:endParaRPr/>
          </a:p>
          <a:p>
            <a:pPr marL="1143000" marR="0" lvl="2" indent="-228600" algn="l" rtl="0">
              <a:spcBef>
                <a:spcPts val="444"/>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When they resumed oil sales to us in 1974, oil prices had quadrupled further contributing to our high inflation dilemma</a:t>
            </a:r>
            <a:endParaRPr sz="2220" b="0" i="0" u="none" strike="noStrike" cap="none">
              <a:solidFill>
                <a:schemeClr val="dk1"/>
              </a:solidFill>
              <a:latin typeface="Calibri"/>
              <a:ea typeface="Calibri"/>
              <a:cs typeface="Calibri"/>
              <a:sym typeface="Calibri"/>
            </a:endParaRPr>
          </a:p>
        </p:txBody>
      </p:sp>
      <p:sp>
        <p:nvSpPr>
          <p:cNvPr id="291" name="Shape 291"/>
          <p:cNvSpPr/>
          <p:nvPr/>
        </p:nvSpPr>
        <p:spPr>
          <a:xfrm>
            <a:off x="3589734" y="5161359"/>
            <a:ext cx="8931" cy="1"/>
          </a:xfrm>
          <a:custGeom>
            <a:avLst/>
            <a:gdLst/>
            <a:ahLst/>
            <a:cxnLst/>
            <a:rect l="0" t="0" r="0" b="0"/>
            <a:pathLst>
              <a:path w="8931" h="1" extrusionOk="0">
                <a:moveTo>
                  <a:pt x="8930" y="0"/>
                </a:moveTo>
                <a:lnTo>
                  <a:pt x="0" y="0"/>
                </a:lnTo>
                <a:lnTo>
                  <a:pt x="0" y="0"/>
                </a:lnTo>
                <a:lnTo>
                  <a:pt x="0" y="0"/>
                </a:lnTo>
              </a:path>
            </a:pathLst>
          </a:custGeom>
          <a:noFill/>
          <a:ln w="38100"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xEl>
                                              <p:pRg st="0" end="0"/>
                                            </p:txEl>
                                          </p:spTgt>
                                        </p:tgtEl>
                                        <p:attrNameLst>
                                          <p:attrName>style.visibility</p:attrName>
                                        </p:attrNameLst>
                                      </p:cBhvr>
                                      <p:to>
                                        <p:strVal val="visible"/>
                                      </p:to>
                                    </p:set>
                                    <p:animEffect transition="in" filter="fade">
                                      <p:cBhvr>
                                        <p:cTn id="7" dur="1"/>
                                        <p:tgtEl>
                                          <p:spTgt spid="2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0">
                                            <p:txEl>
                                              <p:pRg st="1" end="1"/>
                                            </p:txEl>
                                          </p:spTgt>
                                        </p:tgtEl>
                                        <p:attrNameLst>
                                          <p:attrName>style.visibility</p:attrName>
                                        </p:attrNameLst>
                                      </p:cBhvr>
                                      <p:to>
                                        <p:strVal val="visible"/>
                                      </p:to>
                                    </p:set>
                                    <p:animEffect transition="in" filter="fade">
                                      <p:cBhvr>
                                        <p:cTn id="12" dur="1"/>
                                        <p:tgtEl>
                                          <p:spTgt spid="2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0">
                                            <p:txEl>
                                              <p:pRg st="2" end="2"/>
                                            </p:txEl>
                                          </p:spTgt>
                                        </p:tgtEl>
                                        <p:attrNameLst>
                                          <p:attrName>style.visibility</p:attrName>
                                        </p:attrNameLst>
                                      </p:cBhvr>
                                      <p:to>
                                        <p:strVal val="visible"/>
                                      </p:to>
                                    </p:set>
                                    <p:animEffect transition="in" filter="fade">
                                      <p:cBhvr>
                                        <p:cTn id="17" dur="1"/>
                                        <p:tgtEl>
                                          <p:spTgt spid="2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0">
                                            <p:txEl>
                                              <p:pRg st="3" end="3"/>
                                            </p:txEl>
                                          </p:spTgt>
                                        </p:tgtEl>
                                        <p:attrNameLst>
                                          <p:attrName>style.visibility</p:attrName>
                                        </p:attrNameLst>
                                      </p:cBhvr>
                                      <p:to>
                                        <p:strVal val="visible"/>
                                      </p:to>
                                    </p:set>
                                    <p:animEffect transition="in" filter="fade">
                                      <p:cBhvr>
                                        <p:cTn id="22" dur="1"/>
                                        <p:tgtEl>
                                          <p:spTgt spid="2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0">
                                            <p:txEl>
                                              <p:pRg st="4" end="4"/>
                                            </p:txEl>
                                          </p:spTgt>
                                        </p:tgtEl>
                                        <p:attrNameLst>
                                          <p:attrName>style.visibility</p:attrName>
                                        </p:attrNameLst>
                                      </p:cBhvr>
                                      <p:to>
                                        <p:strVal val="visible"/>
                                      </p:to>
                                    </p:set>
                                    <p:animEffect transition="in" filter="fade">
                                      <p:cBhvr>
                                        <p:cTn id="27" dur="1"/>
                                        <p:tgtEl>
                                          <p:spTgt spid="29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0">
                                            <p:txEl>
                                              <p:pRg st="5" end="5"/>
                                            </p:txEl>
                                          </p:spTgt>
                                        </p:tgtEl>
                                        <p:attrNameLst>
                                          <p:attrName>style.visibility</p:attrName>
                                        </p:attrNameLst>
                                      </p:cBhvr>
                                      <p:to>
                                        <p:strVal val="visible"/>
                                      </p:to>
                                    </p:set>
                                    <p:animEffect transition="in" filter="fade">
                                      <p:cBhvr>
                                        <p:cTn id="32" dur="1"/>
                                        <p:tgtEl>
                                          <p:spTgt spid="29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0">
                                            <p:txEl>
                                              <p:pRg st="6" end="6"/>
                                            </p:txEl>
                                          </p:spTgt>
                                        </p:tgtEl>
                                        <p:attrNameLst>
                                          <p:attrName>style.visibility</p:attrName>
                                        </p:attrNameLst>
                                      </p:cBhvr>
                                      <p:to>
                                        <p:strVal val="visible"/>
                                      </p:to>
                                    </p:set>
                                    <p:animEffect transition="in" filter="fade">
                                      <p:cBhvr>
                                        <p:cTn id="37" dur="1"/>
                                        <p:tgtEl>
                                          <p:spTgt spid="29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0">
                                            <p:txEl>
                                              <p:pRg st="7" end="7"/>
                                            </p:txEl>
                                          </p:spTgt>
                                        </p:tgtEl>
                                        <p:attrNameLst>
                                          <p:attrName>style.visibility</p:attrName>
                                        </p:attrNameLst>
                                      </p:cBhvr>
                                      <p:to>
                                        <p:strVal val="visible"/>
                                      </p:to>
                                    </p:set>
                                    <p:animEffect transition="in" filter="fade">
                                      <p:cBhvr>
                                        <p:cTn id="42" dur="1"/>
                                        <p:tgtEl>
                                          <p:spTgt spid="29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57200" y="0"/>
            <a:ext cx="82296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1" u="sng" strike="noStrike" cap="none">
                <a:solidFill>
                  <a:srgbClr val="7F7F7F"/>
                </a:solidFill>
                <a:latin typeface="Calibri"/>
                <a:ea typeface="Calibri"/>
                <a:cs typeface="Calibri"/>
                <a:sym typeface="Calibri"/>
              </a:rPr>
              <a:t>OPEC NATIONS WORLDWIDE</a:t>
            </a:r>
            <a:endParaRPr sz="4400" b="1" i="1" u="sng" strike="noStrike" cap="none">
              <a:solidFill>
                <a:srgbClr val="7F7F7F"/>
              </a:solidFill>
              <a:latin typeface="Calibri"/>
              <a:ea typeface="Calibri"/>
              <a:cs typeface="Calibri"/>
              <a:sym typeface="Calibri"/>
            </a:endParaRPr>
          </a:p>
        </p:txBody>
      </p:sp>
      <p:pic>
        <p:nvPicPr>
          <p:cNvPr id="297" name="Shape 297" descr="OPEC.jpg"/>
          <p:cNvPicPr preferRelativeResize="0">
            <a:picLocks noGrp="1"/>
          </p:cNvPicPr>
          <p:nvPr>
            <p:ph type="body" idx="1"/>
          </p:nvPr>
        </p:nvPicPr>
        <p:blipFill rotWithShape="1">
          <a:blip r:embed="rId3">
            <a:alphaModFix/>
          </a:blip>
          <a:srcRect/>
          <a:stretch/>
        </p:blipFill>
        <p:spPr>
          <a:xfrm>
            <a:off x="228600" y="762000"/>
            <a:ext cx="8763000" cy="5943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animEffect transition="in" filter="fade">
                                      <p:cBhvr>
                                        <p:cTn id="7" dur="1"/>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0"/>
            <a:ext cx="8229600" cy="685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1" u="sng" strike="noStrike" cap="none">
                <a:solidFill>
                  <a:srgbClr val="7F7F7F"/>
                </a:solidFill>
                <a:latin typeface="Calibri"/>
                <a:ea typeface="Calibri"/>
                <a:cs typeface="Calibri"/>
                <a:sym typeface="Calibri"/>
              </a:rPr>
              <a:t>OPEC NATIONS-ARABIAN PENINSULA</a:t>
            </a:r>
            <a:endParaRPr sz="4000" b="1" i="1" u="sng" strike="noStrike" cap="none">
              <a:solidFill>
                <a:srgbClr val="7F7F7F"/>
              </a:solidFill>
              <a:latin typeface="Calibri"/>
              <a:ea typeface="Calibri"/>
              <a:cs typeface="Calibri"/>
              <a:sym typeface="Calibri"/>
            </a:endParaRPr>
          </a:p>
        </p:txBody>
      </p:sp>
      <p:pic>
        <p:nvPicPr>
          <p:cNvPr id="303" name="Shape 303" descr="Arabian_Peninsula_Map.jpg"/>
          <p:cNvPicPr preferRelativeResize="0">
            <a:picLocks noGrp="1"/>
          </p:cNvPicPr>
          <p:nvPr>
            <p:ph type="body" idx="1"/>
          </p:nvPr>
        </p:nvPicPr>
        <p:blipFill rotWithShape="1">
          <a:blip r:embed="rId3">
            <a:alphaModFix/>
          </a:blip>
          <a:srcRect/>
          <a:stretch/>
        </p:blipFill>
        <p:spPr>
          <a:xfrm>
            <a:off x="304800" y="838200"/>
            <a:ext cx="8610600" cy="5867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1"/>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0" y="0"/>
            <a:ext cx="9144000" cy="6858000"/>
          </a:xfrm>
          <a:prstGeom prst="rect">
            <a:avLst/>
          </a:prstGeom>
          <a:noFill/>
          <a:ln>
            <a:noFill/>
          </a:ln>
        </p:spPr>
        <p:txBody>
          <a:bodyPr spcFirstLastPara="1" wrap="square" lIns="91425" tIns="45700" rIns="91425" bIns="45700" anchor="t" anchorCtr="0">
            <a:noAutofit/>
          </a:bodyPr>
          <a:lstStyle/>
          <a:p>
            <a:pPr marL="742950" marR="0" lvl="1" indent="-28575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To combat the growing problem of inflation, </a:t>
            </a:r>
            <a:r>
              <a:rPr lang="en-US" sz="2400" b="1" i="0" u="none" strike="noStrike" cap="none">
                <a:solidFill>
                  <a:srgbClr val="7030A0"/>
                </a:solidFill>
                <a:latin typeface="Calibri"/>
                <a:ea typeface="Calibri"/>
                <a:cs typeface="Calibri"/>
                <a:sym typeface="Calibri"/>
              </a:rPr>
              <a:t>President Nixon</a:t>
            </a:r>
            <a:r>
              <a:rPr lang="en-US" sz="2400" b="0" i="0" u="none" strike="noStrike" cap="none">
                <a:solidFill>
                  <a:schemeClr val="dk1"/>
                </a:solidFill>
                <a:latin typeface="Calibri"/>
                <a:ea typeface="Calibri"/>
                <a:cs typeface="Calibri"/>
                <a:sym typeface="Calibri"/>
              </a:rPr>
              <a:t> will place a  </a:t>
            </a:r>
            <a:r>
              <a:rPr lang="en-US" sz="2400" b="0" i="0" u="none" strike="noStrike" cap="none">
                <a:solidFill>
                  <a:srgbClr val="FF0000"/>
                </a:solidFill>
                <a:latin typeface="Calibri"/>
                <a:ea typeface="Calibri"/>
                <a:cs typeface="Calibri"/>
                <a:sym typeface="Calibri"/>
              </a:rPr>
              <a:t>1b freeze on worker’s wages</a:t>
            </a:r>
            <a:r>
              <a:rPr lang="en-US" sz="2400" b="0" i="0" u="none" strike="noStrike" cap="none">
                <a:solidFill>
                  <a:schemeClr val="dk1"/>
                </a:solidFill>
                <a:latin typeface="Calibri"/>
                <a:ea typeface="Calibri"/>
                <a:cs typeface="Calibri"/>
                <a:sym typeface="Calibri"/>
              </a:rPr>
              <a:t>, business prices , and business fees for 90 days.  This will ease inflation for a period of time, but did </a:t>
            </a:r>
            <a:r>
              <a:rPr lang="en-US" sz="2400" b="0" i="0" u="none" strike="noStrike" cap="none">
                <a:solidFill>
                  <a:srgbClr val="FF0000"/>
                </a:solidFill>
                <a:latin typeface="Calibri"/>
                <a:ea typeface="Calibri"/>
                <a:cs typeface="Calibri"/>
                <a:sym typeface="Calibri"/>
              </a:rPr>
              <a:t>not solve the problem</a:t>
            </a:r>
            <a:r>
              <a:rPr lang="en-US" sz="2400" b="0" i="0" u="none" strike="noStrike" cap="none">
                <a:solidFill>
                  <a:schemeClr val="dk1"/>
                </a:solidFill>
                <a:latin typeface="Calibri"/>
                <a:ea typeface="Calibri"/>
                <a:cs typeface="Calibri"/>
                <a:sym typeface="Calibri"/>
              </a:rPr>
              <a:t>.</a:t>
            </a:r>
            <a:endParaRPr/>
          </a:p>
          <a:p>
            <a:pPr marL="742950" marR="0" lvl="1" indent="-133350" algn="l" rtl="0">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Where Nixon had troubles in the economy, his fortune was reversed when it came to foreign policy.  Nixon is going to have great success and triumph in this area.</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Nixon chose a more flexible approach in dealing with communist nations called </a:t>
            </a:r>
            <a:r>
              <a:rPr lang="en-US" sz="2400" b="1" i="0" u="sng" strike="noStrike" cap="none">
                <a:solidFill>
                  <a:srgbClr val="FF0000"/>
                </a:solidFill>
                <a:latin typeface="Calibri"/>
                <a:ea typeface="Calibri"/>
                <a:cs typeface="Calibri"/>
                <a:sym typeface="Calibri"/>
              </a:rPr>
              <a:t>2a détente</a:t>
            </a:r>
            <a:r>
              <a:rPr lang="en-US" sz="2400" b="0" i="0" u="none" strike="noStrike" cap="none">
                <a:solidFill>
                  <a:schemeClr val="dk1"/>
                </a:solidFill>
                <a:latin typeface="Calibri"/>
                <a:ea typeface="Calibri"/>
                <a:cs typeface="Calibri"/>
                <a:sym typeface="Calibri"/>
              </a:rPr>
              <a:t>- </a:t>
            </a:r>
            <a:r>
              <a:rPr lang="en-US" sz="2400" b="1" i="0" u="none" strike="noStrike" cap="none">
                <a:solidFill>
                  <a:srgbClr val="FF0000"/>
                </a:solidFill>
                <a:latin typeface="Calibri"/>
                <a:ea typeface="Calibri"/>
                <a:cs typeface="Calibri"/>
                <a:sym typeface="Calibri"/>
              </a:rPr>
              <a:t>Nixon’s flexible policy in </a:t>
            </a:r>
            <a:r>
              <a:rPr lang="en-US" sz="2400" b="1" i="0" u="none" strike="noStrike" cap="none">
                <a:solidFill>
                  <a:srgbClr val="00B050"/>
                </a:solidFill>
                <a:latin typeface="Calibri"/>
                <a:ea typeface="Calibri"/>
                <a:cs typeface="Calibri"/>
                <a:sym typeface="Calibri"/>
              </a:rPr>
              <a:t>dealing with communist nations that focused on a willingness </a:t>
            </a:r>
            <a:r>
              <a:rPr lang="en-US" sz="2400" b="1" i="0" u="none" strike="noStrike" cap="none">
                <a:solidFill>
                  <a:srgbClr val="FF0000"/>
                </a:solidFill>
                <a:latin typeface="Calibri"/>
                <a:ea typeface="Calibri"/>
                <a:cs typeface="Calibri"/>
                <a:sym typeface="Calibri"/>
              </a:rPr>
              <a:t>to negotiate to ease Cold War tensions</a:t>
            </a:r>
            <a:r>
              <a:rPr lang="en-US" sz="2400" b="0" i="0" u="none" strike="noStrike" cap="none">
                <a:solidFill>
                  <a:srgbClr val="FF0000"/>
                </a:solidFill>
                <a:latin typeface="Calibri"/>
                <a:ea typeface="Calibri"/>
                <a:cs typeface="Calibri"/>
                <a:sym typeface="Calibri"/>
              </a:rPr>
              <a:t> </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U.S. and Soviet Union signed the</a:t>
            </a:r>
            <a:r>
              <a:rPr lang="en-US" sz="2400" b="0" i="0" u="none" strike="noStrike" cap="none">
                <a:solidFill>
                  <a:srgbClr val="FF0000"/>
                </a:solidFill>
                <a:latin typeface="Calibri"/>
                <a:ea typeface="Calibri"/>
                <a:cs typeface="Calibri"/>
                <a:sym typeface="Calibri"/>
              </a:rPr>
              <a:t> </a:t>
            </a:r>
            <a:r>
              <a:rPr lang="en-US" sz="2400" b="1" i="0" u="none" strike="noStrike" cap="none">
                <a:solidFill>
                  <a:srgbClr val="FF0000"/>
                </a:solidFill>
                <a:latin typeface="Calibri"/>
                <a:ea typeface="Calibri"/>
                <a:cs typeface="Calibri"/>
                <a:sym typeface="Calibri"/>
              </a:rPr>
              <a:t>2b</a:t>
            </a:r>
            <a:r>
              <a:rPr lang="en-US" sz="2400" b="0" i="0" u="none" strike="noStrike" cap="none">
                <a:solidFill>
                  <a:srgbClr val="FF0000"/>
                </a:solidFill>
                <a:latin typeface="Calibri"/>
                <a:ea typeface="Calibri"/>
                <a:cs typeface="Calibri"/>
                <a:sym typeface="Calibri"/>
              </a:rPr>
              <a:t> </a:t>
            </a:r>
            <a:r>
              <a:rPr lang="en-US" sz="2400" b="1" i="0" u="sng" strike="noStrike" cap="none">
                <a:solidFill>
                  <a:srgbClr val="FF0000"/>
                </a:solidFill>
                <a:latin typeface="Calibri"/>
                <a:ea typeface="Calibri"/>
                <a:cs typeface="Calibri"/>
                <a:sym typeface="Calibri"/>
              </a:rPr>
              <a:t>SALT I Treaty (Strategic Arms Limitation Treaty)</a:t>
            </a:r>
            <a:r>
              <a:rPr lang="en-US" sz="2400" b="0" i="0" u="none" strike="noStrike" cap="none">
                <a:solidFill>
                  <a:srgbClr val="FF0000"/>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five year agreement</a:t>
            </a:r>
            <a:r>
              <a:rPr lang="en-US" sz="2400" b="0" i="0" u="none" strike="noStrike" cap="none">
                <a:solidFill>
                  <a:srgbClr val="FF0000"/>
                </a:solidFill>
                <a:latin typeface="Calibri"/>
                <a:ea typeface="Calibri"/>
                <a:cs typeface="Calibri"/>
                <a:sym typeface="Calibri"/>
              </a:rPr>
              <a:t> limiting the number of intercontinental ballistic missiles </a:t>
            </a:r>
            <a:r>
              <a:rPr lang="en-US" sz="2400" b="0" i="0" u="none" strike="noStrike" cap="none">
                <a:solidFill>
                  <a:schemeClr val="dk1"/>
                </a:solidFill>
                <a:latin typeface="Calibri"/>
                <a:ea typeface="Calibri"/>
                <a:cs typeface="Calibri"/>
                <a:sym typeface="Calibri"/>
              </a:rPr>
              <a:t>(ICBMs) and submarine launched missiles </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Continued withdrawal of U.S. soldiers from Vietnam</a:t>
            </a: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
                                            <p:txEl>
                                              <p:pRg st="0" end="0"/>
                                            </p:txEl>
                                          </p:spTgt>
                                        </p:tgtEl>
                                        <p:attrNameLst>
                                          <p:attrName>style.visibility</p:attrName>
                                        </p:attrNameLst>
                                      </p:cBhvr>
                                      <p:to>
                                        <p:strVal val="visible"/>
                                      </p:to>
                                    </p:set>
                                    <p:animEffect transition="in" filter="fade">
                                      <p:cBhvr>
                                        <p:cTn id="7" dur="1"/>
                                        <p:tgtEl>
                                          <p:spTgt spid="3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
                                            <p:txEl>
                                              <p:pRg st="1" end="1"/>
                                            </p:txEl>
                                          </p:spTgt>
                                        </p:tgtEl>
                                        <p:attrNameLst>
                                          <p:attrName>style.visibility</p:attrName>
                                        </p:attrNameLst>
                                      </p:cBhvr>
                                      <p:to>
                                        <p:strVal val="visible"/>
                                      </p:to>
                                    </p:set>
                                    <p:animEffect transition="in" filter="fade">
                                      <p:cBhvr>
                                        <p:cTn id="12" dur="1"/>
                                        <p:tgtEl>
                                          <p:spTgt spid="3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8">
                                            <p:txEl>
                                              <p:pRg st="2" end="2"/>
                                            </p:txEl>
                                          </p:spTgt>
                                        </p:tgtEl>
                                        <p:attrNameLst>
                                          <p:attrName>style.visibility</p:attrName>
                                        </p:attrNameLst>
                                      </p:cBhvr>
                                      <p:to>
                                        <p:strVal val="visible"/>
                                      </p:to>
                                    </p:set>
                                    <p:animEffect transition="in" filter="fade">
                                      <p:cBhvr>
                                        <p:cTn id="17" dur="1"/>
                                        <p:tgtEl>
                                          <p:spTgt spid="3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8">
                                            <p:txEl>
                                              <p:pRg st="3" end="3"/>
                                            </p:txEl>
                                          </p:spTgt>
                                        </p:tgtEl>
                                        <p:attrNameLst>
                                          <p:attrName>style.visibility</p:attrName>
                                        </p:attrNameLst>
                                      </p:cBhvr>
                                      <p:to>
                                        <p:strVal val="visible"/>
                                      </p:to>
                                    </p:set>
                                    <p:animEffect transition="in" filter="fade">
                                      <p:cBhvr>
                                        <p:cTn id="22" dur="1"/>
                                        <p:tgtEl>
                                          <p:spTgt spid="3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8">
                                            <p:txEl>
                                              <p:pRg st="4" end="4"/>
                                            </p:txEl>
                                          </p:spTgt>
                                        </p:tgtEl>
                                        <p:attrNameLst>
                                          <p:attrName>style.visibility</p:attrName>
                                        </p:attrNameLst>
                                      </p:cBhvr>
                                      <p:to>
                                        <p:strVal val="visible"/>
                                      </p:to>
                                    </p:set>
                                    <p:animEffect transition="in" filter="fade">
                                      <p:cBhvr>
                                        <p:cTn id="27" dur="1"/>
                                        <p:tgtEl>
                                          <p:spTgt spid="30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8">
                                            <p:txEl>
                                              <p:pRg st="5" end="5"/>
                                            </p:txEl>
                                          </p:spTgt>
                                        </p:tgtEl>
                                        <p:attrNameLst>
                                          <p:attrName>style.visibility</p:attrName>
                                        </p:attrNameLst>
                                      </p:cBhvr>
                                      <p:to>
                                        <p:strVal val="visible"/>
                                      </p:to>
                                    </p:set>
                                    <p:animEffect transition="in" filter="fade">
                                      <p:cBhvr>
                                        <p:cTn id="32" dur="1"/>
                                        <p:tgtEl>
                                          <p:spTgt spid="30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0"/>
            <a:ext cx="82296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1" u="none" strike="noStrike" cap="none">
                <a:solidFill>
                  <a:schemeClr val="accent3"/>
                </a:solidFill>
                <a:latin typeface="Calibri"/>
                <a:ea typeface="Calibri"/>
                <a:cs typeface="Calibri"/>
                <a:sym typeface="Calibri"/>
              </a:rPr>
              <a:t>WATERGATE: NIXON’S DOWNFALL</a:t>
            </a:r>
            <a:endParaRPr sz="4400" b="1" i="1" u="none" strike="noStrike" cap="none">
              <a:solidFill>
                <a:schemeClr val="accent3"/>
              </a:solidFill>
              <a:latin typeface="Calibri"/>
              <a:ea typeface="Calibri"/>
              <a:cs typeface="Calibri"/>
              <a:sym typeface="Calibri"/>
            </a:endParaRPr>
          </a:p>
        </p:txBody>
      </p:sp>
      <p:sp>
        <p:nvSpPr>
          <p:cNvPr id="314" name="Shape 314"/>
          <p:cNvSpPr txBox="1">
            <a:spLocks noGrp="1"/>
          </p:cNvSpPr>
          <p:nvPr>
            <p:ph type="body" idx="1"/>
          </p:nvPr>
        </p:nvSpPr>
        <p:spPr>
          <a:xfrm>
            <a:off x="0" y="685800"/>
            <a:ext cx="9144000" cy="6172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The ultimate downfall of </a:t>
            </a:r>
            <a:r>
              <a:rPr lang="en-US" sz="2400" b="1" i="0" u="none" strike="noStrike" cap="none">
                <a:solidFill>
                  <a:srgbClr val="7030A0"/>
                </a:solidFill>
                <a:latin typeface="Calibri"/>
                <a:ea typeface="Calibri"/>
                <a:cs typeface="Calibri"/>
                <a:sym typeface="Calibri"/>
              </a:rPr>
              <a:t>President Richard Nixon</a:t>
            </a:r>
            <a:r>
              <a:rPr lang="en-US" sz="2400" b="0" i="0" u="none" strike="noStrike" cap="none">
                <a:solidFill>
                  <a:schemeClr val="dk1"/>
                </a:solidFill>
                <a:latin typeface="Calibri"/>
                <a:ea typeface="Calibri"/>
                <a:cs typeface="Calibri"/>
                <a:sym typeface="Calibri"/>
              </a:rPr>
              <a:t> will come in the form of a scandal known as </a:t>
            </a:r>
            <a:r>
              <a:rPr lang="en-US" sz="2400" b="1" i="0" u="sng" strike="noStrike" cap="none">
                <a:solidFill>
                  <a:schemeClr val="accent6"/>
                </a:solidFill>
                <a:latin typeface="Calibri"/>
                <a:ea typeface="Calibri"/>
                <a:cs typeface="Calibri"/>
                <a:sym typeface="Calibri"/>
              </a:rPr>
              <a:t>Watergate</a:t>
            </a:r>
            <a:r>
              <a:rPr lang="en-US" sz="2400" b="0" i="0" u="none" strike="noStrike" cap="none">
                <a:solidFill>
                  <a:schemeClr val="dk1"/>
                </a:solidFill>
                <a:latin typeface="Calibri"/>
                <a:ea typeface="Calibri"/>
                <a:cs typeface="Calibri"/>
                <a:sym typeface="Calibri"/>
              </a:rPr>
              <a:t>- the </a:t>
            </a:r>
            <a:r>
              <a:rPr lang="en-US" sz="2400" b="1" i="0" u="none" strike="noStrike" cap="none">
                <a:solidFill>
                  <a:srgbClr val="7030A0"/>
                </a:solidFill>
                <a:latin typeface="Calibri"/>
                <a:ea typeface="Calibri"/>
                <a:cs typeface="Calibri"/>
                <a:sym typeface="Calibri"/>
              </a:rPr>
              <a:t>Nixon</a:t>
            </a:r>
            <a:r>
              <a:rPr lang="en-US" sz="2400" b="0" i="0" u="none" strike="noStrike" cap="none">
                <a:solidFill>
                  <a:schemeClr val="dk1"/>
                </a:solidFill>
                <a:latin typeface="Calibri"/>
                <a:ea typeface="Calibri"/>
                <a:cs typeface="Calibri"/>
                <a:sym typeface="Calibri"/>
              </a:rPr>
              <a:t> administration’s attempt to cover up a burglary of the </a:t>
            </a:r>
            <a:r>
              <a:rPr lang="en-US" sz="2400" b="1" i="0" u="none" strike="noStrike" cap="none">
                <a:solidFill>
                  <a:schemeClr val="accent6"/>
                </a:solidFill>
                <a:latin typeface="Calibri"/>
                <a:ea typeface="Calibri"/>
                <a:cs typeface="Calibri"/>
                <a:sym typeface="Calibri"/>
              </a:rPr>
              <a:t>Democratic National Committee (DNC) </a:t>
            </a:r>
            <a:r>
              <a:rPr lang="en-US" sz="2400" b="0" i="0" u="none" strike="noStrike" cap="none">
                <a:solidFill>
                  <a:schemeClr val="dk1"/>
                </a:solidFill>
                <a:latin typeface="Calibri"/>
                <a:ea typeface="Calibri"/>
                <a:cs typeface="Calibri"/>
                <a:sym typeface="Calibri"/>
              </a:rPr>
              <a:t>headquarters at the Watergate office and apartment complex in Washington, DC</a:t>
            </a:r>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Two reporters, </a:t>
            </a:r>
            <a:r>
              <a:rPr lang="en-US" sz="2400" b="1" i="0" u="none" strike="noStrike" cap="none">
                <a:solidFill>
                  <a:srgbClr val="7030A0"/>
                </a:solidFill>
                <a:latin typeface="Calibri"/>
                <a:ea typeface="Calibri"/>
                <a:cs typeface="Calibri"/>
                <a:sym typeface="Calibri"/>
              </a:rPr>
              <a:t>Bob Woodward</a:t>
            </a:r>
            <a:r>
              <a:rPr lang="en-US" sz="2400" b="0" i="0" u="none" strike="noStrike" cap="none">
                <a:solidFill>
                  <a:schemeClr val="dk1"/>
                </a:solidFill>
                <a:latin typeface="Calibri"/>
                <a:ea typeface="Calibri"/>
                <a:cs typeface="Calibri"/>
                <a:sym typeface="Calibri"/>
              </a:rPr>
              <a:t> and </a:t>
            </a:r>
            <a:r>
              <a:rPr lang="en-US" sz="2400" b="1" i="0" u="none" strike="noStrike" cap="none">
                <a:solidFill>
                  <a:srgbClr val="7030A0"/>
                </a:solidFill>
                <a:latin typeface="Calibri"/>
                <a:ea typeface="Calibri"/>
                <a:cs typeface="Calibri"/>
                <a:sym typeface="Calibri"/>
              </a:rPr>
              <a:t>Carl Bernstein</a:t>
            </a:r>
            <a:r>
              <a:rPr lang="en-US" sz="2400" b="0" i="0" u="none" strike="noStrike" cap="none">
                <a:solidFill>
                  <a:schemeClr val="dk1"/>
                </a:solidFill>
                <a:latin typeface="Calibri"/>
                <a:ea typeface="Calibri"/>
                <a:cs typeface="Calibri"/>
                <a:sym typeface="Calibri"/>
              </a:rPr>
              <a:t>, continued to probe into the attempted burglary, as it appeared it was more than just a “burglary”.  Eventually the entire scandal exploded into situation that consumed the office of the presidency.</a:t>
            </a:r>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As the situation continued to escalate, more and more incriminating evidence came out against </a:t>
            </a:r>
            <a:r>
              <a:rPr lang="en-US" sz="2400" b="1" i="0" u="none" strike="noStrike" cap="none">
                <a:solidFill>
                  <a:srgbClr val="7030A0"/>
                </a:solidFill>
                <a:latin typeface="Calibri"/>
                <a:ea typeface="Calibri"/>
                <a:cs typeface="Calibri"/>
                <a:sym typeface="Calibri"/>
              </a:rPr>
              <a:t>President Nixon</a:t>
            </a:r>
            <a:r>
              <a:rPr lang="en-US" sz="2400" b="0" i="0" u="none" strike="noStrike" cap="none">
                <a:solidFill>
                  <a:schemeClr val="dk1"/>
                </a:solidFill>
                <a:latin typeface="Calibri"/>
                <a:ea typeface="Calibri"/>
                <a:cs typeface="Calibri"/>
                <a:sym typeface="Calibri"/>
              </a:rPr>
              <a:t> and his staff.  The final straw was a set of </a:t>
            </a:r>
            <a:r>
              <a:rPr lang="en-US" sz="2400" b="0" i="0" u="none" strike="noStrike" cap="none">
                <a:solidFill>
                  <a:srgbClr val="FF0000"/>
                </a:solidFill>
                <a:latin typeface="Calibri"/>
                <a:ea typeface="Calibri"/>
                <a:cs typeface="Calibri"/>
                <a:sym typeface="Calibri"/>
              </a:rPr>
              <a:t>3 audio tapes </a:t>
            </a:r>
            <a:r>
              <a:rPr lang="en-US" sz="2400" b="1" i="0" u="none" strike="noStrike" cap="none">
                <a:solidFill>
                  <a:srgbClr val="FF0000"/>
                </a:solidFill>
                <a:latin typeface="Calibri"/>
                <a:ea typeface="Calibri"/>
                <a:cs typeface="Calibri"/>
                <a:sym typeface="Calibri"/>
              </a:rPr>
              <a:t>Nixon</a:t>
            </a:r>
            <a:r>
              <a:rPr lang="en-US" sz="2400" b="0" i="0" u="none" strike="noStrike" cap="none">
                <a:solidFill>
                  <a:srgbClr val="FF0000"/>
                </a:solidFill>
                <a:latin typeface="Calibri"/>
                <a:ea typeface="Calibri"/>
                <a:cs typeface="Calibri"/>
                <a:sym typeface="Calibri"/>
              </a:rPr>
              <a:t> had with conversations concerning </a:t>
            </a:r>
            <a:r>
              <a:rPr lang="en-US" sz="2400" b="1" i="0" u="none" strike="noStrike" cap="none">
                <a:solidFill>
                  <a:srgbClr val="FF0000"/>
                </a:solidFill>
                <a:latin typeface="Calibri"/>
                <a:ea typeface="Calibri"/>
                <a:cs typeface="Calibri"/>
                <a:sym typeface="Calibri"/>
              </a:rPr>
              <a:t>Watergate</a:t>
            </a:r>
            <a:r>
              <a:rPr lang="en-US" sz="2400" b="0" i="0" u="none" strike="noStrike" cap="none">
                <a:solidFill>
                  <a:srgbClr val="FF0000"/>
                </a:solidFill>
                <a:latin typeface="Calibri"/>
                <a:ea typeface="Calibri"/>
                <a:cs typeface="Calibri"/>
                <a:sym typeface="Calibri"/>
              </a:rPr>
              <a:t>.  </a:t>
            </a:r>
            <a:r>
              <a:rPr lang="en-US" sz="2400" b="1" i="0" u="none" strike="noStrike" cap="none">
                <a:solidFill>
                  <a:srgbClr val="7030A0"/>
                </a:solidFill>
                <a:latin typeface="Calibri"/>
                <a:ea typeface="Calibri"/>
                <a:cs typeface="Calibri"/>
                <a:sym typeface="Calibri"/>
              </a:rPr>
              <a:t>Nixon</a:t>
            </a:r>
            <a:r>
              <a:rPr lang="en-US" sz="2400" b="0" i="0" u="none" strike="noStrike" cap="none">
                <a:solidFill>
                  <a:schemeClr val="dk1"/>
                </a:solidFill>
                <a:latin typeface="Calibri"/>
                <a:ea typeface="Calibri"/>
                <a:cs typeface="Calibri"/>
                <a:sym typeface="Calibri"/>
              </a:rPr>
              <a:t> recorded things in his office to help with his future memoirs. (????)</a:t>
            </a: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4">
                                            <p:txEl>
                                              <p:pRg st="0" end="0"/>
                                            </p:txEl>
                                          </p:spTgt>
                                        </p:tgtEl>
                                        <p:attrNameLst>
                                          <p:attrName>style.visibility</p:attrName>
                                        </p:attrNameLst>
                                      </p:cBhvr>
                                      <p:to>
                                        <p:strVal val="visible"/>
                                      </p:to>
                                    </p:set>
                                    <p:animEffect transition="in" filter="fade">
                                      <p:cBhvr>
                                        <p:cTn id="7" dur="1"/>
                                        <p:tgtEl>
                                          <p:spTgt spid="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4">
                                            <p:txEl>
                                              <p:pRg st="1" end="1"/>
                                            </p:txEl>
                                          </p:spTgt>
                                        </p:tgtEl>
                                        <p:attrNameLst>
                                          <p:attrName>style.visibility</p:attrName>
                                        </p:attrNameLst>
                                      </p:cBhvr>
                                      <p:to>
                                        <p:strVal val="visible"/>
                                      </p:to>
                                    </p:set>
                                    <p:animEffect transition="in" filter="fade">
                                      <p:cBhvr>
                                        <p:cTn id="12" dur="1"/>
                                        <p:tgtEl>
                                          <p:spTgt spid="3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4">
                                            <p:txEl>
                                              <p:pRg st="2" end="2"/>
                                            </p:txEl>
                                          </p:spTgt>
                                        </p:tgtEl>
                                        <p:attrNameLst>
                                          <p:attrName>style.visibility</p:attrName>
                                        </p:attrNameLst>
                                      </p:cBhvr>
                                      <p:to>
                                        <p:strVal val="visible"/>
                                      </p:to>
                                    </p:set>
                                    <p:animEffect transition="in" filter="fade">
                                      <p:cBhvr>
                                        <p:cTn id="17" dur="1"/>
                                        <p:tgtEl>
                                          <p:spTgt spid="3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4">
                                            <p:txEl>
                                              <p:pRg st="3" end="3"/>
                                            </p:txEl>
                                          </p:spTgt>
                                        </p:tgtEl>
                                        <p:attrNameLst>
                                          <p:attrName>style.visibility</p:attrName>
                                        </p:attrNameLst>
                                      </p:cBhvr>
                                      <p:to>
                                        <p:strVal val="visible"/>
                                      </p:to>
                                    </p:set>
                                    <p:animEffect transition="in" filter="fade">
                                      <p:cBhvr>
                                        <p:cTn id="22" dur="1"/>
                                        <p:tgtEl>
                                          <p:spTgt spid="3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4">
                                            <p:txEl>
                                              <p:pRg st="4" end="4"/>
                                            </p:txEl>
                                          </p:spTgt>
                                        </p:tgtEl>
                                        <p:attrNameLst>
                                          <p:attrName>style.visibility</p:attrName>
                                        </p:attrNameLst>
                                      </p:cBhvr>
                                      <p:to>
                                        <p:strVal val="visible"/>
                                      </p:to>
                                    </p:set>
                                    <p:animEffect transition="in" filter="fade">
                                      <p:cBhvr>
                                        <p:cTn id="27" dur="1"/>
                                        <p:tgtEl>
                                          <p:spTgt spid="3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0" y="0"/>
            <a:ext cx="9144000" cy="6858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With overwhelming evidence against the President, Congress approved three articles of impeachment.  On August 8, 1974, before the full house could vote on his impeachment</a:t>
            </a:r>
            <a:r>
              <a:rPr lang="en-US" sz="2400" b="0" i="0" u="none" strike="noStrike" cap="none">
                <a:solidFill>
                  <a:srgbClr val="FF0000"/>
                </a:solidFill>
                <a:latin typeface="Calibri"/>
                <a:ea typeface="Calibri"/>
                <a:cs typeface="Calibri"/>
                <a:sym typeface="Calibri"/>
              </a:rPr>
              <a:t>, </a:t>
            </a:r>
            <a:r>
              <a:rPr lang="en-US" sz="2400" b="1" i="0" u="none" strike="noStrike" cap="none">
                <a:solidFill>
                  <a:srgbClr val="FF0000"/>
                </a:solidFill>
                <a:latin typeface="Calibri"/>
                <a:ea typeface="Calibri"/>
                <a:cs typeface="Calibri"/>
                <a:sym typeface="Calibri"/>
              </a:rPr>
              <a:t>4 President Nixon</a:t>
            </a:r>
            <a:r>
              <a:rPr lang="en-US" sz="2400" b="0" i="0" u="none" strike="noStrike" cap="none">
                <a:solidFill>
                  <a:srgbClr val="FF0000"/>
                </a:solidFill>
                <a:latin typeface="Calibri"/>
                <a:ea typeface="Calibri"/>
                <a:cs typeface="Calibri"/>
                <a:sym typeface="Calibri"/>
              </a:rPr>
              <a:t> resigned his office</a:t>
            </a:r>
            <a:r>
              <a:rPr lang="en-US" sz="2400" b="1" i="0" u="none" strike="noStrike" cap="none">
                <a:solidFill>
                  <a:schemeClr val="dk1"/>
                </a:solidFill>
                <a:latin typeface="Calibri"/>
                <a:ea typeface="Calibri"/>
                <a:cs typeface="Calibri"/>
                <a:sym typeface="Calibri"/>
              </a:rPr>
              <a:t>.  </a:t>
            </a:r>
            <a:r>
              <a:rPr lang="en-US" sz="2400" b="1" i="0" u="none" strike="noStrike" cap="none">
                <a:solidFill>
                  <a:srgbClr val="FF0000"/>
                </a:solidFill>
                <a:latin typeface="Calibri"/>
                <a:ea typeface="Calibri"/>
                <a:cs typeface="Calibri"/>
                <a:sym typeface="Calibri"/>
              </a:rPr>
              <a:t>2 Gerald Ford</a:t>
            </a:r>
            <a:r>
              <a:rPr lang="en-US" sz="2400" b="0" i="0" u="none" strike="noStrike" cap="none">
                <a:solidFill>
                  <a:srgbClr val="FF0000"/>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was then sworn in as the 38</a:t>
            </a:r>
            <a:r>
              <a:rPr lang="en-US" sz="2400" b="0" i="0" u="none" strike="noStrike" cap="none" baseline="30000">
                <a:solidFill>
                  <a:schemeClr val="dk1"/>
                </a:solidFill>
                <a:latin typeface="Calibri"/>
                <a:ea typeface="Calibri"/>
                <a:cs typeface="Calibri"/>
                <a:sym typeface="Calibri"/>
              </a:rPr>
              <a:t>th</a:t>
            </a:r>
            <a:r>
              <a:rPr lang="en-US" sz="2400" b="0" i="0" u="none" strike="noStrike" cap="none">
                <a:solidFill>
                  <a:schemeClr val="dk1"/>
                </a:solidFill>
                <a:latin typeface="Calibri"/>
                <a:ea typeface="Calibri"/>
                <a:cs typeface="Calibri"/>
                <a:sym typeface="Calibri"/>
              </a:rPr>
              <a:t> President of the United States.</a:t>
            </a:r>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Eventually, 25 members of </a:t>
            </a:r>
            <a:r>
              <a:rPr lang="en-US" sz="2400" b="1" i="0" u="none" strike="noStrike" cap="none">
                <a:solidFill>
                  <a:srgbClr val="7030A0"/>
                </a:solidFill>
                <a:latin typeface="Calibri"/>
                <a:ea typeface="Calibri"/>
                <a:cs typeface="Calibri"/>
                <a:sym typeface="Calibri"/>
              </a:rPr>
              <a:t>Nixon’s</a:t>
            </a:r>
            <a:r>
              <a:rPr lang="en-US" sz="2400" b="0" i="0" u="none" strike="noStrike" cap="none">
                <a:solidFill>
                  <a:schemeClr val="dk1"/>
                </a:solidFill>
                <a:latin typeface="Calibri"/>
                <a:ea typeface="Calibri"/>
                <a:cs typeface="Calibri"/>
                <a:sym typeface="Calibri"/>
              </a:rPr>
              <a:t> staff will serve jail time for their involvement in the Watergate scandal/cover-up.  The biggest impact of </a:t>
            </a:r>
            <a:r>
              <a:rPr lang="en-US" sz="2400" b="1" i="0" u="none" strike="noStrike" cap="none">
                <a:solidFill>
                  <a:schemeClr val="accent6"/>
                </a:solidFill>
                <a:latin typeface="Calibri"/>
                <a:ea typeface="Calibri"/>
                <a:cs typeface="Calibri"/>
                <a:sym typeface="Calibri"/>
              </a:rPr>
              <a:t>Watergate</a:t>
            </a:r>
            <a:r>
              <a:rPr lang="en-US" sz="2400" b="0" i="0" u="none" strike="noStrike" cap="none">
                <a:solidFill>
                  <a:schemeClr val="dk1"/>
                </a:solidFill>
                <a:latin typeface="Calibri"/>
                <a:ea typeface="Calibri"/>
                <a:cs typeface="Calibri"/>
                <a:sym typeface="Calibri"/>
              </a:rPr>
              <a:t>, however, was that the </a:t>
            </a:r>
            <a:r>
              <a:rPr lang="en-US" sz="2400" b="1" i="0" u="none" strike="noStrike" cap="none">
                <a:solidFill>
                  <a:srgbClr val="FF0000"/>
                </a:solidFill>
                <a:latin typeface="Calibri"/>
                <a:ea typeface="Calibri"/>
                <a:cs typeface="Calibri"/>
                <a:sym typeface="Calibri"/>
              </a:rPr>
              <a:t>5 American public lost even more respect and trust in our elected officials and government</a:t>
            </a:r>
            <a:r>
              <a:rPr lang="en-US" sz="2400" b="0" i="0" u="none" strike="noStrike" cap="none">
                <a:solidFill>
                  <a:schemeClr val="dk1"/>
                </a:solidFill>
                <a:latin typeface="Calibri"/>
                <a:ea typeface="Calibri"/>
                <a:cs typeface="Calibri"/>
                <a:sym typeface="Calibri"/>
              </a:rPr>
              <a:t>.</a:t>
            </a:r>
            <a:endParaRPr sz="2400" b="0" i="0" u="none" strike="noStrike" cap="none">
              <a:solidFill>
                <a:schemeClr val="dk1"/>
              </a:solidFill>
              <a:latin typeface="Calibri"/>
              <a:ea typeface="Calibri"/>
              <a:cs typeface="Calibri"/>
              <a:sym typeface="Calibri"/>
            </a:endParaRPr>
          </a:p>
        </p:txBody>
      </p:sp>
      <p:sp>
        <p:nvSpPr>
          <p:cNvPr id="320" name="Shape 320"/>
          <p:cNvSpPr/>
          <p:nvPr/>
        </p:nvSpPr>
        <p:spPr>
          <a:xfrm>
            <a:off x="2589609" y="1464469"/>
            <a:ext cx="8931" cy="8930"/>
          </a:xfrm>
          <a:custGeom>
            <a:avLst/>
            <a:gdLst/>
            <a:ahLst/>
            <a:cxnLst/>
            <a:rect l="0" t="0" r="0" b="0"/>
            <a:pathLst>
              <a:path w="8931" h="8930" extrusionOk="0">
                <a:moveTo>
                  <a:pt x="0" y="8929"/>
                </a:moveTo>
                <a:lnTo>
                  <a:pt x="0" y="0"/>
                </a:lnTo>
                <a:lnTo>
                  <a:pt x="8930" y="0"/>
                </a:lnTo>
                <a:lnTo>
                  <a:pt x="8930" y="0"/>
                </a:lnTo>
                <a:lnTo>
                  <a:pt x="8930" y="0"/>
                </a:lnTo>
              </a:path>
            </a:pathLst>
          </a:custGeom>
          <a:noFill/>
          <a:ln w="38100"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
                                            <p:txEl>
                                              <p:pRg st="0" end="0"/>
                                            </p:txEl>
                                          </p:spTgt>
                                        </p:tgtEl>
                                        <p:attrNameLst>
                                          <p:attrName>style.visibility</p:attrName>
                                        </p:attrNameLst>
                                      </p:cBhvr>
                                      <p:to>
                                        <p:strVal val="visible"/>
                                      </p:to>
                                    </p:set>
                                    <p:animEffect transition="in" filter="fade">
                                      <p:cBhvr>
                                        <p:cTn id="7" dur="1"/>
                                        <p:tgtEl>
                                          <p:spTgt spid="3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
                                            <p:txEl>
                                              <p:pRg st="1" end="1"/>
                                            </p:txEl>
                                          </p:spTgt>
                                        </p:tgtEl>
                                        <p:attrNameLst>
                                          <p:attrName>style.visibility</p:attrName>
                                        </p:attrNameLst>
                                      </p:cBhvr>
                                      <p:to>
                                        <p:strVal val="visible"/>
                                      </p:to>
                                    </p:set>
                                    <p:animEffect transition="in" filter="fade">
                                      <p:cBhvr>
                                        <p:cTn id="12" dur="1"/>
                                        <p:tgtEl>
                                          <p:spTgt spid="3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9">
                                            <p:txEl>
                                              <p:pRg st="2" end="2"/>
                                            </p:txEl>
                                          </p:spTgt>
                                        </p:tgtEl>
                                        <p:attrNameLst>
                                          <p:attrName>style.visibility</p:attrName>
                                        </p:attrNameLst>
                                      </p:cBhvr>
                                      <p:to>
                                        <p:strVal val="visible"/>
                                      </p:to>
                                    </p:set>
                                    <p:animEffect transition="in" filter="fade">
                                      <p:cBhvr>
                                        <p:cTn id="17" dur="1"/>
                                        <p:tgtEl>
                                          <p:spTgt spid="3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0" y="0"/>
            <a:ext cx="9144000" cy="685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2400"/>
              <a:buNone/>
            </a:pPr>
            <a:r>
              <a:rPr lang="en-US" sz="2400" b="1" dirty="0" smtClean="0">
                <a:solidFill>
                  <a:srgbClr val="000000"/>
                </a:solidFill>
              </a:rPr>
              <a:t>2. </a:t>
            </a:r>
            <a:r>
              <a:rPr lang="en-US" sz="2400" b="1" i="0" u="none" strike="noStrike" cap="none" dirty="0" smtClean="0">
                <a:solidFill>
                  <a:srgbClr val="000000"/>
                </a:solidFill>
                <a:latin typeface="Calibri"/>
                <a:ea typeface="Calibri"/>
                <a:cs typeface="Calibri"/>
                <a:sym typeface="Calibri"/>
              </a:rPr>
              <a:t> President </a:t>
            </a:r>
            <a:r>
              <a:rPr lang="en-US" sz="2400" b="1" i="0" u="none" strike="noStrike" cap="none" dirty="0">
                <a:solidFill>
                  <a:srgbClr val="000000"/>
                </a:solidFill>
                <a:latin typeface="Calibri"/>
                <a:ea typeface="Calibri"/>
                <a:cs typeface="Calibri"/>
                <a:sym typeface="Calibri"/>
              </a:rPr>
              <a:t>Johnson</a:t>
            </a:r>
            <a:r>
              <a:rPr lang="en-US" sz="2400" b="0" i="0" u="none" strike="noStrike" cap="none" dirty="0">
                <a:solidFill>
                  <a:srgbClr val="000000"/>
                </a:solidFill>
                <a:latin typeface="Calibri"/>
                <a:ea typeface="Calibri"/>
                <a:cs typeface="Calibri"/>
                <a:sym typeface="Calibri"/>
              </a:rPr>
              <a:t> will declared “unconditional </a:t>
            </a:r>
            <a:r>
              <a:rPr lang="en-US" sz="2400" b="1" i="0" u="none" strike="noStrike" cap="none" dirty="0">
                <a:solidFill>
                  <a:srgbClr val="000000"/>
                </a:solidFill>
                <a:latin typeface="Calibri"/>
                <a:ea typeface="Calibri"/>
                <a:cs typeface="Calibri"/>
                <a:sym typeface="Calibri"/>
              </a:rPr>
              <a:t>war on</a:t>
            </a:r>
            <a:r>
              <a:rPr lang="en-US" sz="2400" b="1" i="0" u="none" strike="noStrike" cap="none" dirty="0">
                <a:solidFill>
                  <a:srgbClr val="FF0000"/>
                </a:solidFill>
                <a:latin typeface="Calibri"/>
                <a:ea typeface="Calibri"/>
                <a:cs typeface="Calibri"/>
                <a:sym typeface="Calibri"/>
              </a:rPr>
              <a:t> poverty</a:t>
            </a:r>
            <a:r>
              <a:rPr lang="en-US" sz="2400" b="1" i="0" u="none" strike="noStrike" cap="none" dirty="0">
                <a:solidFill>
                  <a:srgbClr val="000000"/>
                </a:solidFill>
                <a:latin typeface="Calibri"/>
                <a:ea typeface="Calibri"/>
                <a:cs typeface="Calibri"/>
                <a:sym typeface="Calibri"/>
              </a:rPr>
              <a:t> </a:t>
            </a:r>
            <a:r>
              <a:rPr lang="en-US" sz="2400" b="0" i="0" u="none" strike="noStrike" cap="none" dirty="0">
                <a:solidFill>
                  <a:srgbClr val="000000"/>
                </a:solidFill>
                <a:latin typeface="Calibri"/>
                <a:ea typeface="Calibri"/>
                <a:cs typeface="Calibri"/>
                <a:sym typeface="Calibri"/>
              </a:rPr>
              <a:t>in America”  </a:t>
            </a:r>
            <a:endParaRPr lang="en-US" sz="2400" b="1" dirty="0">
              <a:solidFill>
                <a:schemeClr val="accent6"/>
              </a:solidFill>
            </a:endParaRPr>
          </a:p>
          <a:p>
            <a:pPr marL="0" marR="0" lvl="0" indent="0" algn="l" rtl="0">
              <a:spcBef>
                <a:spcPts val="0"/>
              </a:spcBef>
              <a:spcAft>
                <a:spcPts val="0"/>
              </a:spcAft>
              <a:buClr>
                <a:srgbClr val="000000"/>
              </a:buClr>
              <a:buSzPts val="2400"/>
              <a:buNone/>
            </a:pPr>
            <a:r>
              <a:rPr lang="en-US" sz="2400" b="0" i="0" u="none" strike="noStrike" cap="none" dirty="0" smtClean="0">
                <a:solidFill>
                  <a:schemeClr val="dk1"/>
                </a:solidFill>
                <a:latin typeface="Calibri"/>
                <a:ea typeface="Calibri"/>
                <a:cs typeface="Calibri"/>
                <a:sym typeface="Calibri"/>
              </a:rPr>
              <a:t>3. President </a:t>
            </a:r>
            <a:r>
              <a:rPr lang="en-US" sz="2400" b="0" i="0" u="none" strike="noStrike" cap="none" dirty="0">
                <a:solidFill>
                  <a:schemeClr val="dk1"/>
                </a:solidFill>
                <a:latin typeface="Calibri"/>
                <a:ea typeface="Calibri"/>
                <a:cs typeface="Calibri"/>
                <a:sym typeface="Calibri"/>
              </a:rPr>
              <a:t>Johnson's plan for America was called the </a:t>
            </a:r>
            <a:r>
              <a:rPr lang="en-US" sz="2400" b="0" i="0" u="none" strike="noStrike" cap="none" dirty="0">
                <a:solidFill>
                  <a:srgbClr val="FF0000"/>
                </a:solidFill>
                <a:latin typeface="Calibri"/>
                <a:ea typeface="Calibri"/>
                <a:cs typeface="Calibri"/>
                <a:sym typeface="Calibri"/>
              </a:rPr>
              <a:t>"Great Society" </a:t>
            </a:r>
            <a:endParaRPr dirty="0"/>
          </a:p>
          <a:p>
            <a:pPr marL="342900" marR="0" lvl="0" indent="-342900" algn="l" rtl="0">
              <a:spcBef>
                <a:spcPts val="480"/>
              </a:spcBef>
              <a:spcAft>
                <a:spcPts val="0"/>
              </a:spcAft>
              <a:buClr>
                <a:srgbClr val="FF0000"/>
              </a:buClr>
              <a:buSzPts val="2400"/>
              <a:buFont typeface="Arial"/>
              <a:buChar char="•"/>
            </a:pPr>
            <a:endParaRPr sz="2400" b="0" i="0" u="none" strike="noStrike" cap="none" dirty="0">
              <a:solidFill>
                <a:srgbClr val="FF0000"/>
              </a:solidFill>
              <a:latin typeface="Calibri"/>
              <a:ea typeface="Calibri"/>
              <a:cs typeface="Calibri"/>
              <a:sym typeface="Calibri"/>
            </a:endParaRPr>
          </a:p>
          <a:p>
            <a:pPr marL="0" marR="0" lvl="0" indent="0" algn="l" rtl="0">
              <a:spcBef>
                <a:spcPts val="480"/>
              </a:spcBef>
              <a:spcAft>
                <a:spcPts val="0"/>
              </a:spcAft>
              <a:buClr>
                <a:srgbClr val="000000"/>
              </a:buClr>
              <a:buSzPts val="2400"/>
              <a:buNone/>
            </a:pPr>
            <a:r>
              <a:rPr lang="en-US" sz="2400" b="1" i="0" u="none" strike="noStrike" cap="none" dirty="0" smtClean="0">
                <a:solidFill>
                  <a:srgbClr val="000000"/>
                </a:solidFill>
                <a:latin typeface="Calibri"/>
                <a:ea typeface="Calibri"/>
                <a:cs typeface="Calibri"/>
                <a:sym typeface="Calibri"/>
              </a:rPr>
              <a:t>4 Great </a:t>
            </a:r>
            <a:r>
              <a:rPr lang="en-US" sz="2400" b="1" i="0" u="none" strike="noStrike" cap="none" dirty="0">
                <a:solidFill>
                  <a:srgbClr val="000000"/>
                </a:solidFill>
                <a:latin typeface="Calibri"/>
                <a:ea typeface="Calibri"/>
                <a:cs typeface="Calibri"/>
                <a:sym typeface="Calibri"/>
              </a:rPr>
              <a:t>Society programs included:</a:t>
            </a:r>
            <a:endParaRPr dirty="0"/>
          </a:p>
          <a:p>
            <a:pPr marL="0" marR="0" lvl="0" indent="0" algn="l" rtl="0">
              <a:spcBef>
                <a:spcPts val="480"/>
              </a:spcBef>
              <a:spcAft>
                <a:spcPts val="0"/>
              </a:spcAft>
              <a:buClr>
                <a:srgbClr val="000000"/>
              </a:buClr>
              <a:buSzPts val="2400"/>
              <a:buNone/>
            </a:pPr>
            <a:r>
              <a:rPr lang="en-US" sz="2400" b="1" i="0" u="sng" strike="noStrike" cap="none" dirty="0" smtClean="0">
                <a:solidFill>
                  <a:srgbClr val="000000"/>
                </a:solidFill>
                <a:latin typeface="Calibri"/>
                <a:ea typeface="Calibri"/>
                <a:cs typeface="Calibri"/>
                <a:sym typeface="Calibri"/>
              </a:rPr>
              <a:t>a. Medicare </a:t>
            </a:r>
            <a:r>
              <a:rPr lang="en-US" sz="2400" b="1" i="0" u="sng" strike="noStrike" cap="none" dirty="0">
                <a:solidFill>
                  <a:srgbClr val="000000"/>
                </a:solidFill>
                <a:latin typeface="Calibri"/>
                <a:ea typeface="Calibri"/>
                <a:cs typeface="Calibri"/>
                <a:sym typeface="Calibri"/>
              </a:rPr>
              <a:t>Act-</a:t>
            </a:r>
            <a:r>
              <a:rPr lang="en-US" sz="2400" b="1" i="0" u="none" strike="noStrike" cap="none" dirty="0">
                <a:solidFill>
                  <a:srgbClr val="000000"/>
                </a:solidFill>
                <a:latin typeface="Calibri"/>
                <a:ea typeface="Calibri"/>
                <a:cs typeface="Calibri"/>
                <a:sym typeface="Calibri"/>
              </a:rPr>
              <a:t> </a:t>
            </a:r>
            <a:r>
              <a:rPr lang="en-US" sz="2400" b="1" i="0" u="none" strike="noStrike" cap="none" dirty="0">
                <a:solidFill>
                  <a:srgbClr val="FF0000"/>
                </a:solidFill>
                <a:latin typeface="Calibri"/>
                <a:ea typeface="Calibri"/>
                <a:cs typeface="Calibri"/>
                <a:sym typeface="Calibri"/>
              </a:rPr>
              <a:t>Created tax supported health insurance for the aged (Medicare), and poor (Medicaid)</a:t>
            </a:r>
            <a:endParaRPr dirty="0"/>
          </a:p>
          <a:p>
            <a:pPr marL="0" marR="0" lvl="0" indent="0" algn="l" rtl="0">
              <a:spcBef>
                <a:spcPts val="480"/>
              </a:spcBef>
              <a:spcAft>
                <a:spcPts val="0"/>
              </a:spcAft>
              <a:buClr>
                <a:srgbClr val="000000"/>
              </a:buClr>
              <a:buSzPts val="2400"/>
              <a:buNone/>
            </a:pPr>
            <a:r>
              <a:rPr lang="en-US" sz="2400" b="1" i="0" u="sng" strike="noStrike" cap="none" dirty="0" smtClean="0">
                <a:solidFill>
                  <a:srgbClr val="000000"/>
                </a:solidFill>
                <a:latin typeface="Calibri"/>
                <a:ea typeface="Calibri"/>
                <a:cs typeface="Calibri"/>
                <a:sym typeface="Calibri"/>
              </a:rPr>
              <a:t>b. Voting </a:t>
            </a:r>
            <a:r>
              <a:rPr lang="en-US" sz="2400" b="1" i="0" u="sng" strike="noStrike" cap="none" dirty="0">
                <a:solidFill>
                  <a:srgbClr val="000000"/>
                </a:solidFill>
                <a:latin typeface="Calibri"/>
                <a:ea typeface="Calibri"/>
                <a:cs typeface="Calibri"/>
                <a:sym typeface="Calibri"/>
              </a:rPr>
              <a:t>Rights Act 1965-</a:t>
            </a:r>
            <a:r>
              <a:rPr lang="en-US" sz="2400" b="1" i="0" u="none" strike="noStrike" cap="none" dirty="0">
                <a:solidFill>
                  <a:srgbClr val="000000"/>
                </a:solidFill>
                <a:latin typeface="Calibri"/>
                <a:ea typeface="Calibri"/>
                <a:cs typeface="Calibri"/>
                <a:sym typeface="Calibri"/>
              </a:rPr>
              <a:t> </a:t>
            </a:r>
            <a:r>
              <a:rPr lang="en-US" sz="2400" b="1" i="0" u="none" strike="noStrike" cap="none" dirty="0">
                <a:solidFill>
                  <a:srgbClr val="FF0000"/>
                </a:solidFill>
                <a:latin typeface="Calibri"/>
                <a:ea typeface="Calibri"/>
                <a:cs typeface="Calibri"/>
                <a:sym typeface="Calibri"/>
              </a:rPr>
              <a:t>ended literacy tests to vote; federal monitoring voter registration</a:t>
            </a:r>
            <a:endParaRPr dirty="0"/>
          </a:p>
          <a:p>
            <a:pPr marL="0" marR="0" lvl="0" indent="0" algn="l" rtl="0">
              <a:spcBef>
                <a:spcPts val="480"/>
              </a:spcBef>
              <a:spcAft>
                <a:spcPts val="0"/>
              </a:spcAft>
              <a:buClr>
                <a:srgbClr val="000000"/>
              </a:buClr>
              <a:buSzPts val="2400"/>
              <a:buNone/>
            </a:pPr>
            <a:r>
              <a:rPr lang="en-US" sz="2400" b="1" i="0" u="sng" strike="noStrike" cap="none" dirty="0" smtClean="0">
                <a:solidFill>
                  <a:srgbClr val="000000"/>
                </a:solidFill>
                <a:latin typeface="Calibri"/>
                <a:ea typeface="Calibri"/>
                <a:cs typeface="Calibri"/>
                <a:sym typeface="Calibri"/>
              </a:rPr>
              <a:t>c. 24th </a:t>
            </a:r>
            <a:r>
              <a:rPr lang="en-US" sz="2400" b="1" i="0" u="sng" strike="noStrike" cap="none" dirty="0">
                <a:solidFill>
                  <a:srgbClr val="000000"/>
                </a:solidFill>
                <a:latin typeface="Calibri"/>
                <a:ea typeface="Calibri"/>
                <a:cs typeface="Calibri"/>
                <a:sym typeface="Calibri"/>
              </a:rPr>
              <a:t>Amendment- </a:t>
            </a:r>
            <a:r>
              <a:rPr lang="en-US" sz="2400" b="1" i="0" u="none" strike="noStrike" cap="none" dirty="0">
                <a:solidFill>
                  <a:srgbClr val="FF0000"/>
                </a:solidFill>
                <a:latin typeface="Calibri"/>
                <a:ea typeface="Calibri"/>
                <a:cs typeface="Calibri"/>
                <a:sym typeface="Calibri"/>
              </a:rPr>
              <a:t>abolished the poll </a:t>
            </a:r>
            <a:r>
              <a:rPr lang="en-US" sz="2400" b="1" i="0" u="none" strike="noStrike" cap="none" dirty="0" smtClean="0">
                <a:solidFill>
                  <a:srgbClr val="FF0000"/>
                </a:solidFill>
                <a:latin typeface="Calibri"/>
                <a:ea typeface="Calibri"/>
                <a:cs typeface="Calibri"/>
                <a:sym typeface="Calibri"/>
              </a:rPr>
              <a:t>tax</a:t>
            </a:r>
            <a:endParaRPr lang="en-US" dirty="0"/>
          </a:p>
          <a:p>
            <a:pPr marL="0" marR="0" lvl="0" indent="0" algn="l" rtl="0">
              <a:spcBef>
                <a:spcPts val="480"/>
              </a:spcBef>
              <a:spcAft>
                <a:spcPts val="0"/>
              </a:spcAft>
              <a:buClr>
                <a:srgbClr val="000000"/>
              </a:buClr>
              <a:buSzPts val="2400"/>
              <a:buNone/>
            </a:pPr>
            <a:r>
              <a:rPr lang="en-US" sz="2400" b="1" i="0" u="sng" strike="noStrike" cap="none" dirty="0" smtClean="0">
                <a:solidFill>
                  <a:srgbClr val="000000"/>
                </a:solidFill>
                <a:latin typeface="Calibri"/>
                <a:ea typeface="Calibri"/>
                <a:cs typeface="Calibri"/>
                <a:sym typeface="Calibri"/>
              </a:rPr>
              <a:t>d. Department </a:t>
            </a:r>
            <a:r>
              <a:rPr lang="en-US" sz="2400" b="1" i="0" u="sng" strike="noStrike" cap="none" dirty="0">
                <a:solidFill>
                  <a:srgbClr val="000000"/>
                </a:solidFill>
                <a:latin typeface="Calibri"/>
                <a:ea typeface="Calibri"/>
                <a:cs typeface="Calibri"/>
                <a:sym typeface="Calibri"/>
              </a:rPr>
              <a:t>of Housing and Urban Development (HUD)</a:t>
            </a:r>
            <a:r>
              <a:rPr lang="en-US" sz="2400" b="0" i="0" u="none" strike="noStrike" cap="none" dirty="0">
                <a:solidFill>
                  <a:srgbClr val="000000"/>
                </a:solidFill>
                <a:latin typeface="Calibri"/>
                <a:ea typeface="Calibri"/>
                <a:cs typeface="Calibri"/>
                <a:sym typeface="Calibri"/>
              </a:rPr>
              <a:t>-</a:t>
            </a:r>
            <a:r>
              <a:rPr lang="en-US" sz="2400" b="0" i="0" u="none" strike="noStrike" cap="none" dirty="0">
                <a:solidFill>
                  <a:srgbClr val="FF0000"/>
                </a:solidFill>
                <a:latin typeface="Calibri"/>
                <a:ea typeface="Calibri"/>
                <a:cs typeface="Calibri"/>
                <a:sym typeface="Calibri"/>
              </a:rPr>
              <a:t> tax supported affordable housing</a:t>
            </a:r>
            <a:endParaRPr dirty="0"/>
          </a:p>
          <a:p>
            <a:pPr marL="0" marR="0" lvl="0" indent="0" algn="l" rtl="0">
              <a:spcBef>
                <a:spcPts val="480"/>
              </a:spcBef>
              <a:spcAft>
                <a:spcPts val="0"/>
              </a:spcAft>
              <a:buClr>
                <a:srgbClr val="000000"/>
              </a:buClr>
              <a:buSzPts val="2400"/>
              <a:buNone/>
            </a:pPr>
            <a:r>
              <a:rPr lang="en-US" sz="2400" b="1" i="0" u="sng" strike="noStrike" cap="none" dirty="0" smtClean="0">
                <a:solidFill>
                  <a:srgbClr val="000000"/>
                </a:solidFill>
                <a:latin typeface="Calibri"/>
                <a:ea typeface="Calibri"/>
                <a:cs typeface="Calibri"/>
                <a:sym typeface="Calibri"/>
              </a:rPr>
              <a:t>e. Immigration </a:t>
            </a:r>
            <a:r>
              <a:rPr lang="en-US" sz="2400" b="1" i="0" u="sng" strike="noStrike" cap="none" dirty="0">
                <a:solidFill>
                  <a:srgbClr val="000000"/>
                </a:solidFill>
                <a:latin typeface="Calibri"/>
                <a:ea typeface="Calibri"/>
                <a:cs typeface="Calibri"/>
                <a:sym typeface="Calibri"/>
              </a:rPr>
              <a:t>Act 1964-</a:t>
            </a:r>
            <a:r>
              <a:rPr lang="en-US" sz="2400" b="1" i="0" u="none" strike="noStrike" cap="none" dirty="0">
                <a:solidFill>
                  <a:srgbClr val="FF0000"/>
                </a:solidFill>
                <a:latin typeface="Calibri"/>
                <a:ea typeface="Calibri"/>
                <a:cs typeface="Calibri"/>
                <a:sym typeface="Calibri"/>
              </a:rPr>
              <a:t> </a:t>
            </a:r>
            <a:r>
              <a:rPr lang="en-US" sz="2400" b="0" i="0" u="none" strike="noStrike" cap="none" dirty="0">
                <a:solidFill>
                  <a:srgbClr val="FF0000"/>
                </a:solidFill>
                <a:latin typeface="Calibri"/>
                <a:ea typeface="Calibri"/>
                <a:cs typeface="Calibri"/>
                <a:sym typeface="Calibri"/>
              </a:rPr>
              <a:t>ended nationality based immigration quotas</a:t>
            </a:r>
            <a:endParaRPr dirty="0"/>
          </a:p>
          <a:p>
            <a:pPr marL="0" marR="0" lvl="0" indent="0" algn="l" rtl="0">
              <a:spcBef>
                <a:spcPts val="480"/>
              </a:spcBef>
              <a:spcAft>
                <a:spcPts val="0"/>
              </a:spcAft>
              <a:buClr>
                <a:srgbClr val="000000"/>
              </a:buClr>
              <a:buSzPts val="2400"/>
              <a:buNone/>
            </a:pPr>
            <a:r>
              <a:rPr lang="en-US" sz="2400" b="1" i="0" u="sng" strike="noStrike" cap="none" dirty="0" smtClean="0">
                <a:solidFill>
                  <a:srgbClr val="000000"/>
                </a:solidFill>
                <a:latin typeface="Calibri"/>
                <a:ea typeface="Calibri"/>
                <a:cs typeface="Calibri"/>
                <a:sym typeface="Calibri"/>
              </a:rPr>
              <a:t>f. Civil </a:t>
            </a:r>
            <a:r>
              <a:rPr lang="en-US" sz="2400" b="1" i="0" u="sng" strike="noStrike" cap="none" dirty="0">
                <a:solidFill>
                  <a:srgbClr val="000000"/>
                </a:solidFill>
                <a:latin typeface="Calibri"/>
                <a:ea typeface="Calibri"/>
                <a:cs typeface="Calibri"/>
                <a:sym typeface="Calibri"/>
              </a:rPr>
              <a:t>Rights Act of 1968-</a:t>
            </a:r>
            <a:r>
              <a:rPr lang="en-US" sz="2400" b="0" i="0" u="none" strike="noStrike" cap="none" dirty="0">
                <a:solidFill>
                  <a:srgbClr val="FF0000"/>
                </a:solidFill>
                <a:latin typeface="Calibri"/>
                <a:ea typeface="Calibri"/>
                <a:cs typeface="Calibri"/>
                <a:sym typeface="Calibri"/>
              </a:rPr>
              <a:t> ended discrimination in housing </a:t>
            </a:r>
            <a:endParaRPr dirty="0"/>
          </a:p>
          <a:p>
            <a:pPr marL="742950" marR="0" lvl="1" indent="-133350" algn="l" rtl="0">
              <a:spcBef>
                <a:spcPts val="48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0"/>
            <a:ext cx="8229600" cy="838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Calibri"/>
                <a:ea typeface="Calibri"/>
                <a:cs typeface="Calibri"/>
                <a:sym typeface="Calibri"/>
              </a:rPr>
              <a:t>The Warren Court Decisions</a:t>
            </a:r>
            <a:endParaRPr/>
          </a:p>
        </p:txBody>
      </p:sp>
      <p:sp>
        <p:nvSpPr>
          <p:cNvPr id="106" name="Shape 106"/>
          <p:cNvSpPr txBox="1">
            <a:spLocks noGrp="1"/>
          </p:cNvSpPr>
          <p:nvPr>
            <p:ph type="body" idx="1"/>
          </p:nvPr>
        </p:nvSpPr>
        <p:spPr>
          <a:xfrm>
            <a:off x="0" y="609600"/>
            <a:ext cx="9144000" cy="6248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1960s  U.S. Supreme Court led by </a:t>
            </a:r>
            <a:r>
              <a:rPr lang="en-US" sz="2400" b="1" i="0" u="none" strike="noStrike" cap="none" dirty="0">
                <a:solidFill>
                  <a:srgbClr val="000000"/>
                </a:solidFill>
                <a:latin typeface="Calibri"/>
                <a:ea typeface="Calibri"/>
                <a:cs typeface="Calibri"/>
                <a:sym typeface="Calibri"/>
              </a:rPr>
              <a:t>Chief Justice Earl Warren </a:t>
            </a:r>
            <a:endParaRPr dirty="0"/>
          </a:p>
          <a:p>
            <a:pPr marL="742950" marR="0" lvl="1" indent="-285750" algn="l" rtl="0">
              <a:spcBef>
                <a:spcPts val="480"/>
              </a:spcBef>
              <a:spcAft>
                <a:spcPts val="0"/>
              </a:spcAft>
              <a:buClr>
                <a:srgbClr val="000000"/>
              </a:buClr>
              <a:buSzPts val="2400"/>
              <a:buFont typeface="Arial"/>
              <a:buChar char="–"/>
            </a:pPr>
            <a:r>
              <a:rPr lang="en-US" sz="2400" b="1" i="1" u="sng" strike="noStrike" cap="none" dirty="0">
                <a:solidFill>
                  <a:srgbClr val="000000"/>
                </a:solidFill>
                <a:latin typeface="Calibri"/>
                <a:ea typeface="Calibri"/>
                <a:cs typeface="Calibri"/>
                <a:sym typeface="Calibri"/>
              </a:rPr>
              <a:t>Mapp v. Ohio</a:t>
            </a:r>
            <a:r>
              <a:rPr lang="en-US" sz="2400" b="0" i="0" u="none" strike="noStrike" cap="none" dirty="0">
                <a:solidFill>
                  <a:srgbClr val="000000"/>
                </a:solidFill>
                <a:latin typeface="Calibri"/>
                <a:ea typeface="Calibri"/>
                <a:cs typeface="Calibri"/>
                <a:sym typeface="Calibri"/>
              </a:rPr>
              <a:t>- evidence obtained illegally may not be used at trial. </a:t>
            </a:r>
            <a:endParaRPr dirty="0"/>
          </a:p>
          <a:p>
            <a:pPr marL="742950" marR="0" lvl="1" indent="-285750" algn="l" rtl="0">
              <a:spcBef>
                <a:spcPts val="480"/>
              </a:spcBef>
              <a:spcAft>
                <a:spcPts val="0"/>
              </a:spcAft>
              <a:buClr>
                <a:srgbClr val="000000"/>
              </a:buClr>
              <a:buSzPts val="2400"/>
              <a:buFont typeface="Arial"/>
              <a:buChar char="–"/>
            </a:pPr>
            <a:r>
              <a:rPr lang="en-US" sz="2400" b="1" i="1" u="sng" strike="noStrike" cap="none" dirty="0">
                <a:solidFill>
                  <a:srgbClr val="000000"/>
                </a:solidFill>
                <a:latin typeface="Calibri"/>
                <a:ea typeface="Calibri"/>
                <a:cs typeface="Calibri"/>
                <a:sym typeface="Calibri"/>
              </a:rPr>
              <a:t>Gideon v. Wainwright</a:t>
            </a:r>
            <a:r>
              <a:rPr lang="en-US" sz="2400" b="1" i="0" u="none" strike="noStrike" cap="none" dirty="0">
                <a:solidFill>
                  <a:srgbClr val="000000"/>
                </a:solidFill>
                <a:latin typeface="Calibri"/>
                <a:ea typeface="Calibri"/>
                <a:cs typeface="Calibri"/>
                <a:sym typeface="Calibri"/>
              </a:rPr>
              <a:t>-</a:t>
            </a:r>
            <a:r>
              <a:rPr lang="en-US" sz="2400" b="0" i="0" u="none" strike="noStrike" cap="none" dirty="0">
                <a:solidFill>
                  <a:srgbClr val="000000"/>
                </a:solidFill>
                <a:latin typeface="Calibri"/>
                <a:ea typeface="Calibri"/>
                <a:cs typeface="Calibri"/>
                <a:sym typeface="Calibri"/>
              </a:rPr>
              <a:t>provide attorneys  </a:t>
            </a:r>
            <a:endParaRPr dirty="0"/>
          </a:p>
          <a:p>
            <a:pPr marL="742950" marR="0" lvl="1" indent="-285750" algn="l" rtl="0">
              <a:spcBef>
                <a:spcPts val="480"/>
              </a:spcBef>
              <a:spcAft>
                <a:spcPts val="0"/>
              </a:spcAft>
              <a:buClr>
                <a:srgbClr val="000000"/>
              </a:buClr>
              <a:buSzPts val="2400"/>
              <a:buFont typeface="Arial"/>
              <a:buChar char="–"/>
            </a:pPr>
            <a:r>
              <a:rPr lang="en-US" sz="2400" b="1" i="1" u="sng" strike="noStrike" cap="none" dirty="0">
                <a:solidFill>
                  <a:srgbClr val="000000"/>
                </a:solidFill>
                <a:latin typeface="Calibri"/>
                <a:ea typeface="Calibri"/>
                <a:cs typeface="Calibri"/>
                <a:sym typeface="Calibri"/>
              </a:rPr>
              <a:t>Escobedo v. Illinois</a:t>
            </a:r>
            <a:r>
              <a:rPr lang="en-US" sz="2400" b="0" i="0" u="none" strike="noStrike" cap="none" dirty="0">
                <a:solidFill>
                  <a:srgbClr val="000000"/>
                </a:solidFill>
                <a:latin typeface="Calibri"/>
                <a:ea typeface="Calibri"/>
                <a:cs typeface="Calibri"/>
                <a:sym typeface="Calibri"/>
              </a:rPr>
              <a:t>- right to an attorney during questioning.</a:t>
            </a:r>
            <a:endParaRPr dirty="0"/>
          </a:p>
          <a:p>
            <a:pPr marL="457200" marR="0" lvl="1" indent="0" algn="l" rtl="0">
              <a:spcBef>
                <a:spcPts val="480"/>
              </a:spcBef>
              <a:spcAft>
                <a:spcPts val="0"/>
              </a:spcAft>
              <a:buClr>
                <a:srgbClr val="000000"/>
              </a:buClr>
              <a:buSzPts val="2400"/>
              <a:buNone/>
            </a:pPr>
            <a:r>
              <a:rPr lang="en-US" sz="2400" b="1" i="1" u="sng" strike="noStrike" cap="none" dirty="0" smtClean="0">
                <a:solidFill>
                  <a:srgbClr val="000000"/>
                </a:solidFill>
                <a:latin typeface="Calibri"/>
                <a:ea typeface="Calibri"/>
                <a:cs typeface="Calibri"/>
                <a:sym typeface="Calibri"/>
              </a:rPr>
              <a:t>h. Miranda </a:t>
            </a:r>
            <a:r>
              <a:rPr lang="en-US" sz="2400" b="1" i="1" u="sng" strike="noStrike" cap="none" dirty="0">
                <a:solidFill>
                  <a:srgbClr val="000000"/>
                </a:solidFill>
                <a:latin typeface="Calibri"/>
                <a:ea typeface="Calibri"/>
                <a:cs typeface="Calibri"/>
                <a:sym typeface="Calibri"/>
              </a:rPr>
              <a:t>v. Arizona</a:t>
            </a:r>
            <a:r>
              <a:rPr lang="en-US" sz="2400" b="0" i="1" u="none" strike="noStrike" cap="none" dirty="0">
                <a:solidFill>
                  <a:srgbClr val="000000"/>
                </a:solidFill>
                <a:latin typeface="Calibri"/>
                <a:ea typeface="Calibri"/>
                <a:cs typeface="Calibri"/>
                <a:sym typeface="Calibri"/>
              </a:rPr>
              <a:t>- </a:t>
            </a:r>
            <a:r>
              <a:rPr lang="en-US" sz="2400" b="0" i="0" u="none" strike="noStrike" cap="none" dirty="0">
                <a:solidFill>
                  <a:srgbClr val="000000"/>
                </a:solidFill>
                <a:latin typeface="Calibri"/>
                <a:ea typeface="Calibri"/>
                <a:cs typeface="Calibri"/>
                <a:sym typeface="Calibri"/>
              </a:rPr>
              <a:t> read </a:t>
            </a:r>
            <a:r>
              <a:rPr lang="en-US" sz="2400" b="0" i="0" u="none" strike="noStrike" cap="none" dirty="0">
                <a:solidFill>
                  <a:srgbClr val="FF0000"/>
                </a:solidFill>
                <a:latin typeface="Calibri"/>
                <a:ea typeface="Calibri"/>
                <a:cs typeface="Calibri"/>
                <a:sym typeface="Calibri"/>
              </a:rPr>
              <a:t>rights before being questioned</a:t>
            </a:r>
            <a:endParaRPr dirty="0"/>
          </a:p>
          <a:p>
            <a:pPr marL="342900" marR="0" lvl="0" indent="-342900" algn="l" rtl="0">
              <a:spcBef>
                <a:spcPts val="48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Decisions controversial, but all </a:t>
            </a:r>
            <a:r>
              <a:rPr lang="en-US" sz="2400" b="0" i="0" u="none" strike="noStrike" cap="none" dirty="0">
                <a:solidFill>
                  <a:srgbClr val="FF0000"/>
                </a:solidFill>
                <a:latin typeface="Calibri"/>
                <a:ea typeface="Calibri"/>
                <a:cs typeface="Calibri"/>
                <a:sym typeface="Calibri"/>
              </a:rPr>
              <a:t>expanded the rights of the accused</a:t>
            </a:r>
            <a:r>
              <a:rPr lang="en-US" sz="2400" b="0" i="0" u="none" strike="noStrike" cap="none" dirty="0" smtClean="0">
                <a:solidFill>
                  <a:srgbClr val="000000"/>
                </a:solidFill>
                <a:latin typeface="Calibri"/>
                <a:ea typeface="Calibri"/>
                <a:cs typeface="Calibri"/>
                <a:sym typeface="Calibri"/>
              </a:rPr>
              <a:t>.</a:t>
            </a:r>
          </a:p>
          <a:p>
            <a:pPr marL="0" lvl="0" indent="0">
              <a:spcBef>
                <a:spcPts val="0"/>
              </a:spcBef>
              <a:buSzPts val="2400"/>
              <a:buNone/>
            </a:pPr>
            <a:endParaRPr lang="en-US" sz="2400" dirty="0" smtClean="0"/>
          </a:p>
          <a:p>
            <a:pPr marL="0" lvl="0" indent="0">
              <a:spcBef>
                <a:spcPts val="0"/>
              </a:spcBef>
              <a:buSzPts val="2400"/>
              <a:buNone/>
            </a:pPr>
            <a:r>
              <a:rPr lang="en-US" sz="2400" dirty="0" smtClean="0"/>
              <a:t>5. Johnson’s </a:t>
            </a:r>
            <a:r>
              <a:rPr lang="en-US" sz="2400" dirty="0"/>
              <a:t>Great Society is often compared to Progressive Movement programs and Roosevelt’s New Deal as all</a:t>
            </a:r>
            <a:r>
              <a:rPr lang="en-US" sz="2400" b="1" dirty="0"/>
              <a:t> :</a:t>
            </a:r>
            <a:endParaRPr lang="en-US" sz="2400" dirty="0"/>
          </a:p>
          <a:p>
            <a:pPr marL="342900" indent="-342900">
              <a:spcBef>
                <a:spcPts val="480"/>
              </a:spcBef>
              <a:buClr>
                <a:srgbClr val="FF0000"/>
              </a:buClr>
              <a:buSzPts val="2400"/>
            </a:pPr>
            <a:r>
              <a:rPr lang="en-US" sz="2400" b="1" dirty="0">
                <a:solidFill>
                  <a:srgbClr val="FF0000"/>
                </a:solidFill>
              </a:rPr>
              <a:t>provided tax supported funds </a:t>
            </a:r>
            <a:endParaRPr lang="en-US" sz="2400" dirty="0"/>
          </a:p>
          <a:p>
            <a:pPr marL="342900" indent="-342900">
              <a:spcBef>
                <a:spcPts val="480"/>
              </a:spcBef>
              <a:buClr>
                <a:srgbClr val="FF0000"/>
              </a:buClr>
              <a:buSzPts val="2400"/>
            </a:pPr>
            <a:r>
              <a:rPr lang="en-US" sz="2400" b="1" dirty="0">
                <a:solidFill>
                  <a:srgbClr val="FF0000"/>
                </a:solidFill>
              </a:rPr>
              <a:t>made the government a bigger part of citizen's lives. </a:t>
            </a:r>
            <a:endParaRPr lang="en-US" sz="2400" dirty="0"/>
          </a:p>
          <a:p>
            <a:pPr marL="342900" indent="-342900">
              <a:spcBef>
                <a:spcPts val="480"/>
              </a:spcBef>
              <a:buClr>
                <a:srgbClr val="FF0000"/>
              </a:buClr>
              <a:buSzPts val="2400"/>
            </a:pPr>
            <a:r>
              <a:rPr lang="en-US" sz="2400" b="1" dirty="0">
                <a:solidFill>
                  <a:srgbClr val="FF0000"/>
                </a:solidFill>
              </a:rPr>
              <a:t>increase government spending &amp; debt.</a:t>
            </a:r>
            <a:endParaRPr sz="2400" b="0" i="0" u="none" strike="noStrike" cap="none" dirty="0">
              <a:solidFill>
                <a:schemeClr val="dk1"/>
              </a:solidFill>
              <a:sym typeface="Calibri"/>
            </a:endParaRPr>
          </a:p>
          <a:p>
            <a:pPr marL="342900" marR="0" lvl="0" indent="-165100" algn="l" rtl="0">
              <a:spcBef>
                <a:spcPts val="56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
        <p:nvSpPr>
          <p:cNvPr id="107" name="Shape 107"/>
          <p:cNvSpPr txBox="1"/>
          <p:nvPr/>
        </p:nvSpPr>
        <p:spPr>
          <a:xfrm>
            <a:off x="1981200" y="5638800"/>
            <a:ext cx="4495800"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Effect transition="in" filter="fade">
                                      <p:cBhvr>
                                        <p:cTn id="7" dur="1"/>
                                        <p:tgtEl>
                                          <p:spTgt spid="1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xEl>
                                              <p:pRg st="1" end="1"/>
                                            </p:txEl>
                                          </p:spTgt>
                                        </p:tgtEl>
                                        <p:attrNameLst>
                                          <p:attrName>style.visibility</p:attrName>
                                        </p:attrNameLst>
                                      </p:cBhvr>
                                      <p:to>
                                        <p:strVal val="visible"/>
                                      </p:to>
                                    </p:set>
                                    <p:animEffect transition="in" filter="fade">
                                      <p:cBhvr>
                                        <p:cTn id="12" dur="1"/>
                                        <p:tgtEl>
                                          <p:spTgt spid="1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
                                            <p:txEl>
                                              <p:pRg st="2" end="2"/>
                                            </p:txEl>
                                          </p:spTgt>
                                        </p:tgtEl>
                                        <p:attrNameLst>
                                          <p:attrName>style.visibility</p:attrName>
                                        </p:attrNameLst>
                                      </p:cBhvr>
                                      <p:to>
                                        <p:strVal val="visible"/>
                                      </p:to>
                                    </p:set>
                                    <p:animEffect transition="in" filter="fade">
                                      <p:cBhvr>
                                        <p:cTn id="17" dur="1"/>
                                        <p:tgtEl>
                                          <p:spTgt spid="1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6">
                                            <p:txEl>
                                              <p:pRg st="3" end="3"/>
                                            </p:txEl>
                                          </p:spTgt>
                                        </p:tgtEl>
                                        <p:attrNameLst>
                                          <p:attrName>style.visibility</p:attrName>
                                        </p:attrNameLst>
                                      </p:cBhvr>
                                      <p:to>
                                        <p:strVal val="visible"/>
                                      </p:to>
                                    </p:set>
                                    <p:animEffect transition="in" filter="fade">
                                      <p:cBhvr>
                                        <p:cTn id="22" dur="1"/>
                                        <p:tgtEl>
                                          <p:spTgt spid="1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6">
                                            <p:txEl>
                                              <p:pRg st="4" end="4"/>
                                            </p:txEl>
                                          </p:spTgt>
                                        </p:tgtEl>
                                        <p:attrNameLst>
                                          <p:attrName>style.visibility</p:attrName>
                                        </p:attrNameLst>
                                      </p:cBhvr>
                                      <p:to>
                                        <p:strVal val="visible"/>
                                      </p:to>
                                    </p:set>
                                    <p:animEffect transition="in" filter="fade">
                                      <p:cBhvr>
                                        <p:cTn id="27" dur="1"/>
                                        <p:tgtEl>
                                          <p:spTgt spid="10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6">
                                            <p:txEl>
                                              <p:pRg st="5" end="5"/>
                                            </p:txEl>
                                          </p:spTgt>
                                        </p:tgtEl>
                                        <p:attrNameLst>
                                          <p:attrName>style.visibility</p:attrName>
                                        </p:attrNameLst>
                                      </p:cBhvr>
                                      <p:to>
                                        <p:strVal val="visible"/>
                                      </p:to>
                                    </p:set>
                                    <p:animEffect transition="in" filter="fade">
                                      <p:cBhvr>
                                        <p:cTn id="32" dur="1"/>
                                        <p:tgtEl>
                                          <p:spTgt spid="10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6">
                                            <p:txEl>
                                              <p:pRg st="10" end="10"/>
                                            </p:txEl>
                                          </p:spTgt>
                                        </p:tgtEl>
                                        <p:attrNameLst>
                                          <p:attrName>style.visibility</p:attrName>
                                        </p:attrNameLst>
                                      </p:cBhvr>
                                      <p:to>
                                        <p:strVal val="visible"/>
                                      </p:to>
                                    </p:set>
                                    <p:animEffect transition="in" filter="fade">
                                      <p:cBhvr>
                                        <p:cTn id="37" dur="1"/>
                                        <p:tgtEl>
                                          <p:spTgt spid="106">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6">
                                            <p:txEl>
                                              <p:pRg st="7" end="7"/>
                                            </p:txEl>
                                          </p:spTgt>
                                        </p:tgtEl>
                                        <p:attrNameLst>
                                          <p:attrName>style.visibility</p:attrName>
                                        </p:attrNameLst>
                                      </p:cBhvr>
                                      <p:to>
                                        <p:strVal val="visible"/>
                                      </p:to>
                                    </p:set>
                                    <p:animEffect transition="in" filter="fade">
                                      <p:cBhvr>
                                        <p:cTn id="42" dur="1"/>
                                        <p:tgtEl>
                                          <p:spTgt spid="10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6">
                                            <p:txEl>
                                              <p:pRg st="8" end="8"/>
                                            </p:txEl>
                                          </p:spTgt>
                                        </p:tgtEl>
                                        <p:attrNameLst>
                                          <p:attrName>style.visibility</p:attrName>
                                        </p:attrNameLst>
                                      </p:cBhvr>
                                      <p:to>
                                        <p:strVal val="visible"/>
                                      </p:to>
                                    </p:set>
                                    <p:animEffect transition="in" filter="fade">
                                      <p:cBhvr>
                                        <p:cTn id="47" dur="1"/>
                                        <p:tgtEl>
                                          <p:spTgt spid="10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6">
                                            <p:txEl>
                                              <p:pRg st="9" end="9"/>
                                            </p:txEl>
                                          </p:spTgt>
                                        </p:tgtEl>
                                        <p:attrNameLst>
                                          <p:attrName>style.visibility</p:attrName>
                                        </p:attrNameLst>
                                      </p:cBhvr>
                                      <p:to>
                                        <p:strVal val="visible"/>
                                      </p:to>
                                    </p:set>
                                    <p:animEffect transition="in" filter="fade">
                                      <p:cBhvr>
                                        <p:cTn id="52" dur="1"/>
                                        <p:tgtEl>
                                          <p:spTgt spid="10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7">
                                            <p:txEl>
                                              <p:pRg st="0" end="0"/>
                                            </p:txEl>
                                          </p:spTgt>
                                        </p:tgtEl>
                                        <p:attrNameLst>
                                          <p:attrName>style.visibility</p:attrName>
                                        </p:attrNameLst>
                                      </p:cBhvr>
                                      <p:to>
                                        <p:strVal val="visible"/>
                                      </p:to>
                                    </p:set>
                                    <p:animEffect transition="in" filter="fade">
                                      <p:cBhvr>
                                        <p:cTn id="57" dur="1"/>
                                        <p:tgtEl>
                                          <p:spTgt spid="1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0"/>
            <a:ext cx="82296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1" u="sng" strike="noStrike" cap="none">
                <a:solidFill>
                  <a:srgbClr val="7F7F7F"/>
                </a:solidFill>
                <a:latin typeface="Calibri"/>
                <a:ea typeface="Calibri"/>
                <a:cs typeface="Calibri"/>
                <a:sym typeface="Calibri"/>
              </a:rPr>
              <a:t>WORLD MAP</a:t>
            </a:r>
            <a:endParaRPr sz="4400" b="1" i="1" u="sng" strike="noStrike" cap="none">
              <a:solidFill>
                <a:srgbClr val="7F7F7F"/>
              </a:solidFill>
              <a:latin typeface="Calibri"/>
              <a:ea typeface="Calibri"/>
              <a:cs typeface="Calibri"/>
              <a:sym typeface="Calibri"/>
            </a:endParaRPr>
          </a:p>
        </p:txBody>
      </p:sp>
      <p:pic>
        <p:nvPicPr>
          <p:cNvPr id="125" name="Shape 125" descr="world_map_political.gif"/>
          <p:cNvPicPr preferRelativeResize="0">
            <a:picLocks noGrp="1"/>
          </p:cNvPicPr>
          <p:nvPr>
            <p:ph type="body" idx="1"/>
          </p:nvPr>
        </p:nvPicPr>
        <p:blipFill rotWithShape="1">
          <a:blip r:embed="rId3">
            <a:alphaModFix/>
          </a:blip>
          <a:srcRect/>
          <a:stretch/>
        </p:blipFill>
        <p:spPr>
          <a:xfrm>
            <a:off x="304800" y="838200"/>
            <a:ext cx="8534400" cy="5791200"/>
          </a:xfrm>
          <a:prstGeom prst="rect">
            <a:avLst/>
          </a:prstGeom>
          <a:noFill/>
          <a:ln>
            <a:noFill/>
          </a:ln>
        </p:spPr>
      </p:pic>
      <p:sp>
        <p:nvSpPr>
          <p:cNvPr id="126" name="Shape 126"/>
          <p:cNvSpPr/>
          <p:nvPr/>
        </p:nvSpPr>
        <p:spPr>
          <a:xfrm>
            <a:off x="7467600" y="2971800"/>
            <a:ext cx="1130300" cy="457200"/>
          </a:xfrm>
          <a:prstGeom prst="lef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651412" y="0"/>
            <a:ext cx="82296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1" u="none" strike="noStrike" cap="none">
                <a:solidFill>
                  <a:schemeClr val="accent3"/>
                </a:solidFill>
                <a:latin typeface="Calibri"/>
                <a:ea typeface="Calibri"/>
                <a:cs typeface="Calibri"/>
                <a:sym typeface="Calibri"/>
              </a:rPr>
              <a:t>MOVING TOWARD CONFLICT</a:t>
            </a:r>
            <a:endParaRPr sz="4400" b="1" i="1" u="none" strike="noStrike" cap="none">
              <a:solidFill>
                <a:schemeClr val="accent3"/>
              </a:solidFill>
              <a:latin typeface="Calibri"/>
              <a:ea typeface="Calibri"/>
              <a:cs typeface="Calibri"/>
              <a:sym typeface="Calibri"/>
            </a:endParaRPr>
          </a:p>
        </p:txBody>
      </p:sp>
      <p:sp>
        <p:nvSpPr>
          <p:cNvPr id="118" name="Shape 118"/>
          <p:cNvSpPr txBox="1">
            <a:spLocks noGrp="1"/>
          </p:cNvSpPr>
          <p:nvPr>
            <p:ph type="body" idx="1"/>
          </p:nvPr>
        </p:nvSpPr>
        <p:spPr>
          <a:xfrm>
            <a:off x="0" y="533400"/>
            <a:ext cx="9144000" cy="6324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Vietnam background info:</a:t>
            </a:r>
            <a:endParaRPr dirty="0"/>
          </a:p>
          <a:p>
            <a:pPr marR="0" lvl="1" indent="-457200" algn="l" rtl="0">
              <a:spcBef>
                <a:spcPts val="440"/>
              </a:spcBef>
              <a:spcAft>
                <a:spcPts val="0"/>
              </a:spcAft>
              <a:buClr>
                <a:srgbClr val="FF0000"/>
              </a:buClr>
              <a:buSzPts val="2200"/>
              <a:buAutoNum type="arabicPeriod"/>
            </a:pPr>
            <a:r>
              <a:rPr lang="en-US" sz="2200" b="0" i="0" u="none" strike="noStrike" cap="none" dirty="0" smtClean="0">
                <a:solidFill>
                  <a:srgbClr val="FF0000"/>
                </a:solidFill>
                <a:latin typeface="Calibri"/>
                <a:ea typeface="Calibri"/>
                <a:cs typeface="Calibri"/>
                <a:sym typeface="Calibri"/>
              </a:rPr>
              <a:t>France</a:t>
            </a:r>
            <a:r>
              <a:rPr lang="en-US" sz="2200" b="0" i="0" u="none" strike="noStrike" cap="none" dirty="0" smtClean="0">
                <a:solidFill>
                  <a:schemeClr val="dk1"/>
                </a:solidFill>
                <a:latin typeface="Calibri"/>
                <a:ea typeface="Calibri"/>
                <a:cs typeface="Calibri"/>
                <a:sym typeface="Calibri"/>
              </a:rPr>
              <a:t> </a:t>
            </a:r>
            <a:r>
              <a:rPr lang="en-US" sz="2200" b="0" i="0" u="none" strike="noStrike" cap="none" dirty="0">
                <a:solidFill>
                  <a:schemeClr val="dk1"/>
                </a:solidFill>
                <a:latin typeface="Calibri"/>
                <a:ea typeface="Calibri"/>
                <a:cs typeface="Calibri"/>
                <a:sym typeface="Calibri"/>
              </a:rPr>
              <a:t>controlled </a:t>
            </a:r>
            <a:r>
              <a:rPr lang="en-US" sz="2200" b="0" i="0" u="none" strike="noStrike" cap="none" dirty="0" smtClean="0">
                <a:solidFill>
                  <a:schemeClr val="dk1"/>
                </a:solidFill>
                <a:latin typeface="Calibri"/>
                <a:ea typeface="Calibri"/>
                <a:cs typeface="Calibri"/>
                <a:sym typeface="Calibri"/>
              </a:rPr>
              <a:t>Vietnam </a:t>
            </a:r>
            <a:r>
              <a:rPr lang="en-US" sz="2200" b="0" i="0" u="none" strike="noStrike" cap="none" dirty="0">
                <a:solidFill>
                  <a:schemeClr val="dk1"/>
                </a:solidFill>
                <a:latin typeface="Calibri"/>
                <a:ea typeface="Calibri"/>
                <a:cs typeface="Calibri"/>
                <a:sym typeface="Calibri"/>
              </a:rPr>
              <a:t>before </a:t>
            </a:r>
            <a:r>
              <a:rPr lang="en-US" sz="2200" b="0" i="0" u="none" strike="noStrike" cap="none" dirty="0" smtClean="0">
                <a:solidFill>
                  <a:schemeClr val="dk1"/>
                </a:solidFill>
                <a:latin typeface="Calibri"/>
                <a:ea typeface="Calibri"/>
                <a:cs typeface="Calibri"/>
                <a:sym typeface="Calibri"/>
              </a:rPr>
              <a:t>WWII</a:t>
            </a:r>
            <a:endParaRPr lang="en-US" dirty="0"/>
          </a:p>
          <a:p>
            <a:pPr marR="0" lvl="1" indent="-457200" algn="l" rtl="0">
              <a:spcBef>
                <a:spcPts val="440"/>
              </a:spcBef>
              <a:spcAft>
                <a:spcPts val="0"/>
              </a:spcAft>
              <a:buClr>
                <a:srgbClr val="FF0000"/>
              </a:buClr>
              <a:buSzPts val="2200"/>
              <a:buAutoNum type="arabicPeriod"/>
            </a:pPr>
            <a:r>
              <a:rPr lang="en-US" sz="2200" b="0" i="0" u="none" strike="noStrike" cap="none" dirty="0" smtClean="0">
                <a:solidFill>
                  <a:srgbClr val="FF0000"/>
                </a:solidFill>
                <a:latin typeface="Calibri"/>
                <a:ea typeface="Calibri"/>
                <a:cs typeface="Calibri"/>
                <a:sym typeface="Calibri"/>
              </a:rPr>
              <a:t>Japan</a:t>
            </a:r>
            <a:r>
              <a:rPr lang="en-US" sz="2200" b="0" i="0" u="none" strike="noStrike" cap="none" dirty="0" smtClean="0">
                <a:solidFill>
                  <a:schemeClr val="dk1"/>
                </a:solidFill>
                <a:latin typeface="Calibri"/>
                <a:ea typeface="Calibri"/>
                <a:cs typeface="Calibri"/>
                <a:sym typeface="Calibri"/>
              </a:rPr>
              <a:t> </a:t>
            </a:r>
            <a:r>
              <a:rPr lang="en-US" sz="2200" b="0" i="0" u="none" strike="noStrike" cap="none" dirty="0">
                <a:solidFill>
                  <a:schemeClr val="dk1"/>
                </a:solidFill>
                <a:latin typeface="Calibri"/>
                <a:ea typeface="Calibri"/>
                <a:cs typeface="Calibri"/>
                <a:sym typeface="Calibri"/>
              </a:rPr>
              <a:t>controlled it during </a:t>
            </a:r>
            <a:r>
              <a:rPr lang="en-US" sz="2200" b="0" i="0" u="none" strike="noStrike" cap="none" dirty="0" smtClean="0">
                <a:solidFill>
                  <a:schemeClr val="dk1"/>
                </a:solidFill>
                <a:latin typeface="Calibri"/>
                <a:ea typeface="Calibri"/>
                <a:cs typeface="Calibri"/>
                <a:sym typeface="Calibri"/>
              </a:rPr>
              <a:t>WWII</a:t>
            </a:r>
            <a:endParaRPr lang="en-US" dirty="0"/>
          </a:p>
          <a:p>
            <a:pPr marR="0" lvl="1" indent="-457200" algn="l" rtl="0">
              <a:spcBef>
                <a:spcPts val="440"/>
              </a:spcBef>
              <a:spcAft>
                <a:spcPts val="0"/>
              </a:spcAft>
              <a:buClr>
                <a:srgbClr val="FF0000"/>
              </a:buClr>
              <a:buSzPts val="2200"/>
              <a:buAutoNum type="arabicPeriod"/>
            </a:pPr>
            <a:r>
              <a:rPr lang="en-US" sz="2200" b="1" i="0" u="none" strike="noStrike" cap="none" dirty="0" smtClean="0">
                <a:solidFill>
                  <a:srgbClr val="FF0000"/>
                </a:solidFill>
                <a:latin typeface="Calibri"/>
                <a:ea typeface="Calibri"/>
                <a:cs typeface="Calibri"/>
                <a:sym typeface="Calibri"/>
              </a:rPr>
              <a:t>Vietminh </a:t>
            </a:r>
            <a:r>
              <a:rPr lang="en-US" sz="2200" b="1" i="0" u="none" strike="noStrike" cap="none" dirty="0">
                <a:solidFill>
                  <a:schemeClr val="dk1"/>
                </a:solidFill>
                <a:latin typeface="Calibri"/>
                <a:ea typeface="Calibri"/>
                <a:cs typeface="Calibri"/>
                <a:sym typeface="Calibri"/>
              </a:rPr>
              <a:t>(Vietnamese Communists)</a:t>
            </a:r>
            <a:r>
              <a:rPr lang="en-US" sz="2200" b="0" i="0" u="none" strike="noStrike" cap="none" dirty="0">
                <a:solidFill>
                  <a:schemeClr val="dk1"/>
                </a:solidFill>
                <a:latin typeface="Calibri"/>
                <a:ea typeface="Calibri"/>
                <a:cs typeface="Calibri"/>
                <a:sym typeface="Calibri"/>
              </a:rPr>
              <a:t> l</a:t>
            </a:r>
            <a:r>
              <a:rPr lang="en-US" sz="2200" b="0" i="0" u="none" strike="noStrike" cap="none" dirty="0">
                <a:solidFill>
                  <a:srgbClr val="000000"/>
                </a:solidFill>
                <a:latin typeface="Calibri"/>
                <a:ea typeface="Calibri"/>
                <a:cs typeface="Calibri"/>
                <a:sym typeface="Calibri"/>
              </a:rPr>
              <a:t>ed by </a:t>
            </a:r>
            <a:r>
              <a:rPr lang="en-US" sz="2200" b="1" i="0" u="none" strike="noStrike" cap="none" dirty="0">
                <a:solidFill>
                  <a:srgbClr val="FF0000"/>
                </a:solidFill>
                <a:latin typeface="Calibri"/>
                <a:ea typeface="Calibri"/>
                <a:cs typeface="Calibri"/>
                <a:sym typeface="Calibri"/>
              </a:rPr>
              <a:t>Ho Chi Minh </a:t>
            </a:r>
            <a:r>
              <a:rPr lang="en-US" sz="2200" b="1" i="0" u="none" strike="noStrike" cap="none" dirty="0">
                <a:solidFill>
                  <a:srgbClr val="000000"/>
                </a:solidFill>
                <a:latin typeface="Calibri"/>
                <a:ea typeface="Calibri"/>
                <a:cs typeface="Calibri"/>
                <a:sym typeface="Calibri"/>
              </a:rPr>
              <a:t>led the resistance against France after </a:t>
            </a:r>
            <a:r>
              <a:rPr lang="en-US" sz="2200" b="1" i="0" u="none" strike="noStrike" cap="none" dirty="0" smtClean="0">
                <a:solidFill>
                  <a:srgbClr val="000000"/>
                </a:solidFill>
                <a:latin typeface="Calibri"/>
                <a:ea typeface="Calibri"/>
                <a:cs typeface="Calibri"/>
                <a:sym typeface="Calibri"/>
              </a:rPr>
              <a:t>WWII</a:t>
            </a:r>
            <a:endParaRPr lang="en-US" dirty="0"/>
          </a:p>
          <a:p>
            <a:pPr marR="0" lvl="1" indent="-457200" algn="l" rtl="0">
              <a:spcBef>
                <a:spcPts val="440"/>
              </a:spcBef>
              <a:spcAft>
                <a:spcPts val="0"/>
              </a:spcAft>
              <a:buClr>
                <a:srgbClr val="FF0000"/>
              </a:buClr>
              <a:buSzPts val="2200"/>
              <a:buAutoNum type="arabicPeriod"/>
            </a:pPr>
            <a:r>
              <a:rPr lang="en-US" sz="2200" b="0" i="0" u="none" strike="noStrike" cap="none" dirty="0" smtClean="0">
                <a:solidFill>
                  <a:schemeClr val="dk1"/>
                </a:solidFill>
                <a:latin typeface="Calibri"/>
                <a:ea typeface="Calibri"/>
                <a:cs typeface="Calibri"/>
                <a:sym typeface="Calibri"/>
              </a:rPr>
              <a:t>1954 </a:t>
            </a:r>
            <a:r>
              <a:rPr lang="en-US" sz="2200" b="0" i="0" u="none" strike="noStrike" cap="none" dirty="0">
                <a:solidFill>
                  <a:schemeClr val="dk1"/>
                </a:solidFill>
                <a:latin typeface="Calibri"/>
                <a:ea typeface="Calibri"/>
                <a:cs typeface="Calibri"/>
                <a:sym typeface="Calibri"/>
              </a:rPr>
              <a:t>at </a:t>
            </a:r>
            <a:r>
              <a:rPr lang="en-US" sz="2200" b="0" i="0" u="none" strike="noStrike" cap="none" dirty="0" err="1">
                <a:solidFill>
                  <a:schemeClr val="dk1"/>
                </a:solidFill>
                <a:latin typeface="Calibri"/>
                <a:ea typeface="Calibri"/>
                <a:cs typeface="Calibri"/>
                <a:sym typeface="Calibri"/>
              </a:rPr>
              <a:t>Dien</a:t>
            </a:r>
            <a:r>
              <a:rPr lang="en-US" sz="2200" b="0" i="0" u="none" strike="noStrike" cap="none" dirty="0">
                <a:solidFill>
                  <a:schemeClr val="dk1"/>
                </a:solidFill>
                <a:latin typeface="Calibri"/>
                <a:ea typeface="Calibri"/>
                <a:cs typeface="Calibri"/>
                <a:sym typeface="Calibri"/>
              </a:rPr>
              <a:t> Bien </a:t>
            </a:r>
            <a:r>
              <a:rPr lang="en-US" sz="2200" b="0" i="0" u="none" strike="noStrike" cap="none" dirty="0" err="1">
                <a:solidFill>
                  <a:schemeClr val="dk1"/>
                </a:solidFill>
                <a:latin typeface="Calibri"/>
                <a:ea typeface="Calibri"/>
                <a:cs typeface="Calibri"/>
                <a:sym typeface="Calibri"/>
              </a:rPr>
              <a:t>Phu</a:t>
            </a:r>
            <a:r>
              <a:rPr lang="en-US" sz="2200" b="0" i="0" u="none" strike="noStrike" cap="none" dirty="0">
                <a:solidFill>
                  <a:schemeClr val="dk1"/>
                </a:solidFill>
                <a:latin typeface="Calibri"/>
                <a:ea typeface="Calibri"/>
                <a:cs typeface="Calibri"/>
                <a:sym typeface="Calibri"/>
              </a:rPr>
              <a:t>-</a:t>
            </a:r>
            <a:r>
              <a:rPr lang="en-US" sz="2200" b="0" i="0" u="none" strike="noStrike" cap="none" dirty="0">
                <a:solidFill>
                  <a:srgbClr val="FF0000"/>
                </a:solidFill>
                <a:latin typeface="Calibri"/>
                <a:ea typeface="Calibri"/>
                <a:cs typeface="Calibri"/>
                <a:sym typeface="Calibri"/>
              </a:rPr>
              <a:t>Vietminh beat the </a:t>
            </a:r>
            <a:r>
              <a:rPr lang="en-US" sz="2200" b="0" i="0" u="none" strike="noStrike" cap="none" dirty="0" smtClean="0">
                <a:solidFill>
                  <a:srgbClr val="FF0000"/>
                </a:solidFill>
                <a:latin typeface="Calibri"/>
                <a:ea typeface="Calibri"/>
                <a:cs typeface="Calibri"/>
                <a:sym typeface="Calibri"/>
              </a:rPr>
              <a:t>French</a:t>
            </a:r>
            <a:endParaRPr lang="en-US" dirty="0"/>
          </a:p>
          <a:p>
            <a:pPr marR="0" lvl="1" indent="-457200" algn="l" rtl="0">
              <a:spcBef>
                <a:spcPts val="440"/>
              </a:spcBef>
              <a:spcAft>
                <a:spcPts val="0"/>
              </a:spcAft>
              <a:buClr>
                <a:srgbClr val="FF0000"/>
              </a:buClr>
              <a:buSzPts val="2200"/>
              <a:buAutoNum type="arabicPeriod"/>
            </a:pPr>
            <a:r>
              <a:rPr lang="en-US" sz="2400" b="0" i="0" u="none" strike="noStrike" cap="none" dirty="0" smtClean="0">
                <a:solidFill>
                  <a:schemeClr val="dk1"/>
                </a:solidFill>
                <a:latin typeface="Calibri"/>
                <a:ea typeface="Calibri"/>
                <a:cs typeface="Calibri"/>
                <a:sym typeface="Calibri"/>
              </a:rPr>
              <a:t>When </a:t>
            </a:r>
            <a:r>
              <a:rPr lang="en-US" sz="2400" b="0" i="0" u="none" strike="noStrike" cap="none" dirty="0">
                <a:solidFill>
                  <a:schemeClr val="dk1"/>
                </a:solidFill>
                <a:latin typeface="Calibri"/>
                <a:ea typeface="Calibri"/>
                <a:cs typeface="Calibri"/>
                <a:sym typeface="Calibri"/>
              </a:rPr>
              <a:t>the French left Vietnam, </a:t>
            </a:r>
            <a:r>
              <a:rPr lang="en-US" sz="2400" b="1" i="0" u="none" strike="noStrike" cap="none" dirty="0">
                <a:solidFill>
                  <a:srgbClr val="000000"/>
                </a:solidFill>
                <a:latin typeface="Calibri"/>
                <a:ea typeface="Calibri"/>
                <a:cs typeface="Calibri"/>
                <a:sym typeface="Calibri"/>
              </a:rPr>
              <a:t>Eisenhower feared the </a:t>
            </a:r>
            <a:r>
              <a:rPr lang="en-US" sz="2400" b="1" i="0" u="sng" strike="noStrike" cap="none" dirty="0">
                <a:solidFill>
                  <a:srgbClr val="000000"/>
                </a:solidFill>
                <a:latin typeface="Calibri"/>
                <a:ea typeface="Calibri"/>
                <a:cs typeface="Calibri"/>
                <a:sym typeface="Calibri"/>
              </a:rPr>
              <a:t> domino theory</a:t>
            </a:r>
            <a:r>
              <a:rPr lang="en-US" sz="2400" b="1" i="0" u="none" strike="noStrike" cap="none" dirty="0">
                <a:solidFill>
                  <a:srgbClr val="000000"/>
                </a:solidFill>
                <a:latin typeface="Calibri"/>
                <a:ea typeface="Calibri"/>
                <a:cs typeface="Calibri"/>
                <a:sym typeface="Calibri"/>
              </a:rPr>
              <a:t>-</a:t>
            </a:r>
            <a:r>
              <a:rPr lang="en-US" sz="2400" b="1" i="0" u="none" strike="noStrike" cap="none" dirty="0">
                <a:solidFill>
                  <a:srgbClr val="FF0000"/>
                </a:solidFill>
                <a:latin typeface="Calibri"/>
                <a:ea typeface="Calibri"/>
                <a:cs typeface="Calibri"/>
                <a:sym typeface="Calibri"/>
              </a:rPr>
              <a:t> if one nation falls to Communism,  they all </a:t>
            </a:r>
            <a:r>
              <a:rPr lang="en-US" sz="2400" b="1" i="0" u="none" strike="noStrike" cap="none" dirty="0" smtClean="0">
                <a:solidFill>
                  <a:srgbClr val="FF0000"/>
                </a:solidFill>
                <a:latin typeface="Calibri"/>
                <a:ea typeface="Calibri"/>
                <a:cs typeface="Calibri"/>
                <a:sym typeface="Calibri"/>
              </a:rPr>
              <a:t>fall.</a:t>
            </a:r>
            <a:endParaRPr lang="en-US" dirty="0"/>
          </a:p>
          <a:p>
            <a:pPr marR="0" lvl="1" indent="-457200" algn="l" rtl="0">
              <a:spcBef>
                <a:spcPts val="440"/>
              </a:spcBef>
              <a:spcAft>
                <a:spcPts val="0"/>
              </a:spcAft>
              <a:buClr>
                <a:srgbClr val="FF0000"/>
              </a:buClr>
              <a:buSzPts val="2200"/>
              <a:buAutoNum type="arabicPeriod"/>
            </a:pPr>
            <a:r>
              <a:rPr lang="en-US" sz="2400" b="1" i="0" u="sng" strike="noStrike" cap="none" dirty="0" smtClean="0">
                <a:solidFill>
                  <a:srgbClr val="434343"/>
                </a:solidFill>
                <a:latin typeface="Calibri"/>
                <a:ea typeface="Calibri"/>
                <a:cs typeface="Calibri"/>
                <a:sym typeface="Calibri"/>
              </a:rPr>
              <a:t>Geneva </a:t>
            </a:r>
            <a:r>
              <a:rPr lang="en-US" sz="2400" b="1" i="0" u="sng" strike="noStrike" cap="none" dirty="0">
                <a:solidFill>
                  <a:srgbClr val="434343"/>
                </a:solidFill>
                <a:latin typeface="Calibri"/>
                <a:ea typeface="Calibri"/>
                <a:cs typeface="Calibri"/>
                <a:sym typeface="Calibri"/>
              </a:rPr>
              <a:t>Accords </a:t>
            </a:r>
            <a:r>
              <a:rPr lang="en-US" sz="2400" b="0" i="0" u="none" strike="noStrike" cap="none" dirty="0">
                <a:solidFill>
                  <a:srgbClr val="434343"/>
                </a:solidFill>
                <a:latin typeface="Calibri"/>
                <a:ea typeface="Calibri"/>
                <a:cs typeface="Calibri"/>
                <a:sym typeface="Calibri"/>
              </a:rPr>
              <a:t> </a:t>
            </a:r>
            <a:r>
              <a:rPr lang="en-US" sz="2400" b="0" i="0" u="none" strike="noStrike" cap="none" dirty="0">
                <a:solidFill>
                  <a:srgbClr val="FF0000"/>
                </a:solidFill>
                <a:latin typeface="Calibri"/>
                <a:ea typeface="Calibri"/>
                <a:cs typeface="Calibri"/>
                <a:sym typeface="Calibri"/>
              </a:rPr>
              <a:t>in  1954:divided communist North Vietnam </a:t>
            </a:r>
            <a:r>
              <a:rPr lang="en-US" sz="2400" b="0" i="0" u="none" strike="noStrike" cap="none" dirty="0" smtClean="0">
                <a:solidFill>
                  <a:srgbClr val="FF0000"/>
                </a:solidFill>
                <a:latin typeface="Calibri"/>
                <a:ea typeface="Calibri"/>
                <a:cs typeface="Calibri"/>
                <a:sym typeface="Calibri"/>
              </a:rPr>
              <a:t>(lead </a:t>
            </a:r>
            <a:r>
              <a:rPr lang="en-US" sz="2400" b="0" i="0" u="none" strike="noStrike" cap="none" dirty="0">
                <a:solidFill>
                  <a:srgbClr val="FF0000"/>
                </a:solidFill>
                <a:latin typeface="Calibri"/>
                <a:ea typeface="Calibri"/>
                <a:cs typeface="Calibri"/>
                <a:sym typeface="Calibri"/>
              </a:rPr>
              <a:t>by Ho Chi </a:t>
            </a:r>
            <a:r>
              <a:rPr lang="en-US" sz="2400" b="0" i="0" u="none" strike="noStrike" cap="none" dirty="0" smtClean="0">
                <a:solidFill>
                  <a:srgbClr val="FF0000"/>
                </a:solidFill>
                <a:latin typeface="Calibri"/>
                <a:ea typeface="Calibri"/>
                <a:cs typeface="Calibri"/>
                <a:sym typeface="Calibri"/>
              </a:rPr>
              <a:t>Minh) </a:t>
            </a:r>
            <a:r>
              <a:rPr lang="en-US" sz="2400" b="0" i="0" u="none" strike="noStrike" cap="none" dirty="0">
                <a:solidFill>
                  <a:srgbClr val="FF0000"/>
                </a:solidFill>
                <a:latin typeface="Calibri"/>
                <a:ea typeface="Calibri"/>
                <a:cs typeface="Calibri"/>
                <a:sym typeface="Calibri"/>
              </a:rPr>
              <a:t>and Nationalist south </a:t>
            </a:r>
            <a:r>
              <a:rPr lang="en-US" sz="2400" b="0" i="0" u="none" strike="noStrike" cap="none" dirty="0" smtClean="0">
                <a:solidFill>
                  <a:srgbClr val="FF0000"/>
                </a:solidFill>
                <a:latin typeface="Calibri"/>
                <a:ea typeface="Calibri"/>
                <a:cs typeface="Calibri"/>
                <a:sym typeface="Calibri"/>
              </a:rPr>
              <a:t>(led </a:t>
            </a:r>
            <a:r>
              <a:rPr lang="en-US" sz="2400" b="0" i="0" u="none" strike="noStrike" cap="none" dirty="0">
                <a:solidFill>
                  <a:srgbClr val="FF0000"/>
                </a:solidFill>
                <a:latin typeface="Calibri"/>
                <a:ea typeface="Calibri"/>
                <a:cs typeface="Calibri"/>
                <a:sym typeface="Calibri"/>
              </a:rPr>
              <a:t>by Ngo </a:t>
            </a:r>
            <a:r>
              <a:rPr lang="en-US" sz="2400" b="0" i="0" u="none" strike="noStrike" cap="none" dirty="0" err="1">
                <a:solidFill>
                  <a:srgbClr val="FF0000"/>
                </a:solidFill>
                <a:latin typeface="Calibri"/>
                <a:ea typeface="Calibri"/>
                <a:cs typeface="Calibri"/>
                <a:sym typeface="Calibri"/>
              </a:rPr>
              <a:t>Dinh</a:t>
            </a:r>
            <a:r>
              <a:rPr lang="en-US" sz="2400" b="0" i="0" u="none" strike="noStrike" cap="none" dirty="0">
                <a:solidFill>
                  <a:srgbClr val="FF0000"/>
                </a:solidFill>
                <a:latin typeface="Calibri"/>
                <a:ea typeface="Calibri"/>
                <a:cs typeface="Calibri"/>
                <a:sym typeface="Calibri"/>
              </a:rPr>
              <a:t> </a:t>
            </a:r>
            <a:r>
              <a:rPr lang="en-US" sz="2400" b="0" i="0" u="none" strike="noStrike" cap="none" dirty="0" smtClean="0">
                <a:solidFill>
                  <a:srgbClr val="FF0000"/>
                </a:solidFill>
                <a:latin typeface="Calibri"/>
                <a:ea typeface="Calibri"/>
                <a:cs typeface="Calibri"/>
                <a:sym typeface="Calibri"/>
              </a:rPr>
              <a:t>Diem) on the 17</a:t>
            </a:r>
            <a:r>
              <a:rPr lang="en-US" sz="2400" b="0" i="0" u="none" strike="noStrike" cap="none" baseline="30000" dirty="0" smtClean="0">
                <a:solidFill>
                  <a:srgbClr val="FF0000"/>
                </a:solidFill>
                <a:latin typeface="Calibri"/>
                <a:ea typeface="Calibri"/>
                <a:cs typeface="Calibri"/>
                <a:sym typeface="Calibri"/>
              </a:rPr>
              <a:t>th</a:t>
            </a:r>
            <a:r>
              <a:rPr lang="en-US" sz="2400" b="0" i="0" u="none" strike="noStrike" cap="none" dirty="0" smtClean="0">
                <a:solidFill>
                  <a:srgbClr val="FF0000"/>
                </a:solidFill>
                <a:latin typeface="Calibri"/>
                <a:ea typeface="Calibri"/>
                <a:cs typeface="Calibri"/>
                <a:sym typeface="Calibri"/>
              </a:rPr>
              <a:t> parallel. </a:t>
            </a:r>
            <a:endParaRPr dirty="0"/>
          </a:p>
          <a:p>
            <a:pPr marL="742950" marR="0" lvl="1" indent="-158750" algn="l" rtl="0">
              <a:spcBef>
                <a:spcPts val="40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p:txBody>
      </p:sp>
      <p:pic>
        <p:nvPicPr>
          <p:cNvPr id="119" name="Shape 119" descr="Ho_Chi_Minh.jpg"/>
          <p:cNvPicPr preferRelativeResize="0"/>
          <p:nvPr/>
        </p:nvPicPr>
        <p:blipFill rotWithShape="1">
          <a:blip r:embed="rId3">
            <a:alphaModFix/>
          </a:blip>
          <a:srcRect/>
          <a:stretch/>
        </p:blipFill>
        <p:spPr>
          <a:xfrm>
            <a:off x="7088961" y="118457"/>
            <a:ext cx="1979562" cy="1600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animEffect transition="in" filter="fade">
                                      <p:cBhvr>
                                        <p:cTn id="7" dur="1"/>
                                        <p:tgtEl>
                                          <p:spTgt spid="1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xEl>
                                              <p:pRg st="1" end="1"/>
                                            </p:txEl>
                                          </p:spTgt>
                                        </p:tgtEl>
                                        <p:attrNameLst>
                                          <p:attrName>style.visibility</p:attrName>
                                        </p:attrNameLst>
                                      </p:cBhvr>
                                      <p:to>
                                        <p:strVal val="visible"/>
                                      </p:to>
                                    </p:set>
                                    <p:animEffect transition="in" filter="fade">
                                      <p:cBhvr>
                                        <p:cTn id="12" dur="1"/>
                                        <p:tgtEl>
                                          <p:spTgt spid="1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
                                            <p:txEl>
                                              <p:pRg st="2" end="2"/>
                                            </p:txEl>
                                          </p:spTgt>
                                        </p:tgtEl>
                                        <p:attrNameLst>
                                          <p:attrName>style.visibility</p:attrName>
                                        </p:attrNameLst>
                                      </p:cBhvr>
                                      <p:to>
                                        <p:strVal val="visible"/>
                                      </p:to>
                                    </p:set>
                                    <p:animEffect transition="in" filter="fade">
                                      <p:cBhvr>
                                        <p:cTn id="17" dur="1"/>
                                        <p:tgtEl>
                                          <p:spTgt spid="1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8">
                                            <p:txEl>
                                              <p:pRg st="3" end="3"/>
                                            </p:txEl>
                                          </p:spTgt>
                                        </p:tgtEl>
                                        <p:attrNameLst>
                                          <p:attrName>style.visibility</p:attrName>
                                        </p:attrNameLst>
                                      </p:cBhvr>
                                      <p:to>
                                        <p:strVal val="visible"/>
                                      </p:to>
                                    </p:set>
                                    <p:animEffect transition="in" filter="fade">
                                      <p:cBhvr>
                                        <p:cTn id="22" dur="1"/>
                                        <p:tgtEl>
                                          <p:spTgt spid="1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8">
                                            <p:txEl>
                                              <p:pRg st="4" end="4"/>
                                            </p:txEl>
                                          </p:spTgt>
                                        </p:tgtEl>
                                        <p:attrNameLst>
                                          <p:attrName>style.visibility</p:attrName>
                                        </p:attrNameLst>
                                      </p:cBhvr>
                                      <p:to>
                                        <p:strVal val="visible"/>
                                      </p:to>
                                    </p:set>
                                    <p:animEffect transition="in" filter="fade">
                                      <p:cBhvr>
                                        <p:cTn id="27" dur="1"/>
                                        <p:tgtEl>
                                          <p:spTgt spid="1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8">
                                            <p:txEl>
                                              <p:pRg st="5" end="5"/>
                                            </p:txEl>
                                          </p:spTgt>
                                        </p:tgtEl>
                                        <p:attrNameLst>
                                          <p:attrName>style.visibility</p:attrName>
                                        </p:attrNameLst>
                                      </p:cBhvr>
                                      <p:to>
                                        <p:strVal val="visible"/>
                                      </p:to>
                                    </p:set>
                                    <p:animEffect transition="in" filter="fade">
                                      <p:cBhvr>
                                        <p:cTn id="32" dur="1"/>
                                        <p:tgtEl>
                                          <p:spTgt spid="1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8">
                                            <p:txEl>
                                              <p:pRg st="6" end="6"/>
                                            </p:txEl>
                                          </p:spTgt>
                                        </p:tgtEl>
                                        <p:attrNameLst>
                                          <p:attrName>style.visibility</p:attrName>
                                        </p:attrNameLst>
                                      </p:cBhvr>
                                      <p:to>
                                        <p:strVal val="visible"/>
                                      </p:to>
                                    </p:set>
                                    <p:animEffect transition="in" filter="fade">
                                      <p:cBhvr>
                                        <p:cTn id="37" dur="1"/>
                                        <p:tgtEl>
                                          <p:spTgt spid="11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9"/>
                                        </p:tgtEl>
                                        <p:attrNameLst>
                                          <p:attrName>style.visibility</p:attrName>
                                        </p:attrNameLst>
                                      </p:cBhvr>
                                      <p:to>
                                        <p:strVal val="visible"/>
                                      </p:to>
                                    </p:set>
                                    <p:animEffect transition="in" filter="fade">
                                      <p:cBhvr>
                                        <p:cTn id="42" dur="1"/>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0" y="0"/>
            <a:ext cx="4495800" cy="6858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220"/>
              <a:buFont typeface="Arial"/>
              <a:buChar char="•"/>
            </a:pPr>
            <a:r>
              <a:rPr lang="en-US" sz="2400" b="0" i="0" u="sng" strike="noStrike" cap="none" dirty="0">
                <a:solidFill>
                  <a:schemeClr val="dk1"/>
                </a:solidFill>
                <a:sym typeface="Calibri"/>
              </a:rPr>
              <a:t>US Goal:  contain communism.</a:t>
            </a:r>
            <a:r>
              <a:rPr lang="en-US" sz="2400" b="0" i="0" u="none" strike="noStrike" cap="none" dirty="0">
                <a:solidFill>
                  <a:schemeClr val="dk1"/>
                </a:solidFill>
                <a:sym typeface="Calibri"/>
              </a:rPr>
              <a:t>  </a:t>
            </a:r>
            <a:endParaRPr sz="2400" dirty="0"/>
          </a:p>
          <a:p>
            <a:pPr marL="0" marR="0" lvl="0" indent="0" algn="l" rtl="0">
              <a:spcBef>
                <a:spcPts val="444"/>
              </a:spcBef>
              <a:spcAft>
                <a:spcPts val="0"/>
              </a:spcAft>
              <a:buClr>
                <a:srgbClr val="000000"/>
              </a:buClr>
              <a:buSzPts val="2220"/>
              <a:buNone/>
            </a:pPr>
            <a:r>
              <a:rPr lang="en-US" sz="2400" b="1" i="0" u="sng" strike="noStrike" cap="none" dirty="0" smtClean="0">
                <a:solidFill>
                  <a:srgbClr val="000000"/>
                </a:solidFill>
                <a:sym typeface="Calibri"/>
              </a:rPr>
              <a:t>7. Vietcong</a:t>
            </a:r>
            <a:r>
              <a:rPr lang="en-US" sz="2400" b="1" i="0" u="none" strike="noStrike" cap="none" dirty="0" smtClean="0">
                <a:solidFill>
                  <a:srgbClr val="000000"/>
                </a:solidFill>
                <a:sym typeface="Calibri"/>
              </a:rPr>
              <a:t>- </a:t>
            </a:r>
            <a:r>
              <a:rPr lang="en-US" sz="2400" b="1" i="0" u="none" strike="noStrike" cap="none" dirty="0">
                <a:solidFill>
                  <a:srgbClr val="FF0000"/>
                </a:solidFill>
                <a:sym typeface="Calibri"/>
              </a:rPr>
              <a:t>South Vietnamese </a:t>
            </a:r>
            <a:r>
              <a:rPr lang="en-US" sz="2400" b="1" i="0" u="none" strike="noStrike" cap="none" dirty="0" err="1" smtClean="0">
                <a:solidFill>
                  <a:srgbClr val="FF0000"/>
                </a:solidFill>
                <a:sym typeface="Calibri"/>
              </a:rPr>
              <a:t>communistslwanted</a:t>
            </a:r>
            <a:r>
              <a:rPr lang="en-US" sz="2400" b="1" i="0" u="none" strike="noStrike" cap="none" dirty="0" smtClean="0">
                <a:solidFill>
                  <a:srgbClr val="FF0000"/>
                </a:solidFill>
                <a:sym typeface="Calibri"/>
              </a:rPr>
              <a:t> communism.</a:t>
            </a:r>
            <a:endParaRPr lang="en-US" sz="2400" dirty="0"/>
          </a:p>
          <a:p>
            <a:pPr marL="0" marR="0" lvl="0" indent="0" algn="l" rtl="0">
              <a:spcBef>
                <a:spcPts val="444"/>
              </a:spcBef>
              <a:spcAft>
                <a:spcPts val="0"/>
              </a:spcAft>
              <a:buClr>
                <a:srgbClr val="000000"/>
              </a:buClr>
              <a:buSzPts val="2220"/>
              <a:buNone/>
            </a:pPr>
            <a:r>
              <a:rPr lang="en-US" sz="2400" b="0" i="0" u="none" strike="noStrike" cap="none" dirty="0" smtClean="0">
                <a:solidFill>
                  <a:srgbClr val="FF0000"/>
                </a:solidFill>
                <a:sym typeface="Calibri"/>
              </a:rPr>
              <a:t>8. Diem (corrupt) led South Vietnam .</a:t>
            </a:r>
            <a:r>
              <a:rPr lang="en-US" sz="2400" b="0" i="0" u="none" strike="noStrike" cap="none" dirty="0" smtClean="0">
                <a:solidFill>
                  <a:srgbClr val="000000"/>
                </a:solidFill>
                <a:sym typeface="Calibri"/>
              </a:rPr>
              <a:t>Refused  </a:t>
            </a:r>
            <a:r>
              <a:rPr lang="en-US" sz="2400" b="0" i="0" u="none" strike="noStrike" cap="none" dirty="0">
                <a:solidFill>
                  <a:srgbClr val="000000"/>
                </a:solidFill>
                <a:sym typeface="Calibri"/>
              </a:rPr>
              <a:t>unifying elections </a:t>
            </a:r>
            <a:r>
              <a:rPr lang="en-US" sz="2400" b="0" i="0" u="none" strike="noStrike" cap="none" dirty="0" smtClean="0">
                <a:solidFill>
                  <a:srgbClr val="000000"/>
                </a:solidFill>
                <a:sym typeface="Calibri"/>
              </a:rPr>
              <a:t>1956.</a:t>
            </a:r>
            <a:r>
              <a:rPr lang="en-US" sz="2400" dirty="0">
                <a:solidFill>
                  <a:schemeClr val="tx1"/>
                </a:solidFill>
              </a:rPr>
              <a:t> </a:t>
            </a:r>
            <a:r>
              <a:rPr lang="en-US" sz="2400" dirty="0" smtClean="0">
                <a:solidFill>
                  <a:schemeClr val="tx1"/>
                </a:solidFill>
              </a:rPr>
              <a:t>US a</a:t>
            </a:r>
            <a:r>
              <a:rPr lang="en-US" sz="2400" b="0" i="0" u="none" strike="noStrike" cap="none" dirty="0" smtClean="0">
                <a:solidFill>
                  <a:srgbClr val="FF0000"/>
                </a:solidFill>
                <a:sym typeface="Calibri"/>
              </a:rPr>
              <a:t>ssassinated</a:t>
            </a:r>
            <a:r>
              <a:rPr lang="en-US" sz="2400" b="0" i="0" u="none" strike="noStrike" cap="none" dirty="0">
                <a:solidFill>
                  <a:srgbClr val="FF0000"/>
                </a:solidFill>
                <a:sym typeface="Calibri"/>
              </a:rPr>
              <a:t>.</a:t>
            </a:r>
            <a:r>
              <a:rPr lang="en-US" sz="2400" b="0" i="0" u="none" strike="noStrike" cap="none" dirty="0">
                <a:solidFill>
                  <a:schemeClr val="dk1"/>
                </a:solidFill>
                <a:sym typeface="Calibri"/>
              </a:rPr>
              <a:t> </a:t>
            </a:r>
            <a:endParaRPr lang="en-US" sz="2400" b="0" i="0" u="none" strike="noStrike" cap="none" dirty="0" smtClean="0">
              <a:solidFill>
                <a:schemeClr val="dk1"/>
              </a:solidFill>
              <a:sym typeface="Calibri"/>
            </a:endParaRPr>
          </a:p>
          <a:p>
            <a:pPr marL="0" lvl="0" indent="0">
              <a:spcBef>
                <a:spcPts val="0"/>
              </a:spcBef>
              <a:buClr>
                <a:srgbClr val="FF0000"/>
              </a:buClr>
              <a:buSzPts val="2400"/>
              <a:buNone/>
            </a:pPr>
            <a:r>
              <a:rPr lang="en-US" sz="2400" b="1" dirty="0">
                <a:solidFill>
                  <a:schemeClr val="tx1"/>
                </a:solidFill>
              </a:rPr>
              <a:t>9.</a:t>
            </a:r>
            <a:r>
              <a:rPr lang="en-US" sz="2400" dirty="0">
                <a:solidFill>
                  <a:schemeClr val="tx1"/>
                </a:solidFill>
              </a:rPr>
              <a:t> </a:t>
            </a:r>
            <a:r>
              <a:rPr lang="en-US" sz="2400" dirty="0"/>
              <a:t>1964, </a:t>
            </a:r>
            <a:r>
              <a:rPr lang="en-US" sz="2400" dirty="0">
                <a:solidFill>
                  <a:srgbClr val="FF0000"/>
                </a:solidFill>
              </a:rPr>
              <a:t> North Vietnam boat shot at a US naval ship in the Gulf of Tonkin. </a:t>
            </a:r>
          </a:p>
          <a:p>
            <a:pPr marL="0" lvl="0" indent="0">
              <a:spcBef>
                <a:spcPts val="0"/>
              </a:spcBef>
              <a:buClr>
                <a:srgbClr val="FF0000"/>
              </a:buClr>
              <a:buSzPts val="2400"/>
              <a:buNone/>
            </a:pPr>
            <a:r>
              <a:rPr lang="en-US" sz="2400" dirty="0">
                <a:solidFill>
                  <a:schemeClr val="tx1"/>
                </a:solidFill>
              </a:rPr>
              <a:t>10. </a:t>
            </a:r>
            <a:r>
              <a:rPr lang="en-US" sz="2400" b="1" u="sng" dirty="0">
                <a:solidFill>
                  <a:schemeClr val="tx1"/>
                </a:solidFill>
              </a:rPr>
              <a:t>Tonkin Gulf Resolution</a:t>
            </a:r>
            <a:r>
              <a:rPr lang="en-US" sz="2400" b="1" dirty="0">
                <a:solidFill>
                  <a:schemeClr val="tx1"/>
                </a:solidFill>
              </a:rPr>
              <a:t>- </a:t>
            </a:r>
            <a:r>
              <a:rPr lang="en-US" sz="2400" dirty="0">
                <a:solidFill>
                  <a:srgbClr val="FF0000"/>
                </a:solidFill>
              </a:rPr>
              <a:t>Congress GAVE Pres. Johnson military powers to wage war in Vietnam. </a:t>
            </a:r>
            <a:r>
              <a:rPr lang="en-US" sz="2400" dirty="0">
                <a:solidFill>
                  <a:schemeClr val="tx1"/>
                </a:solidFill>
              </a:rPr>
              <a:t> The  U.S</a:t>
            </a:r>
            <a:r>
              <a:rPr lang="en-US" sz="2400" dirty="0" smtClean="0">
                <a:solidFill>
                  <a:schemeClr val="tx1"/>
                </a:solidFill>
              </a:rPr>
              <a:t>. escalation troops .</a:t>
            </a:r>
            <a:endParaRPr lang="en-US" sz="2400" dirty="0">
              <a:solidFill>
                <a:schemeClr val="tx1"/>
              </a:solidFill>
            </a:endParaRPr>
          </a:p>
          <a:p>
            <a:pPr marL="0" marR="0" lvl="0" indent="0" algn="l" rtl="0">
              <a:spcBef>
                <a:spcPts val="444"/>
              </a:spcBef>
              <a:spcAft>
                <a:spcPts val="0"/>
              </a:spcAft>
              <a:buClr>
                <a:srgbClr val="7030A0"/>
              </a:buClr>
              <a:buSzPts val="2220"/>
              <a:buNone/>
            </a:pPr>
            <a:endParaRPr sz="2220" b="0" i="0" u="none" strike="noStrike" cap="none" dirty="0">
              <a:solidFill>
                <a:schemeClr val="dk1"/>
              </a:solidFill>
              <a:latin typeface="Calibri"/>
              <a:ea typeface="Calibri"/>
              <a:cs typeface="Calibri"/>
              <a:sym typeface="Calibri"/>
            </a:endParaRPr>
          </a:p>
        </p:txBody>
      </p:sp>
      <p:pic>
        <p:nvPicPr>
          <p:cNvPr id="132" name="Shape 132" descr="Ngo Dien Diem.jpg"/>
          <p:cNvPicPr preferRelativeResize="0"/>
          <p:nvPr/>
        </p:nvPicPr>
        <p:blipFill rotWithShape="1">
          <a:blip r:embed="rId3">
            <a:alphaModFix/>
          </a:blip>
          <a:srcRect/>
          <a:stretch/>
        </p:blipFill>
        <p:spPr>
          <a:xfrm>
            <a:off x="4800600" y="251837"/>
            <a:ext cx="3139973" cy="2386013"/>
          </a:xfrm>
          <a:prstGeom prst="rect">
            <a:avLst/>
          </a:prstGeom>
          <a:noFill/>
          <a:ln>
            <a:noFill/>
          </a:ln>
        </p:spPr>
      </p:pic>
      <p:sp>
        <p:nvSpPr>
          <p:cNvPr id="133" name="Shape 133"/>
          <p:cNvSpPr txBox="1"/>
          <p:nvPr/>
        </p:nvSpPr>
        <p:spPr>
          <a:xfrm>
            <a:off x="6396682" y="914400"/>
            <a:ext cx="2819400" cy="18621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dirty="0">
                <a:solidFill>
                  <a:srgbClr val="FF0000"/>
                </a:solidFill>
                <a:latin typeface="Arial"/>
                <a:ea typeface="Arial"/>
                <a:cs typeface="Arial"/>
                <a:sym typeface="Arial"/>
              </a:rPr>
              <a:t>RIP</a:t>
            </a:r>
            <a:endParaRPr dirty="0"/>
          </a:p>
        </p:txBody>
      </p:sp>
      <p:pic>
        <p:nvPicPr>
          <p:cNvPr id="5" name="Shape 147" descr="CongressPaper"/>
          <p:cNvPicPr preferRelativeResize="0"/>
          <p:nvPr/>
        </p:nvPicPr>
        <p:blipFill rotWithShape="1">
          <a:blip r:embed="rId4">
            <a:alphaModFix/>
          </a:blip>
          <a:srcRect/>
          <a:stretch/>
        </p:blipFill>
        <p:spPr>
          <a:xfrm>
            <a:off x="4800600" y="3124200"/>
            <a:ext cx="3505200" cy="2673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animEffect transition="in" filter="fade">
                                      <p:cBhvr>
                                        <p:cTn id="7" dur="1"/>
                                        <p:tgtEl>
                                          <p:spTgt spid="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
                                            <p:txEl>
                                              <p:pRg st="1" end="1"/>
                                            </p:txEl>
                                          </p:spTgt>
                                        </p:tgtEl>
                                        <p:attrNameLst>
                                          <p:attrName>style.visibility</p:attrName>
                                        </p:attrNameLst>
                                      </p:cBhvr>
                                      <p:to>
                                        <p:strVal val="visible"/>
                                      </p:to>
                                    </p:set>
                                    <p:animEffect transition="in" filter="fade">
                                      <p:cBhvr>
                                        <p:cTn id="12" dur="1"/>
                                        <p:tgtEl>
                                          <p:spTgt spid="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1">
                                            <p:txEl>
                                              <p:pRg st="2" end="2"/>
                                            </p:txEl>
                                          </p:spTgt>
                                        </p:tgtEl>
                                        <p:attrNameLst>
                                          <p:attrName>style.visibility</p:attrName>
                                        </p:attrNameLst>
                                      </p:cBhvr>
                                      <p:to>
                                        <p:strVal val="visible"/>
                                      </p:to>
                                    </p:set>
                                    <p:animEffect transition="in" filter="fade">
                                      <p:cBhvr>
                                        <p:cTn id="17" dur="1"/>
                                        <p:tgtEl>
                                          <p:spTgt spid="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1">
                                            <p:txEl>
                                              <p:pRg st="3" end="3"/>
                                            </p:txEl>
                                          </p:spTgt>
                                        </p:tgtEl>
                                        <p:attrNameLst>
                                          <p:attrName>style.visibility</p:attrName>
                                        </p:attrNameLst>
                                      </p:cBhvr>
                                      <p:to>
                                        <p:strVal val="visible"/>
                                      </p:to>
                                    </p:set>
                                    <p:animEffect transition="in" filter="fade">
                                      <p:cBhvr>
                                        <p:cTn id="22" dur="1"/>
                                        <p:tgtEl>
                                          <p:spTgt spid="1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1">
                                            <p:txEl>
                                              <p:pRg st="4" end="4"/>
                                            </p:txEl>
                                          </p:spTgt>
                                        </p:tgtEl>
                                        <p:attrNameLst>
                                          <p:attrName>style.visibility</p:attrName>
                                        </p:attrNameLst>
                                      </p:cBhvr>
                                      <p:to>
                                        <p:strVal val="visible"/>
                                      </p:to>
                                    </p:set>
                                    <p:animEffect transition="in" filter="fade">
                                      <p:cBhvr>
                                        <p:cTn id="27" dur="1"/>
                                        <p:tgtEl>
                                          <p:spTgt spid="1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2"/>
                                        </p:tgtEl>
                                        <p:attrNameLst>
                                          <p:attrName>style.visibility</p:attrName>
                                        </p:attrNameLst>
                                      </p:cBhvr>
                                      <p:to>
                                        <p:strVal val="visible"/>
                                      </p:to>
                                    </p:set>
                                    <p:animEffect transition="in" filter="fade">
                                      <p:cBhvr>
                                        <p:cTn id="32" dur="1"/>
                                        <p:tgtEl>
                                          <p:spTgt spid="1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3"/>
                                        </p:tgtEl>
                                        <p:attrNameLst>
                                          <p:attrName>style.visibility</p:attrName>
                                        </p:attrNameLst>
                                      </p:cBhvr>
                                      <p:to>
                                        <p:strVal val="visible"/>
                                      </p:to>
                                    </p:set>
                                    <p:animEffect transition="in" filter="fade">
                                      <p:cBhvr>
                                        <p:cTn id="37" dur="1822"/>
                                        <p:tgtEl>
                                          <p:spTgt spid="1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p:nvPr/>
        </p:nvSpPr>
        <p:spPr>
          <a:xfrm>
            <a:off x="228600" y="228600"/>
            <a:ext cx="8686800" cy="6400800"/>
          </a:xfrm>
          <a:prstGeom prst="rect">
            <a:avLst/>
          </a:prstGeom>
          <a:solidFill>
            <a:srgbClr val="B5C1A4"/>
          </a:solidFill>
          <a:ln w="63500" cap="flat" cmpd="thinThick">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4" name="Shape 154"/>
          <p:cNvSpPr txBox="1">
            <a:spLocks noGrp="1"/>
          </p:cNvSpPr>
          <p:nvPr>
            <p:ph type="title"/>
          </p:nvPr>
        </p:nvSpPr>
        <p:spPr>
          <a:xfrm>
            <a:off x="457200" y="4572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rgbClr val="052F28"/>
                </a:solidFill>
                <a:latin typeface="Arial Black"/>
                <a:ea typeface="Arial Black"/>
                <a:cs typeface="Arial Black"/>
                <a:sym typeface="Arial Black"/>
              </a:rPr>
              <a:t>U.S. Troops in Vietnam</a:t>
            </a:r>
            <a:endParaRPr/>
          </a:p>
        </p:txBody>
      </p:sp>
      <p:sp>
        <p:nvSpPr>
          <p:cNvPr id="155" name="Shape 155"/>
          <p:cNvSpPr txBox="1">
            <a:spLocks noGrp="1"/>
          </p:cNvSpPr>
          <p:nvPr>
            <p:ph type="body" idx="1"/>
          </p:nvPr>
        </p:nvSpPr>
        <p:spPr>
          <a:xfrm>
            <a:off x="457200" y="1493838"/>
            <a:ext cx="4038600" cy="4525962"/>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rgbClr val="052F28"/>
              </a:buClr>
              <a:buSzPts val="4400"/>
              <a:buFont typeface="Arial"/>
              <a:buNone/>
            </a:pPr>
            <a:r>
              <a:rPr lang="en-US" sz="4400" b="1" i="0" u="none" strike="noStrike" cap="none">
                <a:solidFill>
                  <a:srgbClr val="052F28"/>
                </a:solidFill>
                <a:latin typeface="Calibri"/>
                <a:ea typeface="Calibri"/>
                <a:cs typeface="Calibri"/>
                <a:sym typeface="Calibri"/>
              </a:rPr>
              <a:t>Escalation</a:t>
            </a:r>
            <a:endParaRPr/>
          </a:p>
          <a:p>
            <a:pPr marL="342900" marR="0" lvl="0" indent="-342900" algn="l" rtl="0">
              <a:spcBef>
                <a:spcPts val="560"/>
              </a:spcBef>
              <a:spcAft>
                <a:spcPts val="0"/>
              </a:spcAft>
              <a:buClr>
                <a:srgbClr val="052F28"/>
              </a:buClr>
              <a:buSzPts val="2800"/>
              <a:buFont typeface="Arial"/>
              <a:buChar char="•"/>
            </a:pPr>
            <a:r>
              <a:rPr lang="en-US" sz="2800" b="0" i="1" u="none" strike="noStrike" cap="none">
                <a:solidFill>
                  <a:srgbClr val="052F28"/>
                </a:solidFill>
                <a:latin typeface="Calibri"/>
                <a:ea typeface="Calibri"/>
                <a:cs typeface="Calibri"/>
                <a:sym typeface="Calibri"/>
              </a:rPr>
              <a:t>Jan. 1965 – 20,000</a:t>
            </a:r>
            <a:endParaRPr/>
          </a:p>
          <a:p>
            <a:pPr marL="342900" marR="0" lvl="0" indent="-165100" algn="l" rtl="0">
              <a:spcBef>
                <a:spcPts val="560"/>
              </a:spcBef>
              <a:spcAft>
                <a:spcPts val="0"/>
              </a:spcAft>
              <a:buClr>
                <a:schemeClr val="dk1"/>
              </a:buClr>
              <a:buSzPts val="2800"/>
              <a:buFont typeface="Arial"/>
              <a:buNone/>
            </a:pPr>
            <a:endParaRPr sz="2800" b="0" i="1" u="none" strike="noStrike" cap="none">
              <a:solidFill>
                <a:srgbClr val="052F28"/>
              </a:solidFill>
              <a:latin typeface="Calibri"/>
              <a:ea typeface="Calibri"/>
              <a:cs typeface="Calibri"/>
              <a:sym typeface="Calibri"/>
            </a:endParaRPr>
          </a:p>
          <a:p>
            <a:pPr marL="342900" marR="0" lvl="0" indent="-342900" algn="l" rtl="0">
              <a:spcBef>
                <a:spcPts val="560"/>
              </a:spcBef>
              <a:spcAft>
                <a:spcPts val="0"/>
              </a:spcAft>
              <a:buClr>
                <a:srgbClr val="052F28"/>
              </a:buClr>
              <a:buSzPts val="2800"/>
              <a:buFont typeface="Arial"/>
              <a:buChar char="•"/>
            </a:pPr>
            <a:r>
              <a:rPr lang="en-US" sz="2800" b="0" i="1" u="none" strike="noStrike" cap="none">
                <a:solidFill>
                  <a:srgbClr val="052F28"/>
                </a:solidFill>
                <a:latin typeface="Calibri"/>
                <a:ea typeface="Calibri"/>
                <a:cs typeface="Calibri"/>
                <a:sym typeface="Calibri"/>
              </a:rPr>
              <a:t>Dec.1965 – 200,000</a:t>
            </a:r>
            <a:endParaRPr/>
          </a:p>
          <a:p>
            <a:pPr marL="342900" marR="0" lvl="0" indent="-165100" algn="l" rtl="0">
              <a:spcBef>
                <a:spcPts val="560"/>
              </a:spcBef>
              <a:spcAft>
                <a:spcPts val="0"/>
              </a:spcAft>
              <a:buClr>
                <a:schemeClr val="dk1"/>
              </a:buClr>
              <a:buSzPts val="2800"/>
              <a:buFont typeface="Arial"/>
              <a:buNone/>
            </a:pPr>
            <a:endParaRPr sz="2800" b="0" i="1" u="none" strike="noStrike" cap="none">
              <a:solidFill>
                <a:srgbClr val="052F28"/>
              </a:solidFill>
              <a:latin typeface="Calibri"/>
              <a:ea typeface="Calibri"/>
              <a:cs typeface="Calibri"/>
              <a:sym typeface="Calibri"/>
            </a:endParaRPr>
          </a:p>
          <a:p>
            <a:pPr marL="342900" marR="0" lvl="0" indent="-342900" algn="l" rtl="0">
              <a:spcBef>
                <a:spcPts val="560"/>
              </a:spcBef>
              <a:spcAft>
                <a:spcPts val="0"/>
              </a:spcAft>
              <a:buClr>
                <a:srgbClr val="052F28"/>
              </a:buClr>
              <a:buSzPts val="2800"/>
              <a:buFont typeface="Arial"/>
              <a:buChar char="•"/>
            </a:pPr>
            <a:r>
              <a:rPr lang="en-US" sz="2800" b="0" i="1" u="none" strike="noStrike" cap="none">
                <a:solidFill>
                  <a:srgbClr val="052F28"/>
                </a:solidFill>
                <a:latin typeface="Calibri"/>
                <a:ea typeface="Calibri"/>
                <a:cs typeface="Calibri"/>
                <a:sym typeface="Calibri"/>
              </a:rPr>
              <a:t>Jan. 1968 – 540,000</a:t>
            </a:r>
            <a:endParaRPr/>
          </a:p>
        </p:txBody>
      </p:sp>
      <p:pic>
        <p:nvPicPr>
          <p:cNvPr id="156" name="Shape 156" descr="BorderVietnam"/>
          <p:cNvPicPr preferRelativeResize="0"/>
          <p:nvPr/>
        </p:nvPicPr>
        <p:blipFill rotWithShape="1">
          <a:blip r:embed="rId3">
            <a:alphaModFix/>
          </a:blip>
          <a:srcRect/>
          <a:stretch/>
        </p:blipFill>
        <p:spPr>
          <a:xfrm>
            <a:off x="0" y="4013200"/>
            <a:ext cx="9144000" cy="2840038"/>
          </a:xfrm>
          <a:prstGeom prst="rect">
            <a:avLst/>
          </a:prstGeom>
          <a:noFill/>
          <a:ln>
            <a:noFill/>
          </a:ln>
        </p:spPr>
      </p:pic>
      <p:pic>
        <p:nvPicPr>
          <p:cNvPr id="157" name="Shape 157" descr="Slide19"/>
          <p:cNvPicPr preferRelativeResize="0"/>
          <p:nvPr/>
        </p:nvPicPr>
        <p:blipFill rotWithShape="1">
          <a:blip r:embed="rId4">
            <a:alphaModFix/>
          </a:blip>
          <a:srcRect/>
          <a:stretch/>
        </p:blipFill>
        <p:spPr>
          <a:xfrm>
            <a:off x="5105400" y="1524000"/>
            <a:ext cx="3565525" cy="2438400"/>
          </a:xfrm>
          <a:prstGeom prst="rect">
            <a:avLst/>
          </a:prstGeom>
          <a:noFill/>
          <a:ln>
            <a:noFill/>
          </a:ln>
        </p:spPr>
      </p:pic>
      <p:sp>
        <p:nvSpPr>
          <p:cNvPr id="158" name="Shape 158"/>
          <p:cNvSpPr/>
          <p:nvPr/>
        </p:nvSpPr>
        <p:spPr>
          <a:xfrm>
            <a:off x="5105400" y="1524000"/>
            <a:ext cx="3124200" cy="2133600"/>
          </a:xfrm>
          <a:prstGeom prst="rect">
            <a:avLst/>
          </a:prstGeom>
          <a:noFill/>
          <a:ln w="25400" cap="flat" cmpd="sng">
            <a:solidFill>
              <a:srgbClr val="052F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0"/>
            <a:ext cx="8229600" cy="762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1" u="none" strike="noStrike" cap="none">
                <a:solidFill>
                  <a:schemeClr val="accent3"/>
                </a:solidFill>
                <a:latin typeface="Calibri"/>
                <a:ea typeface="Calibri"/>
                <a:cs typeface="Calibri"/>
                <a:sym typeface="Calibri"/>
              </a:rPr>
              <a:t>U.S. INVOLVEMENT AND ESCALATION</a:t>
            </a:r>
            <a:endParaRPr sz="4000" b="1" i="1" u="none" strike="noStrike" cap="none">
              <a:solidFill>
                <a:schemeClr val="accent3"/>
              </a:solidFill>
              <a:latin typeface="Calibri"/>
              <a:ea typeface="Calibri"/>
              <a:cs typeface="Calibri"/>
              <a:sym typeface="Calibri"/>
            </a:endParaRPr>
          </a:p>
        </p:txBody>
      </p:sp>
      <p:sp>
        <p:nvSpPr>
          <p:cNvPr id="164" name="Shape 164"/>
          <p:cNvSpPr txBox="1">
            <a:spLocks noGrp="1"/>
          </p:cNvSpPr>
          <p:nvPr>
            <p:ph type="body" idx="1"/>
          </p:nvPr>
        </p:nvSpPr>
        <p:spPr>
          <a:xfrm>
            <a:off x="381000" y="762000"/>
            <a:ext cx="8763000" cy="609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None/>
            </a:pPr>
            <a:r>
              <a:rPr lang="en-US" sz="2400" dirty="0" smtClean="0"/>
              <a:t>11.</a:t>
            </a:r>
            <a:r>
              <a:rPr lang="en-US" sz="2400" b="0" i="0" u="none" strike="noStrike" cap="none" dirty="0" smtClean="0">
                <a:solidFill>
                  <a:schemeClr val="dk1"/>
                </a:solidFill>
                <a:latin typeface="Calibri"/>
                <a:ea typeface="Calibri"/>
                <a:cs typeface="Calibri"/>
                <a:sym typeface="Calibri"/>
              </a:rPr>
              <a:t> </a:t>
            </a:r>
            <a:r>
              <a:rPr lang="en-US" sz="2400" b="1" i="0" u="none" strike="noStrike" cap="none" dirty="0" smtClean="0">
                <a:solidFill>
                  <a:srgbClr val="FF0000"/>
                </a:solidFill>
                <a:latin typeface="Calibri"/>
                <a:ea typeface="Calibri"/>
                <a:cs typeface="Calibri"/>
                <a:sym typeface="Calibri"/>
              </a:rPr>
              <a:t>General </a:t>
            </a:r>
            <a:r>
              <a:rPr lang="en-US" sz="2400" b="1" i="0" u="none" strike="noStrike" cap="none" dirty="0">
                <a:solidFill>
                  <a:srgbClr val="FF0000"/>
                </a:solidFill>
                <a:latin typeface="Calibri"/>
                <a:ea typeface="Calibri"/>
                <a:cs typeface="Calibri"/>
                <a:sym typeface="Calibri"/>
              </a:rPr>
              <a:t>William </a:t>
            </a:r>
            <a:r>
              <a:rPr lang="en-US" sz="2400" b="1" i="0" u="none" strike="noStrike" cap="none" dirty="0" smtClean="0">
                <a:solidFill>
                  <a:srgbClr val="FF0000"/>
                </a:solidFill>
                <a:latin typeface="Calibri"/>
                <a:ea typeface="Calibri"/>
                <a:cs typeface="Calibri"/>
                <a:sym typeface="Calibri"/>
              </a:rPr>
              <a:t>Westmoreland led US troops</a:t>
            </a:r>
            <a:r>
              <a:rPr lang="en-US" sz="2400" b="0" i="0" u="none" strike="noStrike" cap="none" dirty="0" smtClean="0">
                <a:solidFill>
                  <a:schemeClr val="dk1"/>
                </a:solidFill>
                <a:latin typeface="Calibri"/>
                <a:ea typeface="Calibri"/>
                <a:cs typeface="Calibri"/>
                <a:sym typeface="Calibri"/>
              </a:rPr>
              <a:t>, and </a:t>
            </a:r>
            <a:r>
              <a:rPr lang="en-US" sz="2400" b="0" i="0" u="none" strike="noStrike" cap="none" dirty="0">
                <a:solidFill>
                  <a:schemeClr val="dk1"/>
                </a:solidFill>
                <a:latin typeface="Calibri"/>
                <a:ea typeface="Calibri"/>
                <a:cs typeface="Calibri"/>
                <a:sym typeface="Calibri"/>
              </a:rPr>
              <a:t>continued to </a:t>
            </a:r>
            <a:r>
              <a:rPr lang="en-US" sz="2400" b="0" i="0" u="none" strike="noStrike" cap="none" dirty="0">
                <a:solidFill>
                  <a:srgbClr val="FF0000"/>
                </a:solidFill>
                <a:latin typeface="Calibri"/>
                <a:ea typeface="Calibri"/>
                <a:cs typeface="Calibri"/>
                <a:sym typeface="Calibri"/>
              </a:rPr>
              <a:t>request more </a:t>
            </a:r>
            <a:r>
              <a:rPr lang="en-US" sz="2400" b="0" i="0" u="none" strike="noStrike" cap="none" dirty="0" smtClean="0">
                <a:solidFill>
                  <a:srgbClr val="FF0000"/>
                </a:solidFill>
                <a:latin typeface="Calibri"/>
                <a:ea typeface="Calibri"/>
                <a:cs typeface="Calibri"/>
                <a:sym typeface="Calibri"/>
              </a:rPr>
              <a:t>troops</a:t>
            </a:r>
            <a:endParaRPr sz="2400" b="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ts val="2400"/>
              <a:buFont typeface="Arial"/>
              <a:buChar char="•"/>
            </a:pPr>
            <a:endParaRPr lang="en-US" sz="2400" b="0" i="0" u="none" strike="noStrike" cap="none" dirty="0" smtClean="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ts val="2400"/>
              <a:buFont typeface="Arial"/>
              <a:buChar char="•"/>
            </a:pPr>
            <a:endParaRPr lang="en-US" sz="2400" dirty="0"/>
          </a:p>
          <a:p>
            <a:pPr marL="0" marR="0" lvl="0" indent="0" algn="l" rtl="0">
              <a:spcBef>
                <a:spcPts val="480"/>
              </a:spcBef>
              <a:spcAft>
                <a:spcPts val="0"/>
              </a:spcAft>
              <a:buClr>
                <a:schemeClr val="dk1"/>
              </a:buClr>
              <a:buSzPts val="2400"/>
              <a:buNone/>
            </a:pPr>
            <a:endParaRPr lang="en-US" sz="2400" b="0" i="0" u="none" strike="noStrike" cap="none" dirty="0" smtClean="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ts val="2400"/>
              <a:buFont typeface="Arial"/>
              <a:buChar char="•"/>
            </a:pPr>
            <a:endParaRPr lang="en-US" sz="2400" dirty="0"/>
          </a:p>
          <a:p>
            <a:pPr marR="0" lvl="0" indent="-457200" algn="l" rtl="0">
              <a:spcBef>
                <a:spcPts val="480"/>
              </a:spcBef>
              <a:spcAft>
                <a:spcPts val="0"/>
              </a:spcAft>
              <a:buClr>
                <a:schemeClr val="dk1"/>
              </a:buClr>
              <a:buSzPts val="2400"/>
              <a:buAutoNum type="arabicPeriod" startAt="12"/>
            </a:pPr>
            <a:r>
              <a:rPr lang="en-US" sz="2400" i="0" u="none" strike="noStrike" cap="none" dirty="0" smtClean="0">
                <a:solidFill>
                  <a:schemeClr val="tx1"/>
                </a:solidFill>
                <a:latin typeface="Calibri"/>
                <a:ea typeface="Calibri"/>
                <a:cs typeface="Calibri"/>
                <a:sym typeface="Calibri"/>
              </a:rPr>
              <a:t>North </a:t>
            </a:r>
            <a:r>
              <a:rPr lang="en-US" sz="2400" i="0" u="none" strike="noStrike" cap="none" dirty="0">
                <a:solidFill>
                  <a:schemeClr val="tx1"/>
                </a:solidFill>
                <a:latin typeface="Calibri"/>
                <a:ea typeface="Calibri"/>
                <a:cs typeface="Calibri"/>
                <a:sym typeface="Calibri"/>
              </a:rPr>
              <a:t>Vietnamese (Vietminh) and Viet Cong (South Vietnamese </a:t>
            </a:r>
            <a:r>
              <a:rPr lang="en-US" sz="2400" i="0" u="none" strike="noStrike" cap="none" dirty="0">
                <a:solidFill>
                  <a:schemeClr val="tx1"/>
                </a:solidFill>
                <a:sym typeface="Calibri"/>
              </a:rPr>
              <a:t>communists) </a:t>
            </a:r>
            <a:r>
              <a:rPr lang="en-US" sz="2400" i="0" u="none" strike="noStrike" cap="none" dirty="0" smtClean="0">
                <a:solidFill>
                  <a:schemeClr val="tx1"/>
                </a:solidFill>
                <a:sym typeface="Calibri"/>
              </a:rPr>
              <a:t>were </a:t>
            </a:r>
            <a:r>
              <a:rPr lang="en-US" sz="2400" b="0" i="0" u="none" strike="noStrike" cap="none" dirty="0" smtClean="0">
                <a:solidFill>
                  <a:schemeClr val="tx1"/>
                </a:solidFill>
                <a:sym typeface="Calibri"/>
              </a:rPr>
              <a:t>impossible to defeat as they were </a:t>
            </a:r>
            <a:r>
              <a:rPr lang="en-US" sz="2400" b="1" i="0" u="none" strike="noStrike" cap="none" dirty="0" smtClean="0">
                <a:solidFill>
                  <a:srgbClr val="FF0000"/>
                </a:solidFill>
                <a:sym typeface="Calibri"/>
              </a:rPr>
              <a:t>elusive, hard to find. </a:t>
            </a:r>
            <a:r>
              <a:rPr lang="en-US" sz="2400" dirty="0"/>
              <a:t> </a:t>
            </a:r>
            <a:r>
              <a:rPr lang="en-US" sz="2400" dirty="0" smtClean="0"/>
              <a:t>VC </a:t>
            </a:r>
            <a:r>
              <a:rPr lang="en-US" sz="2400" b="1" i="0" u="none" strike="noStrike" cap="none" dirty="0" smtClean="0">
                <a:solidFill>
                  <a:srgbClr val="FF0000"/>
                </a:solidFill>
                <a:sym typeface="Calibri"/>
              </a:rPr>
              <a:t>blend </a:t>
            </a:r>
            <a:r>
              <a:rPr lang="en-US" sz="2400" b="1" i="0" u="none" strike="noStrike" cap="none" dirty="0">
                <a:solidFill>
                  <a:srgbClr val="FF0000"/>
                </a:solidFill>
                <a:sym typeface="Calibri"/>
              </a:rPr>
              <a:t>in </a:t>
            </a:r>
            <a:r>
              <a:rPr lang="en-US" sz="2400" b="0" i="0" u="none" strike="noStrike" cap="none" dirty="0">
                <a:solidFill>
                  <a:schemeClr val="dk1"/>
                </a:solidFill>
                <a:sym typeface="Calibri"/>
              </a:rPr>
              <a:t>with</a:t>
            </a:r>
            <a:r>
              <a:rPr lang="en-US" sz="2400" b="0" i="0" u="none" strike="noStrike" cap="none" dirty="0">
                <a:solidFill>
                  <a:schemeClr val="tx1"/>
                </a:solidFill>
                <a:sym typeface="Calibri"/>
              </a:rPr>
              <a:t> </a:t>
            </a:r>
            <a:r>
              <a:rPr lang="en-US" sz="2400" b="0" i="0" u="none" strike="noStrike" cap="none" dirty="0" smtClean="0">
                <a:solidFill>
                  <a:schemeClr val="tx1"/>
                </a:solidFill>
                <a:sym typeface="Calibri"/>
              </a:rPr>
              <a:t>civilians  and attacked and escaped in</a:t>
            </a:r>
            <a:r>
              <a:rPr lang="en-US" sz="2400" b="0" i="0" u="none" strike="noStrike" cap="none" dirty="0" smtClean="0">
                <a:solidFill>
                  <a:srgbClr val="FF0000"/>
                </a:solidFill>
                <a:sym typeface="Calibri"/>
              </a:rPr>
              <a:t> </a:t>
            </a:r>
            <a:r>
              <a:rPr lang="en-US" sz="2400" b="1" i="0" u="none" strike="noStrike" cap="none" dirty="0" smtClean="0">
                <a:solidFill>
                  <a:srgbClr val="FF0000"/>
                </a:solidFill>
                <a:sym typeface="Calibri"/>
              </a:rPr>
              <a:t>tunnels</a:t>
            </a:r>
            <a:endParaRPr lang="en-US" sz="2400" b="1" dirty="0"/>
          </a:p>
          <a:p>
            <a:pPr lvl="0" indent="-457200">
              <a:spcBef>
                <a:spcPts val="480"/>
              </a:spcBef>
              <a:buSzPts val="2400"/>
              <a:buAutoNum type="arabicPeriod" startAt="12"/>
            </a:pPr>
            <a:r>
              <a:rPr lang="en-US" sz="2400" b="1" i="0" u="sng" strike="noStrike" cap="none" dirty="0" smtClean="0">
                <a:solidFill>
                  <a:schemeClr val="tx1"/>
                </a:solidFill>
                <a:sym typeface="Calibri"/>
              </a:rPr>
              <a:t>Ho </a:t>
            </a:r>
            <a:r>
              <a:rPr lang="en-US" sz="2400" b="1" i="0" u="sng" strike="noStrike" cap="none" dirty="0">
                <a:solidFill>
                  <a:schemeClr val="tx1"/>
                </a:solidFill>
                <a:sym typeface="Calibri"/>
              </a:rPr>
              <a:t>Chi Minh </a:t>
            </a:r>
            <a:r>
              <a:rPr lang="en-US" sz="2400" b="1" i="0" u="sng" strike="noStrike" cap="none" dirty="0" smtClean="0">
                <a:solidFill>
                  <a:schemeClr val="tx1"/>
                </a:solidFill>
                <a:sym typeface="Calibri"/>
              </a:rPr>
              <a:t>Trail- </a:t>
            </a:r>
            <a:r>
              <a:rPr lang="en-US" sz="2400" b="1" i="0" u="none" strike="noStrike" cap="none" dirty="0" smtClean="0">
                <a:solidFill>
                  <a:srgbClr val="FF0000"/>
                </a:solidFill>
                <a:sym typeface="Calibri"/>
              </a:rPr>
              <a:t>ran through </a:t>
            </a:r>
            <a:r>
              <a:rPr lang="en-US" sz="2400" b="1" i="0" u="none" strike="noStrike" cap="none" dirty="0">
                <a:solidFill>
                  <a:srgbClr val="FF0000"/>
                </a:solidFill>
                <a:sym typeface="Calibri"/>
              </a:rPr>
              <a:t>neighboring Laos and </a:t>
            </a:r>
            <a:r>
              <a:rPr lang="en-US" sz="2400" b="1" i="0" u="none" strike="noStrike" cap="none" dirty="0" smtClean="0">
                <a:solidFill>
                  <a:srgbClr val="FF0000"/>
                </a:solidFill>
                <a:sym typeface="Calibri"/>
              </a:rPr>
              <a:t>Cambodia </a:t>
            </a:r>
            <a:r>
              <a:rPr lang="en-US" sz="2400" dirty="0" smtClean="0"/>
              <a:t>enemy used to </a:t>
            </a:r>
            <a:r>
              <a:rPr lang="en-US" sz="2400" dirty="0" smtClean="0"/>
              <a:t>run </a:t>
            </a:r>
            <a:r>
              <a:rPr lang="en-US" sz="2400" dirty="0"/>
              <a:t>supplies and </a:t>
            </a:r>
            <a:r>
              <a:rPr lang="en-US" sz="2400" dirty="0" smtClean="0"/>
              <a:t>troops</a:t>
            </a:r>
            <a:endParaRPr sz="2400" b="1" i="0" u="none" strike="noStrike" cap="none" dirty="0">
              <a:solidFill>
                <a:srgbClr val="00B050"/>
              </a:solidFill>
              <a:sym typeface="Calibri"/>
            </a:endParaRPr>
          </a:p>
        </p:txBody>
      </p:sp>
      <p:pic>
        <p:nvPicPr>
          <p:cNvPr id="165" name="Shape 165" descr="General Westmoreland.jpg"/>
          <p:cNvPicPr preferRelativeResize="0"/>
          <p:nvPr/>
        </p:nvPicPr>
        <p:blipFill rotWithShape="1">
          <a:blip r:embed="rId3">
            <a:alphaModFix/>
          </a:blip>
          <a:srcRect/>
          <a:stretch/>
        </p:blipFill>
        <p:spPr>
          <a:xfrm>
            <a:off x="5105400" y="1295400"/>
            <a:ext cx="2209800" cy="175709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Effect transition="in" filter="fade">
                                      <p:cBhvr>
                                        <p:cTn id="7" dur="1"/>
                                        <p:tgtEl>
                                          <p:spTgt spid="1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
                                            <p:txEl>
                                              <p:pRg st="5" end="5"/>
                                            </p:txEl>
                                          </p:spTgt>
                                        </p:tgtEl>
                                        <p:attrNameLst>
                                          <p:attrName>style.visibility</p:attrName>
                                        </p:attrNameLst>
                                      </p:cBhvr>
                                      <p:to>
                                        <p:strVal val="visible"/>
                                      </p:to>
                                    </p:set>
                                    <p:animEffect transition="in" filter="fade">
                                      <p:cBhvr>
                                        <p:cTn id="12" dur="1"/>
                                        <p:tgtEl>
                                          <p:spTgt spid="16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
                                            <p:txEl>
                                              <p:pRg st="6" end="6"/>
                                            </p:txEl>
                                          </p:spTgt>
                                        </p:tgtEl>
                                        <p:attrNameLst>
                                          <p:attrName>style.visibility</p:attrName>
                                        </p:attrNameLst>
                                      </p:cBhvr>
                                      <p:to>
                                        <p:strVal val="visible"/>
                                      </p:to>
                                    </p:set>
                                    <p:animEffect transition="in" filter="fade">
                                      <p:cBhvr>
                                        <p:cTn id="17" dur="1"/>
                                        <p:tgtEl>
                                          <p:spTgt spid="16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
                                        </p:tgtEl>
                                        <p:attrNameLst>
                                          <p:attrName>style.visibility</p:attrName>
                                        </p:attrNameLst>
                                      </p:cBhvr>
                                      <p:to>
                                        <p:strVal val="visible"/>
                                      </p:to>
                                    </p:set>
                                    <p:animEffect transition="in" filter="fade">
                                      <p:cBhvr>
                                        <p:cTn id="22" dur="1"/>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1907</TotalTime>
  <Words>2186</Words>
  <Application>Microsoft Office PowerPoint</Application>
  <PresentationFormat>On-screen Show (4:3)</PresentationFormat>
  <Paragraphs>150</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Helvetica Neue</vt:lpstr>
      <vt:lpstr>Times New Roman</vt:lpstr>
      <vt:lpstr>Arial Black</vt:lpstr>
      <vt:lpstr>Office Theme</vt:lpstr>
      <vt:lpstr>UNITED STATES HISTORY</vt:lpstr>
      <vt:lpstr>3THE GREAT SOCIETY</vt:lpstr>
      <vt:lpstr>PowerPoint Presentation</vt:lpstr>
      <vt:lpstr>The Warren Court Decisions</vt:lpstr>
      <vt:lpstr>WORLD MAP</vt:lpstr>
      <vt:lpstr>MOVING TOWARD CONFLICT</vt:lpstr>
      <vt:lpstr>PowerPoint Presentation</vt:lpstr>
      <vt:lpstr>U.S. Troops in Vietnam</vt:lpstr>
      <vt:lpstr>U.S. INVOLVEMENT AND ESCALATION</vt:lpstr>
      <vt:lpstr>VIETNAM</vt:lpstr>
      <vt:lpstr>Vietnam Battle Tactics</vt:lpstr>
      <vt:lpstr>Tunnel Rats</vt:lpstr>
      <vt:lpstr>PowerPoint Presentation</vt:lpstr>
      <vt:lpstr>Lyndon B. Johnson</vt:lpstr>
      <vt:lpstr>1968 was BAD</vt:lpstr>
      <vt:lpstr>1968 Election</vt:lpstr>
      <vt:lpstr>END OF THE WAR AND ITS LEGACY</vt:lpstr>
      <vt:lpstr>End of the War</vt:lpstr>
      <vt:lpstr>PowerPoint Presentation</vt:lpstr>
      <vt:lpstr>THE NIXON ADMINISTRATION</vt:lpstr>
      <vt:lpstr>OPEC NATIONS WORLDWIDE</vt:lpstr>
      <vt:lpstr>OPEC NATIONS-ARABIAN PENINSULA</vt:lpstr>
      <vt:lpstr>PowerPoint Presentation</vt:lpstr>
      <vt:lpstr>WATERGATE: NIXON’S DOWNFALL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HISTORY</dc:title>
  <dc:creator>McPhail, Amy</dc:creator>
  <cp:lastModifiedBy>McPhail, Amy</cp:lastModifiedBy>
  <cp:revision>11</cp:revision>
  <dcterms:modified xsi:type="dcterms:W3CDTF">2018-03-07T22:35:54Z</dcterms:modified>
</cp:coreProperties>
</file>