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9"/>
  </p:notesMasterIdLst>
  <p:handoutMasterIdLst>
    <p:handoutMasterId r:id="rId50"/>
  </p:handoutMasterIdLst>
  <p:sldIdLst>
    <p:sldId id="256" r:id="rId2"/>
    <p:sldId id="257" r:id="rId3"/>
    <p:sldId id="326" r:id="rId4"/>
    <p:sldId id="305" r:id="rId5"/>
    <p:sldId id="263" r:id="rId6"/>
    <p:sldId id="259" r:id="rId7"/>
    <p:sldId id="328" r:id="rId8"/>
    <p:sldId id="324" r:id="rId9"/>
    <p:sldId id="265" r:id="rId10"/>
    <p:sldId id="261" r:id="rId11"/>
    <p:sldId id="315" r:id="rId12"/>
    <p:sldId id="306" r:id="rId13"/>
    <p:sldId id="277" r:id="rId14"/>
    <p:sldId id="272" r:id="rId15"/>
    <p:sldId id="266" r:id="rId16"/>
    <p:sldId id="267" r:id="rId17"/>
    <p:sldId id="316" r:id="rId18"/>
    <p:sldId id="268" r:id="rId19"/>
    <p:sldId id="331" r:id="rId20"/>
    <p:sldId id="312" r:id="rId21"/>
    <p:sldId id="317" r:id="rId22"/>
    <p:sldId id="318" r:id="rId23"/>
    <p:sldId id="332" r:id="rId24"/>
    <p:sldId id="329" r:id="rId25"/>
    <p:sldId id="323" r:id="rId26"/>
    <p:sldId id="275" r:id="rId27"/>
    <p:sldId id="269" r:id="rId28"/>
    <p:sldId id="310" r:id="rId29"/>
    <p:sldId id="278" r:id="rId30"/>
    <p:sldId id="283" r:id="rId31"/>
    <p:sldId id="319" r:id="rId32"/>
    <p:sldId id="320" r:id="rId33"/>
    <p:sldId id="321" r:id="rId34"/>
    <p:sldId id="325" r:id="rId35"/>
    <p:sldId id="330" r:id="rId36"/>
    <p:sldId id="322" r:id="rId37"/>
    <p:sldId id="295" r:id="rId38"/>
    <p:sldId id="314" r:id="rId39"/>
    <p:sldId id="297" r:id="rId40"/>
    <p:sldId id="293" r:id="rId41"/>
    <p:sldId id="313" r:id="rId42"/>
    <p:sldId id="294" r:id="rId43"/>
    <p:sldId id="299" r:id="rId44"/>
    <p:sldId id="302" r:id="rId45"/>
    <p:sldId id="300" r:id="rId46"/>
    <p:sldId id="303" r:id="rId47"/>
    <p:sldId id="308" r:id="rId48"/>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p:cViewPr>
        <p:scale>
          <a:sx n="76" d="100"/>
          <a:sy n="76" d="100"/>
        </p:scale>
        <p:origin x="-1194"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smtClean="0"/>
            </a:lvl1pPr>
          </a:lstStyle>
          <a:p>
            <a:pPr>
              <a:defRPr/>
            </a:pPr>
            <a:fld id="{1C4D7379-A5D3-4562-AF1F-5CD273D080B8}" type="datetimeFigureOut">
              <a:rPr lang="en-US"/>
              <a:pPr>
                <a:defRPr/>
              </a:pPr>
              <a:t>10/31/2018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smtClean="0"/>
            </a:lvl1pPr>
          </a:lstStyle>
          <a:p>
            <a:pPr>
              <a:defRPr/>
            </a:pPr>
            <a:fld id="{4914FD31-3092-4EB3-933F-232199A833C1}" type="slidenum">
              <a:rPr lang="en-US"/>
              <a:pPr>
                <a:defRPr/>
              </a:pPr>
              <a:t>‹#›</a:t>
            </a:fld>
            <a:endParaRPr lang="en-US"/>
          </a:p>
        </p:txBody>
      </p:sp>
    </p:spTree>
    <p:extLst>
      <p:ext uri="{BB962C8B-B14F-4D97-AF65-F5344CB8AC3E}">
        <p14:creationId xmlns:p14="http://schemas.microsoft.com/office/powerpoint/2010/main" val="3508292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C31E663-2A48-4C7F-B60B-5B544F447441}" type="datetimeFigureOut">
              <a:rPr lang="en-US" smtClean="0"/>
              <a:t>10/31/2018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61B2A01-44AE-4552-9189-B4FE1CA8634E}" type="slidenum">
              <a:rPr lang="en-US" smtClean="0"/>
              <a:t>‹#›</a:t>
            </a:fld>
            <a:endParaRPr lang="en-US"/>
          </a:p>
        </p:txBody>
      </p:sp>
    </p:spTree>
    <p:extLst>
      <p:ext uri="{BB962C8B-B14F-4D97-AF65-F5344CB8AC3E}">
        <p14:creationId xmlns:p14="http://schemas.microsoft.com/office/powerpoint/2010/main" val="268587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B2A01-44AE-4552-9189-B4FE1CA8634E}" type="slidenum">
              <a:rPr lang="en-US" smtClean="0"/>
              <a:t>27</a:t>
            </a:fld>
            <a:endParaRPr lang="en-US"/>
          </a:p>
        </p:txBody>
      </p:sp>
    </p:spTree>
    <p:extLst>
      <p:ext uri="{BB962C8B-B14F-4D97-AF65-F5344CB8AC3E}">
        <p14:creationId xmlns:p14="http://schemas.microsoft.com/office/powerpoint/2010/main" val="76085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0626A738-774E-440E-95E3-FDEF2E8E210E}" type="datetimeFigureOut">
              <a:rPr lang="en-US" smtClean="0"/>
              <a:pPr>
                <a:defRPr/>
              </a:pPr>
              <a:t>10/31/2018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4A64B4-76FA-425C-9FA5-FBC245B0A727}" type="slidenum">
              <a:rPr lang="en-US" smtClean="0"/>
              <a:pPr>
                <a:defRPr/>
              </a:pPr>
              <a:t>‹#›</a:t>
            </a:fld>
            <a:endParaRPr lang="en-US" dirty="0"/>
          </a:p>
        </p:txBody>
      </p:sp>
    </p:spTree>
    <p:extLst>
      <p:ext uri="{BB962C8B-B14F-4D97-AF65-F5344CB8AC3E}">
        <p14:creationId xmlns:p14="http://schemas.microsoft.com/office/powerpoint/2010/main" val="10671917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552A80-9F05-4E43-8AB8-4DC5EE70AD73}" type="datetimeFigureOut">
              <a:rPr lang="en-US" smtClean="0"/>
              <a:pPr>
                <a:defRPr/>
              </a:pPr>
              <a:t>10/31/2018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784BB8-7FD8-425F-B2AC-3554D71CC9A0}" type="slidenum">
              <a:rPr lang="en-US" smtClean="0"/>
              <a:pPr>
                <a:defRPr/>
              </a:pPr>
              <a:t>‹#›</a:t>
            </a:fld>
            <a:endParaRPr lang="en-US" dirty="0"/>
          </a:p>
        </p:txBody>
      </p:sp>
    </p:spTree>
    <p:extLst>
      <p:ext uri="{BB962C8B-B14F-4D97-AF65-F5344CB8AC3E}">
        <p14:creationId xmlns:p14="http://schemas.microsoft.com/office/powerpoint/2010/main" val="29119164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D90353E-E6E8-4DED-A975-D5C542AC6964}" type="datetimeFigureOut">
              <a:rPr lang="en-US" smtClean="0"/>
              <a:pPr>
                <a:defRPr/>
              </a:pPr>
              <a:t>10/31/2018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C81110-3226-4682-AE6C-6BE66DF547B5}" type="slidenum">
              <a:rPr lang="en-US" smtClean="0"/>
              <a:pPr>
                <a:defRPr/>
              </a:pPr>
              <a:t>‹#›</a:t>
            </a:fld>
            <a:endParaRPr lang="en-US" dirty="0"/>
          </a:p>
        </p:txBody>
      </p:sp>
    </p:spTree>
    <p:extLst>
      <p:ext uri="{BB962C8B-B14F-4D97-AF65-F5344CB8AC3E}">
        <p14:creationId xmlns:p14="http://schemas.microsoft.com/office/powerpoint/2010/main" val="1280974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9F461C-CFC1-43B3-91A2-5D2D6F82FA56}" type="datetimeFigureOut">
              <a:rPr lang="en-US" smtClean="0"/>
              <a:pPr>
                <a:defRPr/>
              </a:pPr>
              <a:t>10/31/2018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20D6BB-CD5C-41FB-8C53-B696A87B29C9}" type="slidenum">
              <a:rPr lang="en-US" smtClean="0"/>
              <a:pPr>
                <a:defRPr/>
              </a:pPr>
              <a:t>‹#›</a:t>
            </a:fld>
            <a:endParaRPr lang="en-US" dirty="0"/>
          </a:p>
        </p:txBody>
      </p:sp>
    </p:spTree>
    <p:extLst>
      <p:ext uri="{BB962C8B-B14F-4D97-AF65-F5344CB8AC3E}">
        <p14:creationId xmlns:p14="http://schemas.microsoft.com/office/powerpoint/2010/main" val="34173628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C24B4E6-7A31-493A-91F6-13BEDB1C6CBC}" type="datetimeFigureOut">
              <a:rPr lang="en-US" smtClean="0"/>
              <a:pPr>
                <a:defRPr/>
              </a:pPr>
              <a:t>10/31/2018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7AFC9D-C914-4377-8983-A4275CB2262E}" type="slidenum">
              <a:rPr lang="en-US" smtClean="0"/>
              <a:pPr>
                <a:defRPr/>
              </a:pPr>
              <a:t>‹#›</a:t>
            </a:fld>
            <a:endParaRPr lang="en-US" dirty="0"/>
          </a:p>
        </p:txBody>
      </p:sp>
    </p:spTree>
    <p:extLst>
      <p:ext uri="{BB962C8B-B14F-4D97-AF65-F5344CB8AC3E}">
        <p14:creationId xmlns:p14="http://schemas.microsoft.com/office/powerpoint/2010/main" val="37806078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FD59BFE-4834-4A9C-AF28-EBCB241BFD09}" type="datetimeFigureOut">
              <a:rPr lang="en-US" smtClean="0"/>
              <a:pPr>
                <a:defRPr/>
              </a:pPr>
              <a:t>10/31/2018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4E47E9-F17B-438F-9501-11F5CF73202C}" type="slidenum">
              <a:rPr lang="en-US" smtClean="0"/>
              <a:pPr>
                <a:defRPr/>
              </a:pPr>
              <a:t>‹#›</a:t>
            </a:fld>
            <a:endParaRPr lang="en-US" dirty="0"/>
          </a:p>
        </p:txBody>
      </p:sp>
    </p:spTree>
    <p:extLst>
      <p:ext uri="{BB962C8B-B14F-4D97-AF65-F5344CB8AC3E}">
        <p14:creationId xmlns:p14="http://schemas.microsoft.com/office/powerpoint/2010/main" val="17853126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2C72FC5-833B-4B3C-A0AA-43B5BBF9A8BB}" type="datetimeFigureOut">
              <a:rPr lang="en-US" smtClean="0"/>
              <a:pPr>
                <a:defRPr/>
              </a:pPr>
              <a:t>10/31/2018</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B0BB872-4A59-47F3-B2EC-2F9C5CA2E082}" type="slidenum">
              <a:rPr lang="en-US" smtClean="0"/>
              <a:pPr>
                <a:defRPr/>
              </a:pPr>
              <a:t>‹#›</a:t>
            </a:fld>
            <a:endParaRPr lang="en-US" dirty="0"/>
          </a:p>
        </p:txBody>
      </p:sp>
    </p:spTree>
    <p:extLst>
      <p:ext uri="{BB962C8B-B14F-4D97-AF65-F5344CB8AC3E}">
        <p14:creationId xmlns:p14="http://schemas.microsoft.com/office/powerpoint/2010/main" val="8592096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0D2E243-86BA-4260-A1AE-5192F180A8F8}" type="datetimeFigureOut">
              <a:rPr lang="en-US" smtClean="0"/>
              <a:pPr>
                <a:defRPr/>
              </a:pPr>
              <a:t>10/31/2018</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367F7FF-C788-4BE4-9DCD-5E86C7148C00}" type="slidenum">
              <a:rPr lang="en-US" smtClean="0"/>
              <a:pPr>
                <a:defRPr/>
              </a:pPr>
              <a:t>‹#›</a:t>
            </a:fld>
            <a:endParaRPr lang="en-US" dirty="0"/>
          </a:p>
        </p:txBody>
      </p:sp>
    </p:spTree>
    <p:extLst>
      <p:ext uri="{BB962C8B-B14F-4D97-AF65-F5344CB8AC3E}">
        <p14:creationId xmlns:p14="http://schemas.microsoft.com/office/powerpoint/2010/main" val="38068487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F51F743-9EDB-40D4-B179-E9DCAC66B4C6}" type="datetimeFigureOut">
              <a:rPr lang="en-US" smtClean="0"/>
              <a:pPr>
                <a:defRPr/>
              </a:pPr>
              <a:t>10/31/2018</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53F9591-9C84-4A2F-A765-EFDDC6DBFDA6}" type="slidenum">
              <a:rPr lang="en-US" smtClean="0"/>
              <a:pPr>
                <a:defRPr/>
              </a:pPr>
              <a:t>‹#›</a:t>
            </a:fld>
            <a:endParaRPr lang="en-US" dirty="0"/>
          </a:p>
        </p:txBody>
      </p:sp>
    </p:spTree>
    <p:extLst>
      <p:ext uri="{BB962C8B-B14F-4D97-AF65-F5344CB8AC3E}">
        <p14:creationId xmlns:p14="http://schemas.microsoft.com/office/powerpoint/2010/main" val="35992842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4CB3097-CE6A-48DC-9E1C-3F644F379EB0}" type="datetimeFigureOut">
              <a:rPr lang="en-US" smtClean="0"/>
              <a:pPr>
                <a:defRPr/>
              </a:pPr>
              <a:t>10/31/2018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CF8286-F4D1-47C9-8D0A-D6CBD30E2D23}" type="slidenum">
              <a:rPr lang="en-US" smtClean="0"/>
              <a:pPr>
                <a:defRPr/>
              </a:pPr>
              <a:t>‹#›</a:t>
            </a:fld>
            <a:endParaRPr lang="en-US" dirty="0"/>
          </a:p>
        </p:txBody>
      </p:sp>
    </p:spTree>
    <p:extLst>
      <p:ext uri="{BB962C8B-B14F-4D97-AF65-F5344CB8AC3E}">
        <p14:creationId xmlns:p14="http://schemas.microsoft.com/office/powerpoint/2010/main" val="36644590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F54F73D-882A-464B-BC97-3BFB1DB6BD5C}" type="datetimeFigureOut">
              <a:rPr lang="en-US" smtClean="0"/>
              <a:pPr>
                <a:defRPr/>
              </a:pPr>
              <a:t>10/31/2018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BD27F5-3225-49E8-8DD1-10C25DCF107C}" type="slidenum">
              <a:rPr lang="en-US" smtClean="0"/>
              <a:pPr>
                <a:defRPr/>
              </a:pPr>
              <a:t>‹#›</a:t>
            </a:fld>
            <a:endParaRPr lang="en-US" dirty="0"/>
          </a:p>
        </p:txBody>
      </p:sp>
    </p:spTree>
    <p:extLst>
      <p:ext uri="{BB962C8B-B14F-4D97-AF65-F5344CB8AC3E}">
        <p14:creationId xmlns:p14="http://schemas.microsoft.com/office/powerpoint/2010/main" val="15451510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DCB086-0BA9-47C1-9BA0-B32B8D031FDF}" type="datetimeFigureOut">
              <a:rPr lang="en-US" smtClean="0"/>
              <a:pPr>
                <a:defRPr/>
              </a:pPr>
              <a:t>10/31/2018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D0FC21-9F38-4167-99E9-C35D690CB586}" type="slidenum">
              <a:rPr lang="en-US" smtClean="0"/>
              <a:pPr>
                <a:defRPr/>
              </a:pPr>
              <a:t>‹#›</a:t>
            </a:fld>
            <a:endParaRPr lang="en-US" dirty="0"/>
          </a:p>
        </p:txBody>
      </p:sp>
    </p:spTree>
    <p:extLst>
      <p:ext uri="{BB962C8B-B14F-4D97-AF65-F5344CB8AC3E}">
        <p14:creationId xmlns:p14="http://schemas.microsoft.com/office/powerpoint/2010/main" val="3932572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history.com/topics/roaring-twenties/videos/warren-g-hardings-presidency?m=528e394da93ae&amp;s=undefined&amp;f=1&amp;free=fals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history.com/topics/roaring-twenties/videos/drawn-history-calvin-coolidge?m=528e394da93ae&amp;s=undefined&amp;f=1&amp;free=fals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history.com/topics/roaring-twenties/videos/wall-street-owns-the-country?m=528e394da93ae&amp;s=undefined&amp;f=1&amp;free=fal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history.com/topics/roaring-twenties/videos/bet-you-didnt-know-prohibition?m=528e394da93ae&amp;s=undefined&amp;f=1&amp;free=fal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history.com/topics/roaring-twenties/videos/coroners-report-al-capone?m=528e394da93ae&amp;s=undefined&amp;f=1&amp;free=false"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history.com/topics/roaring-twenties/videos/f-scott-fitzgerald-fast-facts?m=528e394da93ae&amp;s=undefined&amp;f=1&amp;free=false"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2" Type="http://schemas.openxmlformats.org/officeDocument/2006/relationships/hyperlink" Target="http://www.history.com/topics/roaring-twenties/videos/the-harlem-renaissance?m=528e394da93ae&amp;s=undefined&amp;f=1&amp;free=fals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1676400"/>
            <a:ext cx="8382000" cy="817556"/>
          </a:xfrm>
        </p:spPr>
        <p:txBody>
          <a:bodyPr>
            <a:normAutofit fontScale="90000"/>
          </a:bodyPr>
          <a:lstStyle/>
          <a:p>
            <a:pPr algn="ctr" eaLnBrk="1" fontAlgn="auto" hangingPunct="1">
              <a:spcAft>
                <a:spcPts val="0"/>
              </a:spcAft>
              <a:defRPr/>
            </a:pPr>
            <a:r>
              <a:rPr lang="en-US" dirty="0" smtClean="0"/>
              <a:t>UNITED STATES HISTORY</a:t>
            </a:r>
            <a:br>
              <a:rPr lang="en-US" dirty="0" smtClean="0"/>
            </a:br>
            <a:r>
              <a:rPr lang="en-US" dirty="0" smtClean="0"/>
              <a:t>Unit 6 </a:t>
            </a:r>
            <a:br>
              <a:rPr lang="en-US" dirty="0" smtClean="0"/>
            </a:br>
            <a:r>
              <a:rPr lang="en-US" dirty="0" smtClean="0"/>
              <a:t>(CHAPTER 10)</a:t>
            </a:r>
          </a:p>
        </p:txBody>
      </p:sp>
      <p:sp>
        <p:nvSpPr>
          <p:cNvPr id="9219" name="Subtitle 2"/>
          <p:cNvSpPr>
            <a:spLocks noGrp="1"/>
          </p:cNvSpPr>
          <p:nvPr>
            <p:ph type="subTitle" idx="1"/>
          </p:nvPr>
        </p:nvSpPr>
        <p:spPr/>
        <p:txBody>
          <a:bodyPr/>
          <a:lstStyle/>
          <a:p>
            <a:pPr marR="0" eaLnBrk="1" hangingPunct="1"/>
            <a:r>
              <a:rPr lang="en-US" sz="3600" b="1" smtClean="0">
                <a:solidFill>
                  <a:srgbClr val="FF0000"/>
                </a:solidFill>
              </a:rPr>
              <a:t>The Roaring Twenties: The Clash of Traditionalism and Modernism</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763000" cy="6858000"/>
          </a:xfrm>
        </p:spPr>
        <p:txBody>
          <a:bodyPr>
            <a:normAutofit/>
          </a:bodyPr>
          <a:lstStyle/>
          <a:p>
            <a:pPr marL="342900" lvl="1" indent="-342900">
              <a:buFont typeface="Arial" panose="020B0604020202020204" pitchFamily="34" charset="0"/>
              <a:buChar char="•"/>
            </a:pPr>
            <a:r>
              <a:rPr lang="en-US" dirty="0"/>
              <a:t>After World War I, many people rejected the ideas of the </a:t>
            </a:r>
            <a:r>
              <a:rPr lang="en-US" b="1" u="sng" dirty="0" smtClean="0"/>
              <a:t>#8 Progressives </a:t>
            </a:r>
            <a:r>
              <a:rPr lang="en-US" dirty="0" smtClean="0"/>
              <a:t>when </a:t>
            </a:r>
            <a:r>
              <a:rPr lang="en-US" dirty="0"/>
              <a:t>government had attempted to regulate businesses and help the people. </a:t>
            </a:r>
            <a:r>
              <a:rPr lang="en-US" dirty="0" smtClean="0"/>
              <a:t>Instead</a:t>
            </a:r>
            <a:r>
              <a:rPr lang="en-US" dirty="0"/>
              <a:t>, the country returned to a much more business friendly environment. </a:t>
            </a:r>
            <a:endParaRPr lang="en-US" dirty="0" smtClean="0"/>
          </a:p>
          <a:p>
            <a:pPr marL="342900" lvl="1" indent="-342900">
              <a:buFont typeface="Arial" panose="020B0604020202020204" pitchFamily="34" charset="0"/>
              <a:buChar char="•"/>
            </a:pPr>
            <a:r>
              <a:rPr lang="en-US" dirty="0" smtClean="0"/>
              <a:t>This </a:t>
            </a:r>
            <a:r>
              <a:rPr lang="en-US" dirty="0"/>
              <a:t>was seen as business owners and workers clashed.  Many </a:t>
            </a:r>
            <a:r>
              <a:rPr lang="en-US" b="1" u="sng" dirty="0" smtClean="0"/>
              <a:t>#9 Labor Unions </a:t>
            </a:r>
            <a:r>
              <a:rPr lang="en-US" dirty="0" smtClean="0"/>
              <a:t>went </a:t>
            </a:r>
            <a:r>
              <a:rPr lang="en-US" dirty="0"/>
              <a:t>on strike after the war demanding higher wages and better working </a:t>
            </a:r>
            <a:r>
              <a:rPr lang="en-US" dirty="0" smtClean="0"/>
              <a:t>conditions.</a:t>
            </a:r>
          </a:p>
          <a:p>
            <a:pPr marL="342900" lvl="1" indent="-342900">
              <a:buFont typeface="Arial" panose="020B0604020202020204" pitchFamily="34" charset="0"/>
              <a:buChar char="•"/>
            </a:pPr>
            <a:r>
              <a:rPr lang="en-US" dirty="0" smtClean="0"/>
              <a:t>However, most Americans supported the business owners as labor unions had many </a:t>
            </a:r>
            <a:r>
              <a:rPr lang="en-US" b="1" dirty="0" smtClean="0"/>
              <a:t>immigrants </a:t>
            </a:r>
            <a:r>
              <a:rPr lang="en-US" dirty="0" smtClean="0"/>
              <a:t>and were increasingly associated with </a:t>
            </a:r>
            <a:r>
              <a:rPr lang="en-US" b="1" dirty="0" smtClean="0"/>
              <a:t>communism</a:t>
            </a:r>
            <a:r>
              <a:rPr lang="en-US" dirty="0" smtClean="0"/>
              <a:t>.   </a:t>
            </a:r>
          </a:p>
          <a:p>
            <a:pPr eaLnBrk="1" hangingPunct="1"/>
            <a:endParaRPr lang="en-US" sz="2400" dirty="0" smtClean="0"/>
          </a:p>
          <a:p>
            <a:pPr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763000" cy="6858000"/>
          </a:xfrm>
        </p:spPr>
        <p:txBody>
          <a:bodyPr>
            <a:normAutofit lnSpcReduction="10000"/>
          </a:bodyPr>
          <a:lstStyle/>
          <a:p>
            <a:pPr marL="336042" lvl="1" indent="0">
              <a:spcBef>
                <a:spcPts val="324"/>
              </a:spcBef>
              <a:buNone/>
              <a:defRPr/>
            </a:pPr>
            <a:r>
              <a:rPr lang="en-US" sz="2800" dirty="0" smtClean="0"/>
              <a:t>Management used the </a:t>
            </a:r>
            <a:r>
              <a:rPr lang="en-US" sz="2800" dirty="0" smtClean="0">
                <a:solidFill>
                  <a:srgbClr val="FF0000"/>
                </a:solidFill>
              </a:rPr>
              <a:t>“Red Scare” </a:t>
            </a:r>
            <a:r>
              <a:rPr lang="en-US" sz="2800" dirty="0" smtClean="0"/>
              <a:t>to their advantage during all these strikes.  </a:t>
            </a:r>
          </a:p>
          <a:p>
            <a:pPr lvl="1" eaLnBrk="1" hangingPunct="1"/>
            <a:r>
              <a:rPr lang="en-US" dirty="0" smtClean="0"/>
              <a:t>They began </a:t>
            </a:r>
            <a:r>
              <a:rPr lang="en-US" b="1" dirty="0" smtClean="0">
                <a:solidFill>
                  <a:srgbClr val="00B050"/>
                </a:solidFill>
              </a:rPr>
              <a:t>labeling striking workers as communists.</a:t>
            </a:r>
          </a:p>
          <a:p>
            <a:pPr lvl="1" eaLnBrk="1" hangingPunct="1"/>
            <a:r>
              <a:rPr lang="en-US" dirty="0" smtClean="0"/>
              <a:t>They claimed the striking workers were attempting to establish communism by striking.</a:t>
            </a:r>
          </a:p>
          <a:p>
            <a:r>
              <a:rPr lang="en-US" sz="2800" b="1" dirty="0"/>
              <a:t>The </a:t>
            </a:r>
            <a:r>
              <a:rPr lang="en-US" sz="2800" b="1" u="sng" dirty="0"/>
              <a:t>1</a:t>
            </a:r>
            <a:r>
              <a:rPr lang="en-US" sz="2800" b="1" dirty="0"/>
              <a:t>920s was a set back for labor movements and unions:</a:t>
            </a:r>
          </a:p>
          <a:p>
            <a:pPr lvl="1"/>
            <a:r>
              <a:rPr lang="en-US" b="1" dirty="0">
                <a:solidFill>
                  <a:srgbClr val="00B050"/>
                </a:solidFill>
              </a:rPr>
              <a:t> Unions became association with communism</a:t>
            </a:r>
            <a:r>
              <a:rPr lang="en-US" dirty="0"/>
              <a:t>.  </a:t>
            </a:r>
          </a:p>
          <a:p>
            <a:pPr lvl="1"/>
            <a:r>
              <a:rPr lang="en-US" dirty="0"/>
              <a:t>Large immigrant work force was willing to work for less money</a:t>
            </a:r>
            <a:r>
              <a:rPr lang="en-US" dirty="0" smtClean="0"/>
              <a:t>.</a:t>
            </a:r>
          </a:p>
          <a:p>
            <a:pPr lvl="1"/>
            <a:r>
              <a:rPr lang="en-US" dirty="0"/>
              <a:t>Furthermore, after the war many of the business regulations of the progressive era went away and </a:t>
            </a:r>
            <a:r>
              <a:rPr lang="en-US" b="1" u="sng" dirty="0" smtClean="0"/>
              <a:t>#10 tariff  </a:t>
            </a:r>
            <a:r>
              <a:rPr lang="en-US" dirty="0" smtClean="0"/>
              <a:t>went </a:t>
            </a:r>
            <a:r>
              <a:rPr lang="en-US" dirty="0"/>
              <a:t>back up.  </a:t>
            </a:r>
            <a:endParaRPr lang="en-US" dirty="0" smtClean="0"/>
          </a:p>
          <a:p>
            <a:pPr lvl="1"/>
            <a:r>
              <a:rPr lang="en-US" dirty="0" smtClean="0"/>
              <a:t>The </a:t>
            </a:r>
            <a:r>
              <a:rPr lang="en-US" dirty="0"/>
              <a:t>most famous tariff of the time period was the </a:t>
            </a:r>
            <a:r>
              <a:rPr lang="en-US" b="1" u="sng" dirty="0"/>
              <a:t>#11 </a:t>
            </a:r>
            <a:r>
              <a:rPr lang="en-US" b="1" u="sng" dirty="0" err="1" smtClean="0"/>
              <a:t>Fordney-McCumber</a:t>
            </a:r>
            <a:r>
              <a:rPr lang="en-US" b="1" dirty="0"/>
              <a:t> </a:t>
            </a:r>
            <a:r>
              <a:rPr lang="en-US" dirty="0" smtClean="0"/>
              <a:t>tariff </a:t>
            </a:r>
            <a:r>
              <a:rPr lang="en-US" dirty="0"/>
              <a:t>passed in 1922.   </a:t>
            </a:r>
            <a:endParaRPr lang="en-US" sz="2800" dirty="0" smtClean="0"/>
          </a:p>
          <a:p>
            <a:pPr eaLnBrk="1" hangingPunct="1"/>
            <a:endParaRPr lang="en-US" sz="2400" dirty="0" smtClean="0"/>
          </a:p>
          <a:p>
            <a:pPr eaLnBrk="1" hangingPunct="1"/>
            <a:endParaRPr lang="en-US" sz="2400" dirty="0" smtClean="0"/>
          </a:p>
        </p:txBody>
      </p:sp>
    </p:spTree>
    <p:extLst>
      <p:ext uri="{BB962C8B-B14F-4D97-AF65-F5344CB8AC3E}">
        <p14:creationId xmlns:p14="http://schemas.microsoft.com/office/powerpoint/2010/main" val="42186128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to="" calcmode="lin" valueType="num">
                                      <p:cBhvr>
                                        <p:cTn id="21" dur="1" fill="hold"/>
                                        <p:tgtEl>
                                          <p:spTgt spid="3">
                                            <p:txEl>
                                              <p:pRg st="4" end="4"/>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to="" calcmode="lin" valueType="num">
                                      <p:cBhvr>
                                        <p:cTn id="24" dur="1" fill="hold"/>
                                        <p:tgtEl>
                                          <p:spTgt spid="3">
                                            <p:txEl>
                                              <p:pRg st="5" end="5"/>
                                            </p:txEl>
                                          </p:spTgt>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to="" calcmode="lin" valueType="num">
                                      <p:cBhvr>
                                        <p:cTn id="27" dur="1" fill="hold"/>
                                        <p:tgtEl>
                                          <p:spTgt spid="3">
                                            <p:txEl>
                                              <p:pRg st="6" end="6"/>
                                            </p:txEl>
                                          </p:spTgt>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to="" calcmode="lin" valueType="num">
                                      <p:cBhvr>
                                        <p:cTn id="30"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HEY YOU! This is on the test. . . </a:t>
            </a:r>
            <a:endParaRPr lang="en-US" dirty="0"/>
          </a:p>
        </p:txBody>
      </p:sp>
      <p:sp>
        <p:nvSpPr>
          <p:cNvPr id="2" name="Content Placeholder 1"/>
          <p:cNvSpPr>
            <a:spLocks noGrp="1"/>
          </p:cNvSpPr>
          <p:nvPr>
            <p:ph idx="1"/>
          </p:nvPr>
        </p:nvSpPr>
        <p:spPr>
          <a:xfrm>
            <a:off x="457200" y="1219200"/>
            <a:ext cx="8229600" cy="5334000"/>
          </a:xfrm>
        </p:spPr>
        <p:txBody>
          <a:bodyPr>
            <a:normAutofit/>
          </a:bodyPr>
          <a:lstStyle/>
          <a:p>
            <a:r>
              <a:rPr lang="en-US" b="1" dirty="0" smtClean="0">
                <a:solidFill>
                  <a:srgbClr val="FF0000"/>
                </a:solidFill>
              </a:rPr>
              <a:t>Labor </a:t>
            </a:r>
            <a:r>
              <a:rPr lang="en-US" b="1" dirty="0">
                <a:solidFill>
                  <a:srgbClr val="FF0000"/>
                </a:solidFill>
              </a:rPr>
              <a:t>unions developed need to improved </a:t>
            </a:r>
            <a:r>
              <a:rPr lang="en-US" b="1" dirty="0" smtClean="0">
                <a:solidFill>
                  <a:srgbClr val="FF0000"/>
                </a:solidFill>
              </a:rPr>
              <a:t>w_______ </a:t>
            </a:r>
            <a:r>
              <a:rPr lang="en-US" b="1" dirty="0">
                <a:solidFill>
                  <a:srgbClr val="FF0000"/>
                </a:solidFill>
              </a:rPr>
              <a:t>conditions. </a:t>
            </a:r>
          </a:p>
          <a:p>
            <a:r>
              <a:rPr lang="en-US" b="1" dirty="0" smtClean="0">
                <a:solidFill>
                  <a:srgbClr val="FF0000"/>
                </a:solidFill>
              </a:rPr>
              <a:t>In </a:t>
            </a:r>
            <a:r>
              <a:rPr lang="en-US" b="1" dirty="0">
                <a:solidFill>
                  <a:srgbClr val="FF0000"/>
                </a:solidFill>
              </a:rPr>
              <a:t>the 1920s people feared labor unions linked to </a:t>
            </a:r>
            <a:r>
              <a:rPr lang="en-US" b="1" dirty="0" smtClean="0">
                <a:solidFill>
                  <a:srgbClr val="FF0000"/>
                </a:solidFill>
              </a:rPr>
              <a:t>c____________. </a:t>
            </a:r>
            <a:r>
              <a:rPr lang="en-US" b="1" dirty="0">
                <a:solidFill>
                  <a:srgbClr val="FF0000"/>
                </a:solidFill>
              </a:rPr>
              <a:t>(Workers own </a:t>
            </a:r>
            <a:r>
              <a:rPr lang="en-US" b="1" dirty="0" smtClean="0">
                <a:solidFill>
                  <a:srgbClr val="FF0000"/>
                </a:solidFill>
              </a:rPr>
              <a:t>business)</a:t>
            </a:r>
          </a:p>
          <a:p>
            <a:r>
              <a:rPr lang="en-US" b="1" dirty="0" smtClean="0">
                <a:solidFill>
                  <a:srgbClr val="FF0000"/>
                </a:solidFill>
              </a:rPr>
              <a:t>After </a:t>
            </a:r>
            <a:r>
              <a:rPr lang="en-US" b="1" dirty="0">
                <a:solidFill>
                  <a:srgbClr val="FF0000"/>
                </a:solidFill>
              </a:rPr>
              <a:t>World War I labor strikes </a:t>
            </a:r>
            <a:r>
              <a:rPr lang="en-US" b="1" dirty="0" err="1" smtClean="0">
                <a:solidFill>
                  <a:srgbClr val="FF0000"/>
                </a:solidFill>
              </a:rPr>
              <a:t>i</a:t>
            </a:r>
            <a:r>
              <a:rPr lang="en-US" b="1" dirty="0" smtClean="0">
                <a:solidFill>
                  <a:srgbClr val="FF0000"/>
                </a:solidFill>
              </a:rPr>
              <a:t>___________ </a:t>
            </a:r>
            <a:r>
              <a:rPr lang="en-US" b="1" dirty="0">
                <a:solidFill>
                  <a:srgbClr val="FF0000"/>
                </a:solidFill>
              </a:rPr>
              <a:t>because pay was </a:t>
            </a:r>
            <a:r>
              <a:rPr lang="en-US" b="1" dirty="0" smtClean="0">
                <a:solidFill>
                  <a:srgbClr val="FF0000"/>
                </a:solidFill>
              </a:rPr>
              <a:t>l_________ </a:t>
            </a:r>
            <a:r>
              <a:rPr lang="en-US" b="1" dirty="0">
                <a:solidFill>
                  <a:srgbClr val="FF0000"/>
                </a:solidFill>
              </a:rPr>
              <a:t>than the price of living.</a:t>
            </a:r>
          </a:p>
          <a:p>
            <a:endParaRPr lang="en-US" dirty="0"/>
          </a:p>
        </p:txBody>
      </p:sp>
    </p:spTree>
    <p:extLst>
      <p:ext uri="{BB962C8B-B14F-4D97-AF65-F5344CB8AC3E}">
        <p14:creationId xmlns:p14="http://schemas.microsoft.com/office/powerpoint/2010/main" val="15907071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609600"/>
          </a:xfrm>
        </p:spPr>
        <p:txBody>
          <a:bodyPr/>
          <a:lstStyle/>
          <a:p>
            <a:pPr eaLnBrk="1" fontAlgn="auto" hangingPunct="1">
              <a:spcAft>
                <a:spcPts val="0"/>
              </a:spcAft>
              <a:defRPr/>
            </a:pPr>
            <a:r>
              <a:rPr lang="en-US" sz="2800" smtClean="0"/>
              <a:t>ANALYZE THE FOLLOWING CARTOON:</a:t>
            </a:r>
          </a:p>
        </p:txBody>
      </p:sp>
      <p:pic>
        <p:nvPicPr>
          <p:cNvPr id="23554" name="Content Placeholder 3" descr="Cleaning_the_Nest.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685800"/>
            <a:ext cx="8534400" cy="5943600"/>
          </a:xfr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685800"/>
          </a:xfrm>
        </p:spPr>
        <p:txBody>
          <a:bodyPr>
            <a:normAutofit fontScale="90000"/>
          </a:bodyPr>
          <a:lstStyle/>
          <a:p>
            <a:pPr eaLnBrk="1" fontAlgn="auto" hangingPunct="1">
              <a:spcAft>
                <a:spcPts val="0"/>
              </a:spcAft>
              <a:defRPr/>
            </a:pPr>
            <a:r>
              <a:rPr lang="en-US" sz="4000" dirty="0" smtClean="0">
                <a:solidFill>
                  <a:srgbClr val="7030A0"/>
                </a:solidFill>
              </a:rPr>
              <a:t>President Warren Harding 1920</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190499"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eaLnBrk="1" fontAlgn="auto" hangingPunct="1">
              <a:spcAft>
                <a:spcPts val="0"/>
              </a:spcAft>
              <a:defRPr/>
            </a:pPr>
            <a:r>
              <a:rPr lang="en-US" sz="4000" i="1" dirty="0" smtClean="0">
                <a:solidFill>
                  <a:schemeClr val="tx1">
                    <a:lumMod val="65000"/>
                    <a:lumOff val="35000"/>
                  </a:schemeClr>
                </a:solidFill>
                <a:hlinkClick r:id="rId2"/>
              </a:rPr>
              <a:t>THE HARDING PRESIDENCY</a:t>
            </a:r>
            <a:endParaRPr lang="en-US" sz="4000" i="1" dirty="0">
              <a:solidFill>
                <a:schemeClr val="tx1">
                  <a:lumMod val="65000"/>
                  <a:lumOff val="35000"/>
                </a:schemeClr>
              </a:solidFill>
            </a:endParaRPr>
          </a:p>
        </p:txBody>
      </p:sp>
      <p:sp>
        <p:nvSpPr>
          <p:cNvPr id="3" name="Content Placeholder 2"/>
          <p:cNvSpPr>
            <a:spLocks noGrp="1"/>
          </p:cNvSpPr>
          <p:nvPr>
            <p:ph idx="1"/>
          </p:nvPr>
        </p:nvSpPr>
        <p:spPr>
          <a:xfrm>
            <a:off x="457200" y="685800"/>
            <a:ext cx="8001000" cy="5791200"/>
          </a:xfrm>
        </p:spPr>
        <p:txBody>
          <a:bodyPr>
            <a:noAutofit/>
          </a:bodyPr>
          <a:lstStyle/>
          <a:p>
            <a:pPr marL="365760" lvl="1" indent="-256032">
              <a:buFont typeface="Wingdings 3"/>
              <a:buChar char=""/>
              <a:defRPr/>
            </a:pPr>
            <a:r>
              <a:rPr lang="en-US" dirty="0"/>
              <a:t>These policies of the 1920’s were most clearly embodied in the presidency of </a:t>
            </a:r>
            <a:r>
              <a:rPr lang="en-US" b="1" u="sng" dirty="0" smtClean="0"/>
              <a:t>#12 Harding &amp; Coolidge</a:t>
            </a:r>
            <a:endParaRPr lang="en-US" b="1" u="sng" dirty="0"/>
          </a:p>
          <a:p>
            <a:pPr marL="365760" lvl="1" indent="-256032">
              <a:buFont typeface="Wingdings 3"/>
              <a:buChar char=""/>
              <a:defRPr/>
            </a:pPr>
            <a:r>
              <a:rPr lang="en-US" dirty="0" smtClean="0"/>
              <a:t>He </a:t>
            </a:r>
            <a:r>
              <a:rPr lang="en-US" dirty="0"/>
              <a:t>promised a </a:t>
            </a:r>
            <a:r>
              <a:rPr lang="en-US" b="1" u="sng" dirty="0" smtClean="0"/>
              <a:t>#13 Return to Normalcy </a:t>
            </a:r>
            <a:r>
              <a:rPr lang="en-US" dirty="0" smtClean="0"/>
              <a:t>He </a:t>
            </a:r>
            <a:r>
              <a:rPr lang="en-US" dirty="0"/>
              <a:t>rejected the progressive policies of Roosevelt, Taft, and Wilson, and instead called for the government to become less involved in business and the peoples’ lives. </a:t>
            </a:r>
            <a:endParaRPr lang="en-US" dirty="0" smtClean="0"/>
          </a:p>
          <a:p>
            <a:pPr marL="365760" lvl="1" indent="-256032">
              <a:buFont typeface="Wingdings 3"/>
              <a:buChar char=""/>
              <a:defRPr/>
            </a:pPr>
            <a:r>
              <a:rPr lang="en-US" dirty="0" smtClean="0"/>
              <a:t>Although </a:t>
            </a:r>
            <a:r>
              <a:rPr lang="en-US" dirty="0"/>
              <a:t>many people embraced Harding’s call for </a:t>
            </a:r>
            <a:r>
              <a:rPr lang="en-US" b="1" dirty="0"/>
              <a:t>normalcy</a:t>
            </a:r>
            <a:r>
              <a:rPr lang="en-US" dirty="0"/>
              <a:t> and he was very popular, his presidency quickly became full of scandal and corruption.  </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457200" lvl="1" indent="0">
              <a:buNone/>
            </a:pPr>
            <a:r>
              <a:rPr lang="en-US" dirty="0"/>
              <a:t>Harding’s first mistake was that he appointed his friends to his Cabinet.  They were known as the </a:t>
            </a:r>
            <a:r>
              <a:rPr lang="en-US" b="1" u="sng" dirty="0" smtClean="0"/>
              <a:t>#14 Ohio Gang </a:t>
            </a:r>
            <a:r>
              <a:rPr lang="en-US" dirty="0" smtClean="0"/>
              <a:t>and </a:t>
            </a:r>
            <a:r>
              <a:rPr lang="en-US" dirty="0"/>
              <a:t>took advantage of their position in the government to make lots of money.  This caused much scandal in Washington.  </a:t>
            </a:r>
            <a:endParaRPr lang="en-US" dirty="0" smtClean="0"/>
          </a:p>
          <a:p>
            <a:pPr marL="457200" lvl="1" indent="0">
              <a:buNone/>
            </a:pPr>
            <a:r>
              <a:rPr lang="en-US" dirty="0" smtClean="0"/>
              <a:t>Most </a:t>
            </a:r>
            <a:r>
              <a:rPr lang="en-US" dirty="0"/>
              <a:t>famously, Harding’s Secretary of the Interior gave oil rich public land in Teapot Dome, Wyoming, to oil companies.  In exchange, he received many gifts and lots of money.  This became known as </a:t>
            </a:r>
            <a:r>
              <a:rPr lang="en-US" dirty="0" smtClean="0"/>
              <a:t>the. </a:t>
            </a:r>
            <a:r>
              <a:rPr lang="en-US" b="1" u="sng" dirty="0" smtClean="0"/>
              <a:t>#15 Teapot Dome Scandal  </a:t>
            </a:r>
            <a:endParaRPr lang="en-US" b="1" u="sng" dirty="0"/>
          </a:p>
          <a:p>
            <a:pPr marL="765366" lvl="2" indent="0">
              <a:buNone/>
              <a:defRPr/>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685800"/>
          </a:xfrm>
        </p:spPr>
        <p:txBody>
          <a:bodyPr>
            <a:normAutofit fontScale="90000"/>
          </a:bodyPr>
          <a:lstStyle/>
          <a:p>
            <a:pPr eaLnBrk="1" fontAlgn="auto" hangingPunct="1">
              <a:spcAft>
                <a:spcPts val="0"/>
              </a:spcAft>
              <a:defRPr/>
            </a:pPr>
            <a:r>
              <a:rPr lang="en-US" sz="4000" smtClean="0">
                <a:solidFill>
                  <a:srgbClr val="7030A0"/>
                </a:solidFill>
              </a:rPr>
              <a:t>President Calvin Coolidge</a:t>
            </a:r>
          </a:p>
        </p:txBody>
      </p:sp>
      <p:pic>
        <p:nvPicPr>
          <p:cNvPr id="22530" name="Content Placeholder 3" descr="coolidg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990600"/>
            <a:ext cx="5334000" cy="5091113"/>
          </a:xfrm>
        </p:spPr>
      </p:pic>
    </p:spTree>
    <p:extLst>
      <p:ext uri="{BB962C8B-B14F-4D97-AF65-F5344CB8AC3E}">
        <p14:creationId xmlns:p14="http://schemas.microsoft.com/office/powerpoint/2010/main" val="18418831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 y="304800"/>
            <a:ext cx="9144000" cy="838200"/>
          </a:xfrm>
        </p:spPr>
        <p:txBody>
          <a:bodyPr>
            <a:noAutofit/>
          </a:bodyPr>
          <a:lstStyle/>
          <a:p>
            <a:pPr eaLnBrk="1" fontAlgn="auto" hangingPunct="1">
              <a:spcAft>
                <a:spcPts val="0"/>
              </a:spcAft>
              <a:defRPr/>
            </a:pPr>
            <a:r>
              <a:rPr lang="en-US" sz="3600" b="1" dirty="0" smtClean="0">
                <a:solidFill>
                  <a:schemeClr val="tx1">
                    <a:lumMod val="65000"/>
                    <a:lumOff val="35000"/>
                  </a:schemeClr>
                </a:solidFill>
              </a:rPr>
              <a:t>PRES. CALVIN COOLIDGE: </a:t>
            </a:r>
            <a:br>
              <a:rPr lang="en-US" sz="3600" b="1" dirty="0" smtClean="0">
                <a:solidFill>
                  <a:schemeClr val="tx1">
                    <a:lumMod val="65000"/>
                    <a:lumOff val="35000"/>
                  </a:schemeClr>
                </a:solidFill>
              </a:rPr>
            </a:br>
            <a:r>
              <a:rPr lang="en-US" sz="3600" b="1" dirty="0" smtClean="0">
                <a:solidFill>
                  <a:schemeClr val="tx1">
                    <a:lumMod val="65000"/>
                    <a:lumOff val="35000"/>
                  </a:schemeClr>
                </a:solidFill>
                <a:hlinkClick r:id="rId2"/>
              </a:rPr>
              <a:t>THE BUSINESS OF AMERICA</a:t>
            </a:r>
            <a:endParaRPr lang="en-US" sz="3600" b="1" dirty="0">
              <a:solidFill>
                <a:schemeClr val="tx1">
                  <a:lumMod val="65000"/>
                  <a:lumOff val="35000"/>
                </a:schemeClr>
              </a:solidFill>
            </a:endParaRPr>
          </a:p>
        </p:txBody>
      </p:sp>
      <p:sp>
        <p:nvSpPr>
          <p:cNvPr id="3" name="Content Placeholder 2"/>
          <p:cNvSpPr>
            <a:spLocks noGrp="1"/>
          </p:cNvSpPr>
          <p:nvPr>
            <p:ph idx="1"/>
          </p:nvPr>
        </p:nvSpPr>
        <p:spPr>
          <a:xfrm>
            <a:off x="609600" y="1447800"/>
            <a:ext cx="7848600" cy="6019800"/>
          </a:xfrm>
        </p:spPr>
        <p:txBody>
          <a:bodyPr>
            <a:normAutofit/>
          </a:bodyPr>
          <a:lstStyle/>
          <a:p>
            <a:pPr marL="457200" lvl="1" indent="0">
              <a:buNone/>
            </a:pPr>
            <a:r>
              <a:rPr lang="en-US" dirty="0"/>
              <a:t>This scandal might have brought the Harding administration down except for the fact the Harding died suddenly in 1923 and was replaced by his vice </a:t>
            </a:r>
            <a:r>
              <a:rPr lang="en-US" dirty="0" smtClean="0"/>
              <a:t>president </a:t>
            </a:r>
            <a:r>
              <a:rPr lang="en-US" b="1" u="sng" dirty="0" smtClean="0"/>
              <a:t>#16 Calvin Coolidge </a:t>
            </a:r>
            <a:endParaRPr lang="en-US" b="1" u="sng" dirty="0"/>
          </a:p>
          <a:p>
            <a:pPr marL="457200" lvl="1" indent="0">
              <a:buNone/>
            </a:pPr>
            <a:r>
              <a:rPr lang="en-US" dirty="0" smtClean="0"/>
              <a:t>Calvin </a:t>
            </a:r>
            <a:r>
              <a:rPr lang="en-US" dirty="0"/>
              <a:t>Coolidge restored Americans’ trust in the government and cleared up the corruption and scandal of the Harding administration. </a:t>
            </a:r>
            <a:endParaRPr lang="en-US" dirty="0" smtClean="0"/>
          </a:p>
          <a:p>
            <a:pPr marL="457200" lvl="1" indent="0">
              <a:buNone/>
            </a:pPr>
            <a:r>
              <a:rPr lang="en-US" dirty="0" smtClean="0"/>
              <a:t>He </a:t>
            </a:r>
            <a:r>
              <a:rPr lang="en-US" dirty="0"/>
              <a:t>was very pro-business and continued many of the </a:t>
            </a:r>
            <a:r>
              <a:rPr lang="en-US" b="1" u="sng" dirty="0" smtClean="0"/>
              <a:t>#17 Laissez faire </a:t>
            </a:r>
            <a:r>
              <a:rPr lang="en-US" dirty="0" smtClean="0"/>
              <a:t>policies </a:t>
            </a:r>
            <a:r>
              <a:rPr lang="en-US" dirty="0"/>
              <a:t>of the Harding administration.  </a:t>
            </a:r>
          </a:p>
          <a:p>
            <a:pPr eaLnBrk="1" hangingPunct="1"/>
            <a:endParaRPr lang="en-US" sz="2800" dirty="0" smtClean="0"/>
          </a:p>
        </p:txBody>
      </p:sp>
      <p:sp>
        <p:nvSpPr>
          <p:cNvPr id="17" name="Freeform 16"/>
          <p:cNvSpPr/>
          <p:nvPr/>
        </p:nvSpPr>
        <p:spPr>
          <a:xfrm>
            <a:off x="1964531" y="5581054"/>
            <a:ext cx="62509" cy="35720"/>
          </a:xfrm>
          <a:custGeom>
            <a:avLst/>
            <a:gdLst/>
            <a:ahLst/>
            <a:cxnLst/>
            <a:rect l="0" t="0" r="0" b="0"/>
            <a:pathLst>
              <a:path w="62509" h="35720">
                <a:moveTo>
                  <a:pt x="62508" y="0"/>
                </a:moveTo>
                <a:lnTo>
                  <a:pt x="53578" y="0"/>
                </a:lnTo>
                <a:lnTo>
                  <a:pt x="35719" y="8930"/>
                </a:lnTo>
                <a:lnTo>
                  <a:pt x="26789" y="17860"/>
                </a:lnTo>
                <a:lnTo>
                  <a:pt x="0" y="35719"/>
                </a:lnTo>
                <a:lnTo>
                  <a:pt x="0" y="357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main idea?</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“[In 1914], Ford announced that he would nearly double the minimum salary paid to his 13,600 workers to $5 a day, and reduce the workday from nine hours to eight.  In a stroke, he transformed the people who manufacture automobiles into the people who buy them. …The reaction from business thinkers was generally negative.  ‘He’s crazy, isn’t he?’ asked Adolph Ochs, publisher of the </a:t>
            </a:r>
            <a:r>
              <a:rPr lang="en-US" i="1" dirty="0">
                <a:solidFill>
                  <a:srgbClr val="FF0000"/>
                </a:solidFill>
              </a:rPr>
              <a:t>New York Times</a:t>
            </a:r>
            <a:r>
              <a:rPr lang="en-US" dirty="0">
                <a:solidFill>
                  <a:srgbClr val="FF0000"/>
                </a:solidFill>
              </a:rPr>
              <a:t>. …The </a:t>
            </a:r>
            <a:r>
              <a:rPr lang="en-US" i="1" dirty="0">
                <a:solidFill>
                  <a:srgbClr val="FF0000"/>
                </a:solidFill>
              </a:rPr>
              <a:t>Wall Street Journal</a:t>
            </a:r>
            <a:r>
              <a:rPr lang="en-US" dirty="0">
                <a:solidFill>
                  <a:srgbClr val="FF0000"/>
                </a:solidFill>
              </a:rPr>
              <a:t> went ever further, accusing Ford of having ‘committed economic blunders, if not crimes’ and applying ‘spiritual principles where they don’t belong.’”        --Kevin Baker, “Ford’s Paradox,” </a:t>
            </a:r>
            <a:r>
              <a:rPr lang="en-US" dirty="0" smtClean="0">
                <a:solidFill>
                  <a:srgbClr val="FF0000"/>
                </a:solidFill>
              </a:rPr>
              <a:t>2000</a:t>
            </a:r>
          </a:p>
          <a:p>
            <a:pPr marL="0" indent="0">
              <a:buNone/>
            </a:pPr>
            <a:endParaRPr lang="en-US" dirty="0"/>
          </a:p>
        </p:txBody>
      </p:sp>
    </p:spTree>
    <p:extLst>
      <p:ext uri="{BB962C8B-B14F-4D97-AF65-F5344CB8AC3E}">
        <p14:creationId xmlns:p14="http://schemas.microsoft.com/office/powerpoint/2010/main" val="105327355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pPr eaLnBrk="1" fontAlgn="auto" hangingPunct="1">
              <a:spcAft>
                <a:spcPts val="0"/>
              </a:spcAft>
              <a:defRPr/>
            </a:pPr>
            <a:r>
              <a:rPr lang="en-US" i="1" dirty="0" smtClean="0">
                <a:solidFill>
                  <a:schemeClr val="tx1">
                    <a:lumMod val="50000"/>
                    <a:lumOff val="50000"/>
                  </a:schemeClr>
                </a:solidFill>
              </a:rPr>
              <a:t>CHANGING WAYS OF LIFE</a:t>
            </a:r>
          </a:p>
        </p:txBody>
      </p:sp>
      <p:sp>
        <p:nvSpPr>
          <p:cNvPr id="3" name="Content Placeholder 2"/>
          <p:cNvSpPr>
            <a:spLocks noGrp="1"/>
          </p:cNvSpPr>
          <p:nvPr>
            <p:ph idx="1"/>
          </p:nvPr>
        </p:nvSpPr>
        <p:spPr>
          <a:xfrm>
            <a:off x="228600" y="685800"/>
            <a:ext cx="8382000" cy="6096000"/>
          </a:xfrm>
          <a:ln>
            <a:solidFill>
              <a:schemeClr val="accent1"/>
            </a:solidFill>
          </a:ln>
        </p:spPr>
        <p:txBody>
          <a:bodyPr rtlCol="0">
            <a:normAutofit/>
          </a:bodyPr>
          <a:lstStyle/>
          <a:p>
            <a:pPr marL="365760" indent="-256032" eaLnBrk="1" fontAlgn="auto" hangingPunct="1">
              <a:spcAft>
                <a:spcPts val="0"/>
              </a:spcAft>
              <a:buFont typeface="Arial" pitchFamily="34" charset="0"/>
              <a:buChar char="•"/>
              <a:defRPr/>
            </a:pPr>
            <a:r>
              <a:rPr lang="en-US" sz="2800" dirty="0" smtClean="0"/>
              <a:t>The biggest concern of most Americans following WWI was staying out of future world conflicts</a:t>
            </a:r>
          </a:p>
          <a:p>
            <a:pPr marL="365760" indent="-256032" eaLnBrk="1" fontAlgn="auto" hangingPunct="1">
              <a:spcAft>
                <a:spcPts val="0"/>
              </a:spcAft>
              <a:buFont typeface="Arial" pitchFamily="34" charset="0"/>
              <a:buChar char="•"/>
              <a:defRPr/>
            </a:pPr>
            <a:r>
              <a:rPr lang="en-US" sz="2800" dirty="0" smtClean="0"/>
              <a:t>This concept led to the rebirth of the following:</a:t>
            </a:r>
          </a:p>
          <a:p>
            <a:pPr marL="621792" lvl="1" eaLnBrk="1" fontAlgn="auto" hangingPunct="1">
              <a:spcBef>
                <a:spcPts val="324"/>
              </a:spcBef>
              <a:spcAft>
                <a:spcPts val="0"/>
              </a:spcAft>
              <a:buFont typeface="Arial" pitchFamily="34" charset="0"/>
              <a:buChar char="–"/>
              <a:defRPr/>
            </a:pPr>
            <a:r>
              <a:rPr lang="en-US" b="1" u="sng" dirty="0" smtClean="0">
                <a:solidFill>
                  <a:srgbClr val="FF0000"/>
                </a:solidFill>
              </a:rPr>
              <a:t>#1 Isolationism</a:t>
            </a:r>
            <a:r>
              <a:rPr lang="en-US" dirty="0" smtClean="0"/>
              <a:t>- </a:t>
            </a:r>
            <a:r>
              <a:rPr lang="en-US" b="1" dirty="0" smtClean="0">
                <a:solidFill>
                  <a:srgbClr val="00B050"/>
                </a:solidFill>
              </a:rPr>
              <a:t>pulling away from world affairs</a:t>
            </a:r>
          </a:p>
          <a:p>
            <a:pPr marL="365760" indent="-256032" eaLnBrk="1" fontAlgn="auto" hangingPunct="1">
              <a:spcAft>
                <a:spcPts val="0"/>
              </a:spcAft>
              <a:buFont typeface="Arial" pitchFamily="34" charset="0"/>
              <a:buChar char="•"/>
              <a:defRPr/>
            </a:pPr>
            <a:r>
              <a:rPr lang="en-US" sz="2800" b="1" u="sng" dirty="0" smtClean="0"/>
              <a:t>People feared #2 communism</a:t>
            </a:r>
            <a:r>
              <a:rPr lang="en-US" sz="2800" dirty="0" smtClean="0"/>
              <a:t>  as their goal was to end private ownership of business and property</a:t>
            </a:r>
            <a:r>
              <a:rPr lang="en-US" sz="2800" dirty="0"/>
              <a:t>. </a:t>
            </a:r>
            <a:endParaRPr lang="en-US" sz="2800" dirty="0" smtClean="0"/>
          </a:p>
          <a:p>
            <a:pPr marL="365760" indent="-256032" eaLnBrk="1" fontAlgn="auto" hangingPunct="1">
              <a:spcAft>
                <a:spcPts val="0"/>
              </a:spcAft>
              <a:buFont typeface="Arial" pitchFamily="34" charset="0"/>
              <a:buChar char="•"/>
              <a:defRPr/>
            </a:pPr>
            <a:r>
              <a:rPr lang="en-US" sz="2800" b="1" dirty="0" smtClean="0"/>
              <a:t>Anti-immigration activity: </a:t>
            </a:r>
          </a:p>
          <a:p>
            <a:pPr marL="621348" lvl="1" indent="-256032">
              <a:buFont typeface="Arial" pitchFamily="34" charset="0"/>
              <a:buChar char="•"/>
              <a:defRPr/>
            </a:pPr>
            <a:r>
              <a:rPr lang="en-US" b="1" u="sng" dirty="0" smtClean="0"/>
              <a:t>#</a:t>
            </a:r>
            <a:r>
              <a:rPr lang="en-US" b="1" u="sng" dirty="0"/>
              <a:t>3 Nativism</a:t>
            </a:r>
            <a:r>
              <a:rPr lang="en-US" dirty="0"/>
              <a:t>- prejudice against foreign-born </a:t>
            </a:r>
            <a:r>
              <a:rPr lang="en-US" dirty="0" smtClean="0"/>
              <a:t>people </a:t>
            </a:r>
            <a:r>
              <a:rPr lang="en-US" dirty="0"/>
              <a:t>Americans were scared that immigrants were bringing radical ideas into the country. </a:t>
            </a:r>
            <a:endParaRPr lang="en-US" dirty="0" smtClean="0"/>
          </a:p>
          <a:p>
            <a:pPr marL="621348" lvl="1" indent="-256032">
              <a:buFont typeface="Arial" pitchFamily="34" charset="0"/>
              <a:buChar char="•"/>
              <a:defRPr/>
            </a:pPr>
            <a:r>
              <a:rPr lang="en-US" b="1" u="sng" dirty="0" smtClean="0">
                <a:solidFill>
                  <a:srgbClr val="FF0000"/>
                </a:solidFill>
              </a:rPr>
              <a:t>#4“Red </a:t>
            </a:r>
            <a:r>
              <a:rPr lang="en-US" b="1" u="sng" dirty="0">
                <a:solidFill>
                  <a:srgbClr val="FF0000"/>
                </a:solidFill>
              </a:rPr>
              <a:t>Scare”- </a:t>
            </a:r>
            <a:r>
              <a:rPr lang="en-US" b="1" dirty="0">
                <a:solidFill>
                  <a:srgbClr val="00B050"/>
                </a:solidFill>
              </a:rPr>
              <a:t>Fear of </a:t>
            </a:r>
            <a:r>
              <a:rPr lang="en-US" b="1" dirty="0" smtClean="0">
                <a:solidFill>
                  <a:srgbClr val="00B050"/>
                </a:solidFill>
              </a:rPr>
              <a:t>Communism</a:t>
            </a:r>
          </a:p>
          <a:p>
            <a:pPr marL="621348" lvl="1" indent="-256032">
              <a:buFont typeface="Arial" pitchFamily="34" charset="0"/>
              <a:buChar char="•"/>
              <a:defRPr/>
            </a:pPr>
            <a:endParaRPr lang="en-US" dirty="0" smtClean="0"/>
          </a:p>
          <a:p>
            <a:pPr marL="621348" lvl="1" indent="-256032" eaLnBrk="1" fontAlgn="auto" hangingPunct="1">
              <a:spcAft>
                <a:spcPts val="0"/>
              </a:spcAft>
              <a:buFont typeface="Arial" pitchFamily="34" charset="0"/>
              <a:buChar char="•"/>
              <a:defRPr/>
            </a:pPr>
            <a:endParaRPr lang="en-US" sz="2000" dirty="0" smtClean="0"/>
          </a:p>
          <a:p>
            <a:pPr marL="365760" indent="-256032" eaLnBrk="1" fontAlgn="auto" hangingPunct="1">
              <a:spcAft>
                <a:spcPts val="0"/>
              </a:spcAft>
              <a:buFont typeface="Arial" pitchFamily="34" charset="0"/>
              <a:buChar char="•"/>
              <a:defRPr/>
            </a:pPr>
            <a:endParaRPr lang="en-US" sz="2400" dirty="0" smtClean="0"/>
          </a:p>
          <a:p>
            <a:pPr marL="365760" indent="-256032" eaLnBrk="1" fontAlgn="auto" hangingPunct="1">
              <a:spcAft>
                <a:spcPts val="0"/>
              </a:spcAft>
              <a:buFont typeface="Arial" pitchFamily="34" charset="0"/>
              <a:buChar char="•"/>
              <a:defRPr/>
            </a:pPr>
            <a:endParaRPr lang="en-US" sz="2400" dirty="0" smtClean="0"/>
          </a:p>
          <a:p>
            <a:pPr marL="365760" indent="-256032" eaLnBrk="1" fontAlgn="auto" hangingPunct="1">
              <a:spcAft>
                <a:spcPts val="0"/>
              </a:spcAft>
              <a:buFont typeface="Arial" pitchFamily="34" charset="0"/>
              <a:buChar char="•"/>
              <a:defRPr/>
            </a:pPr>
            <a:endParaRPr lang="en-US" sz="2400" dirty="0" smtClean="0"/>
          </a:p>
          <a:p>
            <a:pPr marL="621792" lvl="1" eaLnBrk="1" fontAlgn="auto" hangingPunct="1">
              <a:spcBef>
                <a:spcPts val="324"/>
              </a:spcBef>
              <a:spcAft>
                <a:spcPts val="0"/>
              </a:spcAft>
              <a:buFont typeface="Arial" pitchFamily="34" charset="0"/>
              <a:buChar char="–"/>
              <a:defRPr/>
            </a:pPr>
            <a:endParaRPr lang="en-US" sz="2400" dirty="0" smtClean="0"/>
          </a:p>
          <a:p>
            <a:pPr marL="621792" lvl="1" eaLnBrk="1" fontAlgn="auto" hangingPunct="1">
              <a:spcBef>
                <a:spcPts val="324"/>
              </a:spcBef>
              <a:spcAft>
                <a:spcPts val="0"/>
              </a:spcAft>
              <a:buFont typeface="Arial" pitchFamily="34" charset="0"/>
              <a:buChar char="–"/>
              <a:defRPr/>
            </a:pPr>
            <a:endParaRPr lang="en-US" sz="2400" dirty="0" smtClean="0"/>
          </a:p>
          <a:p>
            <a:pPr marL="621792" lvl="1" eaLnBrk="1" fontAlgn="auto" hangingPunct="1">
              <a:spcBef>
                <a:spcPts val="324"/>
              </a:spcBef>
              <a:spcAft>
                <a:spcPts val="0"/>
              </a:spcAft>
              <a:buFont typeface="Arial" pitchFamily="34" charset="0"/>
              <a:buChar char="–"/>
              <a:defRPr/>
            </a:pPr>
            <a:endParaRPr lang="en-US" sz="2400" dirty="0" smtClean="0"/>
          </a:p>
          <a:p>
            <a:pPr marL="621792" lvl="1" eaLnBrk="1" fontAlgn="auto" hangingPunct="1">
              <a:spcBef>
                <a:spcPts val="324"/>
              </a:spcBef>
              <a:spcAft>
                <a:spcPts val="0"/>
              </a:spcAft>
              <a:buFont typeface="Arial" pitchFamily="34" charset="0"/>
              <a:buChar char="–"/>
              <a:defRPr/>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to="" calcmode="lin" valueType="num">
                                      <p:cBhvr>
                                        <p:cTn id="35" dur="1" fill="hold"/>
                                        <p:tgtEl>
                                          <p:spTgt spid="3">
                                            <p:txEl>
                                              <p:pRg st="5" end="5"/>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to="" calcmode="lin" valueType="num">
                                      <p:cBhvr>
                                        <p:cTn id="38"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HEY YOU! This is on the test. . . </a:t>
            </a:r>
            <a:endParaRPr lang="en-US" dirty="0"/>
          </a:p>
        </p:txBody>
      </p:sp>
      <p:sp>
        <p:nvSpPr>
          <p:cNvPr id="2" name="Content Placeholder 1"/>
          <p:cNvSpPr>
            <a:spLocks noGrp="1"/>
          </p:cNvSpPr>
          <p:nvPr>
            <p:ph idx="1"/>
          </p:nvPr>
        </p:nvSpPr>
        <p:spPr>
          <a:xfrm>
            <a:off x="228600" y="1066800"/>
            <a:ext cx="8763000" cy="5486400"/>
          </a:xfrm>
        </p:spPr>
        <p:txBody>
          <a:bodyPr>
            <a:normAutofit/>
          </a:bodyPr>
          <a:lstStyle/>
          <a:p>
            <a:pPr marL="514350" indent="-514350">
              <a:buFont typeface="+mj-lt"/>
              <a:buAutoNum type="arabicPeriod"/>
            </a:pPr>
            <a:r>
              <a:rPr lang="en-US" sz="2800" dirty="0" smtClean="0">
                <a:solidFill>
                  <a:srgbClr val="FF0000"/>
                </a:solidFill>
              </a:rPr>
              <a:t>Republicans </a:t>
            </a:r>
            <a:r>
              <a:rPr lang="en-US" sz="2800" dirty="0">
                <a:solidFill>
                  <a:srgbClr val="FF0000"/>
                </a:solidFill>
              </a:rPr>
              <a:t>of the 1920s (think Calvin Coolidge -“The business of America is </a:t>
            </a:r>
            <a:r>
              <a:rPr lang="en-US" sz="2800" dirty="0" smtClean="0">
                <a:solidFill>
                  <a:srgbClr val="FF0000"/>
                </a:solidFill>
              </a:rPr>
              <a:t>b___________”) </a:t>
            </a:r>
            <a:r>
              <a:rPr lang="en-US" sz="2800" dirty="0">
                <a:solidFill>
                  <a:srgbClr val="FF0000"/>
                </a:solidFill>
              </a:rPr>
              <a:t>wanted </a:t>
            </a:r>
            <a:r>
              <a:rPr lang="en-US" sz="2800" dirty="0" smtClean="0">
                <a:solidFill>
                  <a:srgbClr val="FF0000"/>
                </a:solidFill>
              </a:rPr>
              <a:t>laissez-f_______ economics. </a:t>
            </a:r>
          </a:p>
          <a:p>
            <a:pPr marL="514350" indent="-514350">
              <a:buFont typeface="+mj-lt"/>
              <a:buAutoNum type="arabicPeriod"/>
            </a:pPr>
            <a:r>
              <a:rPr lang="en-US" sz="2800" dirty="0" smtClean="0">
                <a:solidFill>
                  <a:srgbClr val="FF0000"/>
                </a:solidFill>
              </a:rPr>
              <a:t>Harding </a:t>
            </a:r>
            <a:r>
              <a:rPr lang="en-US" sz="2800" dirty="0">
                <a:solidFill>
                  <a:srgbClr val="FF0000"/>
                </a:solidFill>
              </a:rPr>
              <a:t>was involved in government </a:t>
            </a:r>
            <a:r>
              <a:rPr lang="en-US" sz="2800" dirty="0" smtClean="0">
                <a:solidFill>
                  <a:srgbClr val="FF0000"/>
                </a:solidFill>
              </a:rPr>
              <a:t>s________.</a:t>
            </a:r>
            <a:endParaRPr lang="en-US" sz="2800" dirty="0">
              <a:solidFill>
                <a:srgbClr val="FF0000"/>
              </a:solidFill>
            </a:endParaRPr>
          </a:p>
          <a:p>
            <a:pPr marL="0" indent="0">
              <a:buNone/>
            </a:pPr>
            <a:endParaRPr lang="en-US" sz="2800" dirty="0" smtClean="0">
              <a:solidFill>
                <a:srgbClr val="FF0000"/>
              </a:solidFill>
            </a:endParaRPr>
          </a:p>
          <a:p>
            <a:pPr marL="0" indent="0">
              <a:buNone/>
            </a:pPr>
            <a:endParaRPr lang="en-US" dirty="0"/>
          </a:p>
        </p:txBody>
      </p:sp>
      <p:pic>
        <p:nvPicPr>
          <p:cNvPr id="4" name="Content Placeholder 3" descr="ford-model-t-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76600" y="3060441"/>
            <a:ext cx="5638800" cy="3797559"/>
          </a:xfrm>
          <a:prstGeom prst="rect">
            <a:avLst/>
          </a:prstGeom>
        </p:spPr>
      </p:pic>
    </p:spTree>
    <p:extLst>
      <p:ext uri="{BB962C8B-B14F-4D97-AF65-F5344CB8AC3E}">
        <p14:creationId xmlns:p14="http://schemas.microsoft.com/office/powerpoint/2010/main" val="38608110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629400"/>
          </a:xfrm>
        </p:spPr>
        <p:txBody>
          <a:bodyPr>
            <a:normAutofit/>
          </a:bodyPr>
          <a:lstStyle/>
          <a:p>
            <a:pPr lvl="0"/>
            <a:r>
              <a:rPr lang="en-US" b="1" dirty="0"/>
              <a:t>Economic Prosperity </a:t>
            </a:r>
            <a:endParaRPr lang="en-US" dirty="0"/>
          </a:p>
          <a:p>
            <a:pPr lvl="1"/>
            <a:r>
              <a:rPr lang="en-US" dirty="0"/>
              <a:t>T</a:t>
            </a:r>
            <a:r>
              <a:rPr lang="en-US" dirty="0" smtClean="0"/>
              <a:t>he </a:t>
            </a:r>
            <a:r>
              <a:rPr lang="en-US" dirty="0"/>
              <a:t>1920’s was a time of economic prosperity.  P</a:t>
            </a:r>
            <a:r>
              <a:rPr lang="en-US" dirty="0" smtClean="0"/>
              <a:t>eople </a:t>
            </a:r>
            <a:r>
              <a:rPr lang="en-US" dirty="0"/>
              <a:t>were making more </a:t>
            </a:r>
            <a:r>
              <a:rPr lang="en-US" dirty="0" smtClean="0"/>
              <a:t>money. Business </a:t>
            </a:r>
            <a:r>
              <a:rPr lang="en-US" dirty="0"/>
              <a:t>was booming. </a:t>
            </a:r>
          </a:p>
          <a:p>
            <a:pPr lvl="1"/>
            <a:r>
              <a:rPr lang="en-US" dirty="0"/>
              <a:t>T</a:t>
            </a:r>
            <a:r>
              <a:rPr lang="en-US" dirty="0" smtClean="0"/>
              <a:t>here </a:t>
            </a:r>
            <a:r>
              <a:rPr lang="en-US" dirty="0"/>
              <a:t>was also an increasing </a:t>
            </a:r>
            <a:r>
              <a:rPr lang="en-US" b="1" dirty="0"/>
              <a:t>disparity of </a:t>
            </a:r>
            <a:r>
              <a:rPr lang="en-US" b="1" dirty="0" smtClean="0"/>
              <a:t>wealth-</a:t>
            </a:r>
            <a:r>
              <a:rPr lang="en-US" dirty="0" smtClean="0"/>
              <a:t> rich richer </a:t>
            </a:r>
            <a:r>
              <a:rPr lang="en-US" dirty="0"/>
              <a:t>and p</a:t>
            </a:r>
            <a:r>
              <a:rPr lang="en-US" dirty="0" smtClean="0"/>
              <a:t>oor poorer. </a:t>
            </a:r>
            <a:endParaRPr lang="en-US" dirty="0"/>
          </a:p>
          <a:p>
            <a:pPr lvl="1"/>
            <a:r>
              <a:rPr lang="en-US" dirty="0"/>
              <a:t>This economic prosperity was the result of a few different things: </a:t>
            </a:r>
          </a:p>
          <a:p>
            <a:pPr lvl="2"/>
            <a:r>
              <a:rPr lang="en-US" sz="2800" dirty="0"/>
              <a:t>World War I </a:t>
            </a:r>
            <a:r>
              <a:rPr lang="en-US" sz="2800" dirty="0" smtClean="0"/>
              <a:t>created </a:t>
            </a:r>
            <a:r>
              <a:rPr lang="en-US" sz="2800" dirty="0"/>
              <a:t>an economic boom as the United States supplied the Allies with food and supplies for the war. </a:t>
            </a:r>
          </a:p>
          <a:p>
            <a:pPr lvl="2"/>
            <a:r>
              <a:rPr lang="en-US" sz="2800" dirty="0"/>
              <a:t>The </a:t>
            </a:r>
            <a:r>
              <a:rPr lang="en-US" sz="2800" b="1" u="sng" dirty="0" smtClean="0"/>
              <a:t>#1 assembly line </a:t>
            </a:r>
            <a:r>
              <a:rPr lang="en-US" sz="2800" dirty="0" smtClean="0"/>
              <a:t>made </a:t>
            </a:r>
            <a:r>
              <a:rPr lang="en-US" sz="2800" dirty="0"/>
              <a:t>factory production much more </a:t>
            </a:r>
            <a:r>
              <a:rPr lang="en-US" sz="2800" b="1" dirty="0"/>
              <a:t>efficient</a:t>
            </a:r>
            <a:r>
              <a:rPr lang="en-US" sz="2800" dirty="0"/>
              <a:t>.  </a:t>
            </a:r>
          </a:p>
          <a:p>
            <a:pPr eaLnBrk="1" hangingPunct="1"/>
            <a:endParaRPr lang="en-US" sz="2800" dirty="0" smtClean="0"/>
          </a:p>
        </p:txBody>
      </p:sp>
      <p:sp>
        <p:nvSpPr>
          <p:cNvPr id="17" name="Freeform 16"/>
          <p:cNvSpPr/>
          <p:nvPr/>
        </p:nvSpPr>
        <p:spPr>
          <a:xfrm>
            <a:off x="1964531" y="5581054"/>
            <a:ext cx="62509" cy="35720"/>
          </a:xfrm>
          <a:custGeom>
            <a:avLst/>
            <a:gdLst/>
            <a:ahLst/>
            <a:cxnLst/>
            <a:rect l="0" t="0" r="0" b="0"/>
            <a:pathLst>
              <a:path w="62509" h="35720">
                <a:moveTo>
                  <a:pt x="62508" y="0"/>
                </a:moveTo>
                <a:lnTo>
                  <a:pt x="53578" y="0"/>
                </a:lnTo>
                <a:lnTo>
                  <a:pt x="35719" y="8930"/>
                </a:lnTo>
                <a:lnTo>
                  <a:pt x="26789" y="17860"/>
                </a:lnTo>
                <a:lnTo>
                  <a:pt x="0" y="35719"/>
                </a:lnTo>
                <a:lnTo>
                  <a:pt x="0" y="357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47103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858000"/>
          </a:xfrm>
        </p:spPr>
        <p:txBody>
          <a:bodyPr>
            <a:normAutofit lnSpcReduction="10000"/>
          </a:bodyPr>
          <a:lstStyle/>
          <a:p>
            <a:pPr lvl="0"/>
            <a:r>
              <a:rPr lang="en-US" sz="2800" b="1" dirty="0"/>
              <a:t>Economic Prosperity </a:t>
            </a:r>
            <a:endParaRPr lang="en-US" sz="2800" dirty="0"/>
          </a:p>
          <a:p>
            <a:pPr lvl="0"/>
            <a:r>
              <a:rPr lang="en-US" sz="2800" b="1" u="sng" dirty="0" smtClean="0"/>
              <a:t># 2 Henry Ford </a:t>
            </a:r>
            <a:r>
              <a:rPr lang="en-US" sz="2800" dirty="0" smtClean="0"/>
              <a:t>used </a:t>
            </a:r>
            <a:r>
              <a:rPr lang="en-US" sz="2800" dirty="0" smtClean="0"/>
              <a:t>assembly line to make </a:t>
            </a:r>
            <a:r>
              <a:rPr lang="en-US" sz="2800" dirty="0" smtClean="0"/>
              <a:t>his </a:t>
            </a:r>
            <a:r>
              <a:rPr lang="en-US" sz="2800" b="1" dirty="0" smtClean="0"/>
              <a:t>Model-T</a:t>
            </a:r>
            <a:r>
              <a:rPr lang="en-US" sz="2800" dirty="0" smtClean="0"/>
              <a:t> car.  His </a:t>
            </a:r>
            <a:r>
              <a:rPr lang="en-US" sz="2800" dirty="0"/>
              <a:t>car </a:t>
            </a:r>
            <a:r>
              <a:rPr lang="en-US" sz="2800" dirty="0" smtClean="0"/>
              <a:t>factories </a:t>
            </a:r>
            <a:r>
              <a:rPr lang="en-US" sz="2800" dirty="0" smtClean="0"/>
              <a:t>had high </a:t>
            </a:r>
            <a:r>
              <a:rPr lang="en-US" sz="2800" dirty="0"/>
              <a:t>employment.  </a:t>
            </a:r>
            <a:r>
              <a:rPr lang="en-US" sz="2800" b="1" dirty="0" smtClean="0"/>
              <a:t>When </a:t>
            </a:r>
            <a:r>
              <a:rPr lang="en-US" sz="2800" b="1" dirty="0"/>
              <a:t>people have jobs they spend money, and this is good for the </a:t>
            </a:r>
            <a:r>
              <a:rPr lang="en-US" sz="2800" b="1" dirty="0" smtClean="0"/>
              <a:t>economy</a:t>
            </a:r>
            <a:r>
              <a:rPr lang="en-US" sz="2800" dirty="0" smtClean="0"/>
              <a:t>.</a:t>
            </a:r>
          </a:p>
          <a:p>
            <a:r>
              <a:rPr lang="en-US" sz="2800" dirty="0">
                <a:solidFill>
                  <a:srgbClr val="FF0000"/>
                </a:solidFill>
              </a:rPr>
              <a:t>“It is necessary that competition exist if the whole economy is to remain dynamic.  When competition ceases to exist, there will be no pressure to pass the benefits to the consumer, nor will there be any reason to introduce new and risky techniques</a:t>
            </a:r>
            <a:r>
              <a:rPr lang="en-US" sz="2800" dirty="0" smtClean="0">
                <a:solidFill>
                  <a:srgbClr val="FF0000"/>
                </a:solidFill>
              </a:rPr>
              <a:t>.”  </a:t>
            </a:r>
            <a:r>
              <a:rPr lang="en-US" sz="2800" b="1" dirty="0" smtClean="0">
                <a:solidFill>
                  <a:srgbClr val="FF0000"/>
                </a:solidFill>
              </a:rPr>
              <a:t>Main idea?</a:t>
            </a:r>
          </a:p>
          <a:p>
            <a:pPr lvl="0"/>
            <a:r>
              <a:rPr lang="en-US" sz="2800" dirty="0" smtClean="0"/>
              <a:t>Car resulted in </a:t>
            </a:r>
            <a:r>
              <a:rPr lang="en-US" sz="2800" b="1" u="sng" dirty="0" smtClean="0"/>
              <a:t>#3 </a:t>
            </a:r>
            <a:r>
              <a:rPr lang="en-US" sz="2800" b="1" u="sng" dirty="0"/>
              <a:t>Urban Sprawl</a:t>
            </a:r>
            <a:r>
              <a:rPr lang="en-US" sz="2800" dirty="0"/>
              <a:t> </a:t>
            </a:r>
            <a:r>
              <a:rPr lang="en-US" sz="2800" dirty="0" smtClean="0"/>
              <a:t>cities </a:t>
            </a:r>
            <a:r>
              <a:rPr lang="en-US" sz="2800" dirty="0"/>
              <a:t>started to spread </a:t>
            </a:r>
            <a:r>
              <a:rPr lang="en-US" sz="2800" dirty="0" smtClean="0"/>
              <a:t>out. </a:t>
            </a:r>
            <a:r>
              <a:rPr lang="en-US" sz="2800" dirty="0"/>
              <a:t>P</a:t>
            </a:r>
            <a:r>
              <a:rPr lang="en-US" sz="2800" dirty="0" smtClean="0"/>
              <a:t>eople used </a:t>
            </a:r>
            <a:r>
              <a:rPr lang="en-US" sz="2800" b="1" i="1" dirty="0"/>
              <a:t>#4 </a:t>
            </a:r>
            <a:r>
              <a:rPr lang="en-US" sz="2800" b="1" u="sng" dirty="0"/>
              <a:t>Installment Plans </a:t>
            </a:r>
            <a:r>
              <a:rPr lang="en-US" sz="2800" dirty="0"/>
              <a:t>to </a:t>
            </a:r>
            <a:r>
              <a:rPr lang="en-US" sz="2800" dirty="0" smtClean="0"/>
              <a:t>pay by taking </a:t>
            </a:r>
            <a:r>
              <a:rPr lang="en-US" sz="2800" dirty="0"/>
              <a:t>out a loan and </a:t>
            </a:r>
            <a:r>
              <a:rPr lang="en-US" sz="2800" dirty="0" smtClean="0"/>
              <a:t>paying monthly.</a:t>
            </a:r>
          </a:p>
          <a:p>
            <a:pPr lvl="0"/>
            <a:r>
              <a:rPr lang="en-US" sz="2800" dirty="0" smtClean="0"/>
              <a:t> </a:t>
            </a:r>
            <a:r>
              <a:rPr lang="en-US" sz="2800" dirty="0"/>
              <a:t>Resulted in factories producing more </a:t>
            </a:r>
            <a:r>
              <a:rPr lang="en-US" sz="2800" dirty="0">
                <a:sym typeface="Wingdings" panose="05000000000000000000" pitchFamily="2" charset="2"/>
              </a:rPr>
              <a:t></a:t>
            </a:r>
            <a:r>
              <a:rPr lang="en-US" sz="2800" dirty="0"/>
              <a:t>more jobs </a:t>
            </a:r>
            <a:r>
              <a:rPr lang="en-US" sz="2800" dirty="0">
                <a:sym typeface="Wingdings" panose="05000000000000000000" pitchFamily="2" charset="2"/>
              </a:rPr>
              <a:t></a:t>
            </a:r>
            <a:r>
              <a:rPr lang="en-US" sz="2800" dirty="0"/>
              <a:t>people spending more money </a:t>
            </a:r>
            <a:r>
              <a:rPr lang="en-US" sz="2800" dirty="0">
                <a:sym typeface="Wingdings" panose="05000000000000000000" pitchFamily="2" charset="2"/>
              </a:rPr>
              <a:t></a:t>
            </a:r>
            <a:r>
              <a:rPr lang="en-US" sz="2800" dirty="0"/>
              <a:t> cycle continued.  The economy seemed to be booming.  </a:t>
            </a:r>
          </a:p>
          <a:p>
            <a:pPr marL="0" indent="0" eaLnBrk="1" hangingPunct="1">
              <a:buNone/>
            </a:pPr>
            <a:endParaRPr lang="en-US" sz="2800" dirty="0" smtClean="0"/>
          </a:p>
        </p:txBody>
      </p:sp>
      <p:sp>
        <p:nvSpPr>
          <p:cNvPr id="17" name="Freeform 16"/>
          <p:cNvSpPr/>
          <p:nvPr/>
        </p:nvSpPr>
        <p:spPr>
          <a:xfrm>
            <a:off x="1964531" y="5581054"/>
            <a:ext cx="62509" cy="35720"/>
          </a:xfrm>
          <a:custGeom>
            <a:avLst/>
            <a:gdLst/>
            <a:ahLst/>
            <a:cxnLst/>
            <a:rect l="0" t="0" r="0" b="0"/>
            <a:pathLst>
              <a:path w="62509" h="35720">
                <a:moveTo>
                  <a:pt x="62508" y="0"/>
                </a:moveTo>
                <a:lnTo>
                  <a:pt x="53578" y="0"/>
                </a:lnTo>
                <a:lnTo>
                  <a:pt x="35719" y="8930"/>
                </a:lnTo>
                <a:lnTo>
                  <a:pt x="26789" y="17860"/>
                </a:lnTo>
                <a:lnTo>
                  <a:pt x="0" y="35719"/>
                </a:lnTo>
                <a:lnTo>
                  <a:pt x="0" y="357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31830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main idea?</a:t>
            </a:r>
            <a:endParaRPr lang="en-US" dirty="0"/>
          </a:p>
        </p:txBody>
      </p:sp>
      <p:sp>
        <p:nvSpPr>
          <p:cNvPr id="3" name="Content Placeholder 2"/>
          <p:cNvSpPr>
            <a:spLocks noGrp="1"/>
          </p:cNvSpPr>
          <p:nvPr>
            <p:ph idx="1"/>
          </p:nvPr>
        </p:nvSpPr>
        <p:spPr>
          <a:xfrm>
            <a:off x="457200" y="1600200"/>
            <a:ext cx="4114800" cy="4525963"/>
          </a:xfrm>
        </p:spPr>
        <p:txBody>
          <a:bodyPr>
            <a:normAutofit fontScale="85000" lnSpcReduction="20000"/>
          </a:bodyPr>
          <a:lstStyle/>
          <a:p>
            <a:pPr lvl="0"/>
            <a:r>
              <a:rPr lang="en-US" dirty="0"/>
              <a:t>Car resulted in </a:t>
            </a:r>
            <a:r>
              <a:rPr lang="en-US" b="1" u="sng" dirty="0"/>
              <a:t>#3 Urban Sprawl</a:t>
            </a:r>
            <a:r>
              <a:rPr lang="en-US" dirty="0"/>
              <a:t> cities started to spread out. People used </a:t>
            </a:r>
            <a:r>
              <a:rPr lang="en-US" b="1" i="1" dirty="0"/>
              <a:t>#4 </a:t>
            </a:r>
            <a:r>
              <a:rPr lang="en-US" b="1" u="sng" dirty="0"/>
              <a:t>Installment Plans </a:t>
            </a:r>
            <a:r>
              <a:rPr lang="en-US" dirty="0"/>
              <a:t>to pay by taking out a loan and paying monthly.</a:t>
            </a:r>
          </a:p>
          <a:p>
            <a:pPr lvl="0"/>
            <a:r>
              <a:rPr lang="en-US" dirty="0"/>
              <a:t> Resulted in factories producing more </a:t>
            </a:r>
            <a:r>
              <a:rPr lang="en-US" dirty="0">
                <a:sym typeface="Wingdings" panose="05000000000000000000" pitchFamily="2" charset="2"/>
              </a:rPr>
              <a:t></a:t>
            </a:r>
            <a:r>
              <a:rPr lang="en-US" dirty="0"/>
              <a:t>more jobs </a:t>
            </a:r>
            <a:r>
              <a:rPr lang="en-US" dirty="0">
                <a:sym typeface="Wingdings" panose="05000000000000000000" pitchFamily="2" charset="2"/>
              </a:rPr>
              <a:t></a:t>
            </a:r>
            <a:r>
              <a:rPr lang="en-US" dirty="0"/>
              <a:t>people spending more money </a:t>
            </a:r>
            <a:r>
              <a:rPr lang="en-US" dirty="0">
                <a:sym typeface="Wingdings" panose="05000000000000000000" pitchFamily="2" charset="2"/>
              </a:rPr>
              <a:t></a:t>
            </a:r>
            <a:r>
              <a:rPr lang="en-US" dirty="0"/>
              <a:t> cycle continued.  The economy seemed to be booming.  </a:t>
            </a:r>
          </a:p>
          <a:p>
            <a:pPr marL="0" indent="0">
              <a:buNone/>
            </a:pPr>
            <a:endParaRPr lang="en-US" dirty="0"/>
          </a:p>
        </p:txBody>
      </p:sp>
      <p:pic>
        <p:nvPicPr>
          <p:cNvPr id="5122" name="Picture 2" descr="farmers plight in 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596" y="1066800"/>
            <a:ext cx="466344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0229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858000"/>
          </a:xfrm>
        </p:spPr>
        <p:txBody>
          <a:bodyPr>
            <a:normAutofit fontScale="92500" lnSpcReduction="10000"/>
          </a:bodyPr>
          <a:lstStyle/>
          <a:p>
            <a:pPr lvl="0"/>
            <a:r>
              <a:rPr lang="en-US" sz="2800" b="1" dirty="0" smtClean="0"/>
              <a:t>Main Idea? </a:t>
            </a:r>
            <a:r>
              <a:rPr lang="en-US" sz="2800" b="1" dirty="0" smtClean="0"/>
              <a:t> </a:t>
            </a:r>
            <a:endParaRPr lang="en-US" sz="2800" dirty="0"/>
          </a:p>
          <a:p>
            <a:r>
              <a:rPr lang="en-US" sz="2800" dirty="0" smtClean="0">
                <a:solidFill>
                  <a:srgbClr val="FF0000"/>
                </a:solidFill>
              </a:rPr>
              <a:t>“</a:t>
            </a:r>
            <a:r>
              <a:rPr lang="en-US" sz="2800" dirty="0">
                <a:solidFill>
                  <a:srgbClr val="FF0000"/>
                </a:solidFill>
              </a:rPr>
              <a:t>We have decided upon and at once put into effect through all the branches of our industries the five day week.  Hereafter there will be no more work with us on Saturdays and Sundays.  These will be free days, but the men, according to merit, will receive the same pay equivalent as for a full six day week. …It does not pay to put men at work excepting in continuous operations, from midnight until morning.  As a part of low cost production—and only low cost production can pay high wages—one must have a big investment in machinery and power plants.  Expensive tools cannot remain idle.  They ought to work twenty-four hours a day, but here the human element comes in, for although man men like to work all night and have part of their day free, they do not work so well and hence it is not economical, or at least that is our experience, to go through the full twenty-four hours.”	-- “Why I Favor Five Days’ Work With Six Days’ Pay” </a:t>
            </a:r>
          </a:p>
          <a:p>
            <a:pPr lvl="0"/>
            <a:endParaRPr lang="en-US" sz="2800" dirty="0"/>
          </a:p>
          <a:p>
            <a:pPr eaLnBrk="1" hangingPunct="1"/>
            <a:endParaRPr lang="en-US" sz="2800" dirty="0" smtClean="0"/>
          </a:p>
        </p:txBody>
      </p:sp>
      <p:sp>
        <p:nvSpPr>
          <p:cNvPr id="17" name="Freeform 16"/>
          <p:cNvSpPr/>
          <p:nvPr/>
        </p:nvSpPr>
        <p:spPr>
          <a:xfrm>
            <a:off x="1964531" y="5581054"/>
            <a:ext cx="62509" cy="35720"/>
          </a:xfrm>
          <a:custGeom>
            <a:avLst/>
            <a:gdLst/>
            <a:ahLst/>
            <a:cxnLst/>
            <a:rect l="0" t="0" r="0" b="0"/>
            <a:pathLst>
              <a:path w="62509" h="35720">
                <a:moveTo>
                  <a:pt x="62508" y="0"/>
                </a:moveTo>
                <a:lnTo>
                  <a:pt x="53578" y="0"/>
                </a:lnTo>
                <a:lnTo>
                  <a:pt x="35719" y="8930"/>
                </a:lnTo>
                <a:lnTo>
                  <a:pt x="26789" y="17860"/>
                </a:lnTo>
                <a:lnTo>
                  <a:pt x="0" y="35719"/>
                </a:lnTo>
                <a:lnTo>
                  <a:pt x="0" y="357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993758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HEY YOU! This is on the test. . . </a:t>
            </a:r>
            <a:endParaRPr lang="en-US" dirty="0"/>
          </a:p>
        </p:txBody>
      </p:sp>
      <p:sp>
        <p:nvSpPr>
          <p:cNvPr id="2" name="Content Placeholder 1"/>
          <p:cNvSpPr>
            <a:spLocks noGrp="1"/>
          </p:cNvSpPr>
          <p:nvPr>
            <p:ph idx="1"/>
          </p:nvPr>
        </p:nvSpPr>
        <p:spPr>
          <a:xfrm>
            <a:off x="457200" y="1219200"/>
            <a:ext cx="8229600" cy="5334000"/>
          </a:xfrm>
        </p:spPr>
        <p:txBody>
          <a:bodyPr>
            <a:normAutofit/>
          </a:bodyPr>
          <a:lstStyle/>
          <a:p>
            <a:pPr marL="514350" indent="-514350">
              <a:buFont typeface="+mj-lt"/>
              <a:buAutoNum type="arabicPeriod"/>
            </a:pPr>
            <a:r>
              <a:rPr lang="en-US" sz="2800" dirty="0" smtClean="0">
                <a:solidFill>
                  <a:srgbClr val="FF0000"/>
                </a:solidFill>
              </a:rPr>
              <a:t>Opponents </a:t>
            </a:r>
            <a:r>
              <a:rPr lang="en-US" sz="2800" dirty="0">
                <a:solidFill>
                  <a:srgbClr val="FF0000"/>
                </a:solidFill>
              </a:rPr>
              <a:t>(people against) of laissez-faire thought that that the government should </a:t>
            </a:r>
            <a:r>
              <a:rPr lang="en-US" sz="2800" dirty="0" smtClean="0">
                <a:solidFill>
                  <a:srgbClr val="FF0000"/>
                </a:solidFill>
              </a:rPr>
              <a:t>r________ </a:t>
            </a:r>
            <a:r>
              <a:rPr lang="en-US" sz="2800" dirty="0">
                <a:solidFill>
                  <a:srgbClr val="FF0000"/>
                </a:solidFill>
              </a:rPr>
              <a:t>business. </a:t>
            </a:r>
          </a:p>
          <a:p>
            <a:pPr marL="514350" indent="-514350">
              <a:buFont typeface="+mj-lt"/>
              <a:buAutoNum type="arabicPeriod"/>
            </a:pPr>
            <a:r>
              <a:rPr lang="en-US" sz="2800" dirty="0" smtClean="0">
                <a:solidFill>
                  <a:srgbClr val="FF0000"/>
                </a:solidFill>
              </a:rPr>
              <a:t>Entrepreneur </a:t>
            </a:r>
            <a:r>
              <a:rPr lang="en-US" sz="2800" dirty="0">
                <a:solidFill>
                  <a:srgbClr val="FF0000"/>
                </a:solidFill>
              </a:rPr>
              <a:t>Henry Ford paid </a:t>
            </a:r>
            <a:r>
              <a:rPr lang="en-US" sz="2800" dirty="0" smtClean="0">
                <a:solidFill>
                  <a:srgbClr val="FF0000"/>
                </a:solidFill>
              </a:rPr>
              <a:t>f_____ </a:t>
            </a:r>
            <a:r>
              <a:rPr lang="en-US" sz="2800" dirty="0">
                <a:solidFill>
                  <a:srgbClr val="FF0000"/>
                </a:solidFill>
              </a:rPr>
              <a:t>and had a 5 day week (improve productivity); new </a:t>
            </a:r>
            <a:r>
              <a:rPr lang="en-US" sz="2800" dirty="0" smtClean="0">
                <a:solidFill>
                  <a:srgbClr val="FF0000"/>
                </a:solidFill>
              </a:rPr>
              <a:t>ideas. </a:t>
            </a:r>
          </a:p>
          <a:p>
            <a:pPr marL="514350" indent="-514350">
              <a:buFont typeface="+mj-lt"/>
              <a:buAutoNum type="arabicPeriod"/>
            </a:pPr>
            <a:r>
              <a:rPr lang="en-US" sz="2800" dirty="0" smtClean="0">
                <a:solidFill>
                  <a:srgbClr val="FF0000"/>
                </a:solidFill>
              </a:rPr>
              <a:t>Assembly </a:t>
            </a:r>
            <a:r>
              <a:rPr lang="en-US" sz="2800" dirty="0">
                <a:solidFill>
                  <a:srgbClr val="FF0000"/>
                </a:solidFill>
              </a:rPr>
              <a:t>line </a:t>
            </a:r>
            <a:r>
              <a:rPr lang="en-US" sz="2800" dirty="0" smtClean="0">
                <a:solidFill>
                  <a:srgbClr val="FF0000"/>
                </a:solidFill>
              </a:rPr>
              <a:t>d____ </a:t>
            </a:r>
            <a:r>
              <a:rPr lang="en-US" sz="2800" dirty="0">
                <a:solidFill>
                  <a:srgbClr val="FF0000"/>
                </a:solidFill>
              </a:rPr>
              <a:t>prices resulting in widespread purchase. Automobile invention led to  hotels and restaurants. </a:t>
            </a:r>
            <a:endParaRPr lang="en-US" sz="2800" dirty="0" smtClean="0">
              <a:solidFill>
                <a:srgbClr val="FF0000"/>
              </a:solidFill>
            </a:endParaRPr>
          </a:p>
          <a:p>
            <a:pPr marL="0" indent="0">
              <a:buNone/>
            </a:pPr>
            <a:endParaRPr lang="en-US" dirty="0"/>
          </a:p>
        </p:txBody>
      </p:sp>
    </p:spTree>
    <p:extLst>
      <p:ext uri="{BB962C8B-B14F-4D97-AF65-F5344CB8AC3E}">
        <p14:creationId xmlns:p14="http://schemas.microsoft.com/office/powerpoint/2010/main" val="37954496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685800"/>
          </a:xfrm>
        </p:spPr>
        <p:txBody>
          <a:bodyPr>
            <a:normAutofit fontScale="90000"/>
          </a:bodyPr>
          <a:lstStyle/>
          <a:p>
            <a:pPr eaLnBrk="1" fontAlgn="auto" hangingPunct="1">
              <a:spcAft>
                <a:spcPts val="0"/>
              </a:spcAft>
              <a:defRPr/>
            </a:pPr>
            <a:r>
              <a:rPr lang="en-US" smtClean="0"/>
              <a:t>1920s Advertisements</a:t>
            </a:r>
          </a:p>
        </p:txBody>
      </p:sp>
      <p:pic>
        <p:nvPicPr>
          <p:cNvPr id="28674" name="Content Placeholder 3" descr="listerin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914400"/>
            <a:ext cx="7162800" cy="5638800"/>
          </a:xfr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153400" cy="5715000"/>
          </a:xfrm>
        </p:spPr>
        <p:txBody>
          <a:bodyPr>
            <a:normAutofit/>
          </a:bodyPr>
          <a:lstStyle/>
          <a:p>
            <a:pPr marL="566928" lvl="1" indent="-457200">
              <a:defRPr/>
            </a:pPr>
            <a:r>
              <a:rPr lang="en-US" dirty="0"/>
              <a:t>However, not everyone experienced this economic prosperity. </a:t>
            </a:r>
            <a:r>
              <a:rPr lang="en-US" b="1" u="sng" dirty="0" smtClean="0"/>
              <a:t>#5 Farmers </a:t>
            </a:r>
            <a:r>
              <a:rPr lang="en-US" dirty="0" smtClean="0"/>
              <a:t>struggled </a:t>
            </a:r>
            <a:r>
              <a:rPr lang="en-US" dirty="0"/>
              <a:t>as </a:t>
            </a:r>
            <a:r>
              <a:rPr lang="en-US" dirty="0">
                <a:hlinkClick r:id="rId3"/>
              </a:rPr>
              <a:t>crop prices dropped. </a:t>
            </a:r>
            <a:endParaRPr lang="en-US" dirty="0" smtClean="0"/>
          </a:p>
          <a:p>
            <a:pPr marL="566928" lvl="1" indent="-457200">
              <a:defRPr/>
            </a:pPr>
            <a:r>
              <a:rPr lang="en-US" dirty="0" smtClean="0"/>
              <a:t>Also </a:t>
            </a:r>
            <a:r>
              <a:rPr lang="en-US" dirty="0"/>
              <a:t>there were still many Americans working in the cities who were struggling to make enough money to survive.  In this aspect, the 1920’s were similar to the </a:t>
            </a:r>
            <a:r>
              <a:rPr lang="en-US" b="1" dirty="0"/>
              <a:t>Gilded Age</a:t>
            </a:r>
            <a:r>
              <a:rPr lang="en-US" dirty="0"/>
              <a:t>.  </a:t>
            </a:r>
            <a:endParaRPr lang="en-US" dirty="0" smtClean="0"/>
          </a:p>
          <a:p>
            <a:pPr marL="109728" lvl="1" indent="0">
              <a:buNone/>
              <a:defRPr/>
            </a:pPr>
            <a:endParaRPr lang="en-US" dirty="0" smtClean="0"/>
          </a:p>
          <a:p>
            <a:pPr marL="109728" lvl="1" indent="0">
              <a:buNone/>
              <a:defRPr/>
            </a:pPr>
            <a:endParaRPr lang="en-US" dirty="0"/>
          </a:p>
          <a:p>
            <a:pPr marL="109728" indent="0" eaLnBrk="1" fontAlgn="auto" hangingPunct="1">
              <a:spcAft>
                <a:spcPts val="0"/>
              </a:spcAft>
              <a:buNone/>
              <a:defRPr/>
            </a:pPr>
            <a:endParaRPr lang="en-US" b="1" dirty="0" smtClean="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HEY YOU! This is on the test. . . </a:t>
            </a:r>
            <a:endParaRPr lang="en-US" dirty="0"/>
          </a:p>
        </p:txBody>
      </p:sp>
      <p:sp>
        <p:nvSpPr>
          <p:cNvPr id="2" name="Content Placeholder 1"/>
          <p:cNvSpPr>
            <a:spLocks noGrp="1"/>
          </p:cNvSpPr>
          <p:nvPr>
            <p:ph idx="1"/>
          </p:nvPr>
        </p:nvSpPr>
        <p:spPr>
          <a:xfrm>
            <a:off x="152400" y="1143000"/>
            <a:ext cx="8991600" cy="5715000"/>
          </a:xfrm>
        </p:spPr>
        <p:txBody>
          <a:bodyPr>
            <a:normAutofit/>
          </a:bodyPr>
          <a:lstStyle/>
          <a:p>
            <a:pPr marL="514350" indent="-514350">
              <a:buFont typeface="+mj-lt"/>
              <a:buAutoNum type="arabicPeriod"/>
            </a:pPr>
            <a:r>
              <a:rPr lang="en-US" dirty="0" smtClean="0">
                <a:solidFill>
                  <a:srgbClr val="FF0000"/>
                </a:solidFill>
              </a:rPr>
              <a:t>The </a:t>
            </a:r>
            <a:r>
              <a:rPr lang="en-US" dirty="0">
                <a:solidFill>
                  <a:srgbClr val="FF0000"/>
                </a:solidFill>
              </a:rPr>
              <a:t>economic boom of the 1920s impacted the </a:t>
            </a:r>
            <a:r>
              <a:rPr lang="en-US" dirty="0" smtClean="0">
                <a:solidFill>
                  <a:srgbClr val="FF0000"/>
                </a:solidFill>
              </a:rPr>
              <a:t>r_____ </a:t>
            </a:r>
            <a:r>
              <a:rPr lang="en-US" dirty="0">
                <a:solidFill>
                  <a:srgbClr val="FF0000"/>
                </a:solidFill>
              </a:rPr>
              <a:t>and not </a:t>
            </a:r>
            <a:r>
              <a:rPr lang="en-US" dirty="0" smtClean="0">
                <a:solidFill>
                  <a:srgbClr val="FF0000"/>
                </a:solidFill>
              </a:rPr>
              <a:t>average American.</a:t>
            </a:r>
          </a:p>
          <a:p>
            <a:pPr marL="514350" indent="-514350">
              <a:buFont typeface="+mj-lt"/>
              <a:buAutoNum type="arabicPeriod"/>
            </a:pPr>
            <a:r>
              <a:rPr lang="en-US" dirty="0" err="1" smtClean="0">
                <a:solidFill>
                  <a:srgbClr val="FF0000"/>
                </a:solidFill>
              </a:rPr>
              <a:t>Fordney-McCumber</a:t>
            </a:r>
            <a:r>
              <a:rPr lang="en-US" dirty="0" smtClean="0">
                <a:solidFill>
                  <a:srgbClr val="FF0000"/>
                </a:solidFill>
              </a:rPr>
              <a:t> </a:t>
            </a:r>
            <a:r>
              <a:rPr lang="en-US" dirty="0">
                <a:solidFill>
                  <a:srgbClr val="FF0000"/>
                </a:solidFill>
              </a:rPr>
              <a:t>Tariff cause US farmers to not sell </a:t>
            </a:r>
            <a:r>
              <a:rPr lang="en-US" dirty="0" smtClean="0">
                <a:solidFill>
                  <a:srgbClr val="FF0000"/>
                </a:solidFill>
              </a:rPr>
              <a:t>o________. </a:t>
            </a:r>
          </a:p>
          <a:p>
            <a:pPr marL="514350" indent="-514350">
              <a:buFont typeface="+mj-lt"/>
              <a:buAutoNum type="arabicPeriod"/>
            </a:pPr>
            <a:r>
              <a:rPr lang="en-US" dirty="0" smtClean="0">
                <a:solidFill>
                  <a:srgbClr val="FF0000"/>
                </a:solidFill>
              </a:rPr>
              <a:t>Farmers </a:t>
            </a:r>
            <a:r>
              <a:rPr lang="en-US" dirty="0">
                <a:solidFill>
                  <a:srgbClr val="FF0000"/>
                </a:solidFill>
              </a:rPr>
              <a:t>moved to the </a:t>
            </a:r>
            <a:r>
              <a:rPr lang="en-US" dirty="0" smtClean="0">
                <a:solidFill>
                  <a:srgbClr val="FF0000"/>
                </a:solidFill>
              </a:rPr>
              <a:t>c_______ </a:t>
            </a:r>
            <a:r>
              <a:rPr lang="en-US" dirty="0">
                <a:solidFill>
                  <a:srgbClr val="FF0000"/>
                </a:solidFill>
              </a:rPr>
              <a:t>for factory </a:t>
            </a:r>
            <a:r>
              <a:rPr lang="en-US" dirty="0" smtClean="0">
                <a:solidFill>
                  <a:srgbClr val="FF0000"/>
                </a:solidFill>
              </a:rPr>
              <a:t>workers.</a:t>
            </a:r>
            <a:endParaRPr lang="en-US" dirty="0"/>
          </a:p>
        </p:txBody>
      </p:sp>
    </p:spTree>
    <p:extLst>
      <p:ext uri="{BB962C8B-B14F-4D97-AF65-F5344CB8AC3E}">
        <p14:creationId xmlns:p14="http://schemas.microsoft.com/office/powerpoint/2010/main" val="42848590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838200"/>
          </a:xfrm>
        </p:spPr>
        <p:txBody>
          <a:bodyPr>
            <a:normAutofit/>
          </a:bodyPr>
          <a:lstStyle/>
          <a:p>
            <a:pPr eaLnBrk="1" fontAlgn="auto" hangingPunct="1">
              <a:spcAft>
                <a:spcPts val="0"/>
              </a:spcAft>
              <a:defRPr/>
            </a:pPr>
            <a:r>
              <a:rPr lang="en-US" i="1" dirty="0" smtClean="0">
                <a:solidFill>
                  <a:schemeClr val="tx1">
                    <a:lumMod val="50000"/>
                    <a:lumOff val="50000"/>
                  </a:schemeClr>
                </a:solidFill>
              </a:rPr>
              <a:t>CHANGING WAYS OF LIFE</a:t>
            </a:r>
            <a:endParaRPr lang="en-US" i="1" dirty="0">
              <a:solidFill>
                <a:schemeClr val="tx1">
                  <a:lumMod val="50000"/>
                  <a:lumOff val="50000"/>
                </a:schemeClr>
              </a:solidFill>
            </a:endParaRPr>
          </a:p>
        </p:txBody>
      </p:sp>
      <p:sp>
        <p:nvSpPr>
          <p:cNvPr id="3" name="Content Placeholder 2"/>
          <p:cNvSpPr>
            <a:spLocks noGrp="1"/>
          </p:cNvSpPr>
          <p:nvPr>
            <p:ph idx="1"/>
          </p:nvPr>
        </p:nvSpPr>
        <p:spPr>
          <a:xfrm>
            <a:off x="0" y="1066800"/>
            <a:ext cx="9144000" cy="5791200"/>
          </a:xfrm>
        </p:spPr>
        <p:txBody>
          <a:bodyPr>
            <a:normAutofit lnSpcReduction="10000"/>
          </a:bodyPr>
          <a:lstStyle/>
          <a:p>
            <a:pPr marL="365760" indent="-256032" eaLnBrk="1" fontAlgn="auto" hangingPunct="1">
              <a:spcAft>
                <a:spcPts val="0"/>
              </a:spcAft>
              <a:buFont typeface="Wingdings 3"/>
              <a:buChar char=""/>
              <a:defRPr/>
            </a:pPr>
            <a:r>
              <a:rPr lang="en-US" sz="2800" b="1" dirty="0" smtClean="0">
                <a:solidFill>
                  <a:srgbClr val="00B050"/>
                </a:solidFill>
              </a:rPr>
              <a:t>“Roaring</a:t>
            </a:r>
            <a:r>
              <a:rPr lang="en-US" sz="2800" b="1" dirty="0">
                <a:solidFill>
                  <a:srgbClr val="00B050"/>
                </a:solidFill>
              </a:rPr>
              <a:t>” </a:t>
            </a:r>
            <a:r>
              <a:rPr lang="en-US" sz="2800" b="1" dirty="0" smtClean="0">
                <a:solidFill>
                  <a:srgbClr val="00B050"/>
                </a:solidFill>
              </a:rPr>
              <a:t>20s- </a:t>
            </a:r>
            <a:r>
              <a:rPr lang="en-US" sz="2800" dirty="0" smtClean="0"/>
              <a:t>The </a:t>
            </a:r>
            <a:r>
              <a:rPr lang="en-US" sz="2800" dirty="0"/>
              <a:t>1920s were a time of </a:t>
            </a:r>
            <a:r>
              <a:rPr lang="en-US" sz="2800" b="1" dirty="0">
                <a:solidFill>
                  <a:srgbClr val="00B050"/>
                </a:solidFill>
              </a:rPr>
              <a:t>massive economic growth. </a:t>
            </a:r>
            <a:r>
              <a:rPr lang="en-US" sz="2800" dirty="0"/>
              <a:t>Businesses and factories were very profitable earning this </a:t>
            </a:r>
            <a:r>
              <a:rPr lang="en-US" sz="2800" b="1" dirty="0">
                <a:solidFill>
                  <a:srgbClr val="00B050"/>
                </a:solidFill>
              </a:rPr>
              <a:t>nickname</a:t>
            </a:r>
            <a:r>
              <a:rPr lang="en-US" sz="2800" dirty="0"/>
              <a:t>. </a:t>
            </a:r>
          </a:p>
          <a:p>
            <a:pPr marL="109728" indent="0" eaLnBrk="1" fontAlgn="auto" hangingPunct="1">
              <a:spcAft>
                <a:spcPts val="0"/>
              </a:spcAft>
              <a:buNone/>
              <a:defRPr/>
            </a:pPr>
            <a:r>
              <a:rPr lang="en-US" sz="2800" dirty="0" smtClean="0"/>
              <a:t> </a:t>
            </a:r>
          </a:p>
          <a:p>
            <a:pPr marL="365760" indent="-256032" eaLnBrk="1" fontAlgn="auto" hangingPunct="1">
              <a:spcAft>
                <a:spcPts val="0"/>
              </a:spcAft>
              <a:buFont typeface="Wingdings 3"/>
              <a:buChar char=""/>
              <a:defRPr/>
            </a:pPr>
            <a:r>
              <a:rPr lang="en-US" sz="2800" b="1" dirty="0">
                <a:solidFill>
                  <a:prstClr val="black"/>
                </a:solidFill>
                <a:hlinkClick r:id="rId2"/>
              </a:rPr>
              <a:t>Social Issue: </a:t>
            </a:r>
            <a:r>
              <a:rPr lang="en-US" sz="2800" dirty="0" smtClean="0">
                <a:hlinkClick r:id="rId2"/>
              </a:rPr>
              <a:t> </a:t>
            </a:r>
            <a:r>
              <a:rPr lang="en-US" sz="2800" b="1" dirty="0" smtClean="0">
                <a:solidFill>
                  <a:srgbClr val="C00000"/>
                </a:solidFill>
              </a:rPr>
              <a:t>Prohibition: </a:t>
            </a:r>
            <a:r>
              <a:rPr lang="en-US" sz="2800" b="1" dirty="0" smtClean="0">
                <a:solidFill>
                  <a:srgbClr val="00B050"/>
                </a:solidFill>
              </a:rPr>
              <a:t>The manufacturing, selling, and transporting of alcohol was legally prohibited</a:t>
            </a:r>
          </a:p>
          <a:p>
            <a:pPr marL="859536" lvl="2" eaLnBrk="1" fontAlgn="auto" hangingPunct="1">
              <a:spcAft>
                <a:spcPts val="0"/>
              </a:spcAft>
              <a:buFont typeface="Wingdings 2"/>
              <a:buChar char=""/>
              <a:defRPr/>
            </a:pPr>
            <a:r>
              <a:rPr lang="en-US" sz="2800" dirty="0" smtClean="0"/>
              <a:t>This was put into effect with the passage of the </a:t>
            </a:r>
            <a:r>
              <a:rPr lang="en-US" sz="2800" b="1" dirty="0" smtClean="0">
                <a:solidFill>
                  <a:srgbClr val="00B050"/>
                </a:solidFill>
              </a:rPr>
              <a:t>18</a:t>
            </a:r>
            <a:r>
              <a:rPr lang="en-US" sz="2800" b="1" baseline="30000" dirty="0" smtClean="0">
                <a:solidFill>
                  <a:srgbClr val="00B050"/>
                </a:solidFill>
              </a:rPr>
              <a:t>th</a:t>
            </a:r>
            <a:r>
              <a:rPr lang="en-US" sz="2800" b="1" dirty="0" smtClean="0">
                <a:solidFill>
                  <a:srgbClr val="00B050"/>
                </a:solidFill>
              </a:rPr>
              <a:t> Amendment to </a:t>
            </a:r>
            <a:r>
              <a:rPr lang="en-US" sz="2800" dirty="0" smtClean="0"/>
              <a:t>the Constitution.</a:t>
            </a:r>
          </a:p>
          <a:p>
            <a:pPr marL="859536" lvl="2" eaLnBrk="1" fontAlgn="auto" hangingPunct="1">
              <a:spcAft>
                <a:spcPts val="0"/>
              </a:spcAft>
              <a:buFont typeface="Wingdings 2"/>
              <a:buChar char=""/>
              <a:defRPr/>
            </a:pPr>
            <a:r>
              <a:rPr lang="en-US" sz="2800" dirty="0" smtClean="0"/>
              <a:t>Resulted in the </a:t>
            </a:r>
            <a:r>
              <a:rPr lang="en-US" sz="2800" b="1" dirty="0" smtClean="0">
                <a:solidFill>
                  <a:srgbClr val="C00000"/>
                </a:solidFill>
              </a:rPr>
              <a:t>rise of organized crime </a:t>
            </a:r>
            <a:r>
              <a:rPr lang="en-US" sz="2800" b="1" dirty="0" smtClean="0">
                <a:solidFill>
                  <a:srgbClr val="00B050"/>
                </a:solidFill>
              </a:rPr>
              <a:t>as people like Al Capone made millions in illegal alcohol sales</a:t>
            </a:r>
            <a:r>
              <a:rPr lang="en-US" sz="2800" b="1" dirty="0" smtClean="0"/>
              <a:t>.  </a:t>
            </a:r>
            <a:r>
              <a:rPr lang="en-US" sz="2800" dirty="0" smtClean="0"/>
              <a:t>Also led to </a:t>
            </a:r>
            <a:r>
              <a:rPr lang="en-US" sz="2800" b="1" dirty="0" smtClean="0">
                <a:solidFill>
                  <a:srgbClr val="00B050"/>
                </a:solidFill>
              </a:rPr>
              <a:t>bootleggers</a:t>
            </a:r>
            <a:r>
              <a:rPr lang="en-US" sz="2800" dirty="0" smtClean="0"/>
              <a:t> and the operation of </a:t>
            </a:r>
            <a:r>
              <a:rPr lang="en-US" sz="2800" b="1" dirty="0" smtClean="0">
                <a:solidFill>
                  <a:srgbClr val="C00000"/>
                </a:solidFill>
              </a:rPr>
              <a:t>speakeasies,</a:t>
            </a:r>
            <a:r>
              <a:rPr lang="en-US" sz="2800" b="1" dirty="0" smtClean="0">
                <a:solidFill>
                  <a:srgbClr val="00B050"/>
                </a:solidFill>
              </a:rPr>
              <a:t> illegal bars.</a:t>
            </a:r>
            <a:endParaRPr lang="en-US" sz="2800" b="1" dirty="0" smtClean="0">
              <a:solidFill>
                <a:srgbClr val="C00000"/>
              </a:solidFill>
            </a:endParaRPr>
          </a:p>
          <a:p>
            <a:pPr marL="859536" lvl="2" eaLnBrk="1" fontAlgn="auto" hangingPunct="1">
              <a:spcAft>
                <a:spcPts val="0"/>
              </a:spcAft>
              <a:buFont typeface="Arial" charset="0"/>
              <a:buNone/>
              <a:defRPr/>
            </a:pPr>
            <a:endParaRPr lang="en-US" dirty="0" smtClean="0"/>
          </a:p>
          <a:p>
            <a:pPr marL="621792" lvl="1" eaLnBrk="1" fontAlgn="auto" hangingPunct="1">
              <a:spcBef>
                <a:spcPts val="324"/>
              </a:spcBef>
              <a:spcAft>
                <a:spcPts val="0"/>
              </a:spcAft>
              <a:buFont typeface="Arial" charset="0"/>
              <a:buNone/>
              <a:defRPr/>
            </a:pPr>
            <a:r>
              <a:rPr lang="en-US" sz="2000" dirty="0" smtClean="0"/>
              <a:t>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annedImag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 y="1676400"/>
            <a:ext cx="90805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What is the main idea?</a:t>
            </a:r>
            <a:endParaRPr lang="en-US" dirty="0"/>
          </a:p>
        </p:txBody>
      </p:sp>
    </p:spTree>
    <p:extLst>
      <p:ext uri="{BB962C8B-B14F-4D97-AF65-F5344CB8AC3E}">
        <p14:creationId xmlns:p14="http://schemas.microsoft.com/office/powerpoint/2010/main" val="25962674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dirty="0" smtClean="0">
                <a:solidFill>
                  <a:schemeClr val="accent3">
                    <a:lumMod val="75000"/>
                  </a:schemeClr>
                </a:solidFill>
              </a:rPr>
              <a:t>1920s GANGSTER</a:t>
            </a:r>
            <a:endParaRPr lang="en-US" dirty="0">
              <a:solidFill>
                <a:schemeClr val="accent3">
                  <a:lumMod val="75000"/>
                </a:schemeClr>
              </a:solidFill>
            </a:endParaRPr>
          </a:p>
        </p:txBody>
      </p:sp>
      <p:sp>
        <p:nvSpPr>
          <p:cNvPr id="3" name="Text Placeholder 2"/>
          <p:cNvSpPr>
            <a:spLocks noGrp="1"/>
          </p:cNvSpPr>
          <p:nvPr>
            <p:ph type="body" idx="1"/>
          </p:nvPr>
        </p:nvSpPr>
        <p:spPr/>
        <p:txBody>
          <a:bodyPr/>
          <a:lstStyle/>
          <a:p>
            <a:r>
              <a:rPr lang="en-US" dirty="0">
                <a:hlinkClick r:id="rId2"/>
              </a:rPr>
              <a:t>AL CAPONE</a:t>
            </a:r>
            <a:endParaRPr lang="en-US" dirty="0"/>
          </a:p>
        </p:txBody>
      </p:sp>
      <p:pic>
        <p:nvPicPr>
          <p:cNvPr id="34818" name="Content Placeholder 3" descr="al_capone_1935.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9017" y="2174875"/>
            <a:ext cx="3656553" cy="3951288"/>
          </a:xfrm>
        </p:spPr>
      </p:pic>
      <p:sp>
        <p:nvSpPr>
          <p:cNvPr id="4" name="Text Placeholder 3"/>
          <p:cNvSpPr>
            <a:spLocks noGrp="1"/>
          </p:cNvSpPr>
          <p:nvPr>
            <p:ph type="body" sz="quarter" idx="3"/>
          </p:nvPr>
        </p:nvSpPr>
        <p:spPr/>
        <p:txBody>
          <a:bodyPr/>
          <a:lstStyle/>
          <a:p>
            <a:r>
              <a:rPr lang="en-US" dirty="0"/>
              <a:t>ARMORED CAR</a:t>
            </a:r>
          </a:p>
        </p:txBody>
      </p:sp>
      <p:pic>
        <p:nvPicPr>
          <p:cNvPr id="2050" name="Picture 2"/>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tretch>
            <a:fillRect/>
          </a:stretch>
        </p:blipFill>
        <p:spPr bwMode="auto">
          <a:xfrm>
            <a:off x="4645822" y="2579338"/>
            <a:ext cx="4040180" cy="314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838200"/>
          </a:xfrm>
        </p:spPr>
        <p:txBody>
          <a:bodyPr>
            <a:normAutofit/>
          </a:bodyPr>
          <a:lstStyle/>
          <a:p>
            <a:pPr eaLnBrk="1" fontAlgn="auto" hangingPunct="1">
              <a:spcAft>
                <a:spcPts val="0"/>
              </a:spcAft>
              <a:defRPr/>
            </a:pPr>
            <a:r>
              <a:rPr lang="en-US" i="1" dirty="0" smtClean="0">
                <a:solidFill>
                  <a:schemeClr val="tx1">
                    <a:lumMod val="50000"/>
                    <a:lumOff val="50000"/>
                  </a:schemeClr>
                </a:solidFill>
              </a:rPr>
              <a:t>CHANGING WAYS OF LIFE</a:t>
            </a:r>
            <a:endParaRPr lang="en-US" i="1" dirty="0">
              <a:solidFill>
                <a:schemeClr val="tx1">
                  <a:lumMod val="50000"/>
                  <a:lumOff val="50000"/>
                </a:schemeClr>
              </a:solidFill>
            </a:endParaRPr>
          </a:p>
        </p:txBody>
      </p:sp>
      <p:sp>
        <p:nvSpPr>
          <p:cNvPr id="3" name="Content Placeholder 2"/>
          <p:cNvSpPr>
            <a:spLocks noGrp="1"/>
          </p:cNvSpPr>
          <p:nvPr>
            <p:ph idx="1"/>
          </p:nvPr>
        </p:nvSpPr>
        <p:spPr>
          <a:xfrm>
            <a:off x="0" y="1066800"/>
            <a:ext cx="9144000" cy="5791200"/>
          </a:xfrm>
        </p:spPr>
        <p:txBody>
          <a:bodyPr>
            <a:normAutofit/>
          </a:bodyPr>
          <a:lstStyle/>
          <a:p>
            <a:pPr lvl="0"/>
            <a:r>
              <a:rPr lang="en-US" b="1" dirty="0"/>
              <a:t>Prohibition</a:t>
            </a:r>
            <a:r>
              <a:rPr lang="en-US" dirty="0"/>
              <a:t> </a:t>
            </a:r>
          </a:p>
          <a:p>
            <a:pPr lvl="1"/>
            <a:r>
              <a:rPr lang="en-US" dirty="0"/>
              <a:t>Remember, during the progressive era alcohol had been banned by </a:t>
            </a:r>
            <a:r>
              <a:rPr lang="en-US" dirty="0" smtClean="0"/>
              <a:t>the </a:t>
            </a:r>
            <a:r>
              <a:rPr lang="en-US" b="1" u="sng" dirty="0" smtClean="0"/>
              <a:t>#6 18</a:t>
            </a:r>
            <a:r>
              <a:rPr lang="en-US" b="1" u="sng" baseline="30000" dirty="0" smtClean="0"/>
              <a:t>th</a:t>
            </a:r>
            <a:r>
              <a:rPr lang="en-US" b="1" u="sng" dirty="0" smtClean="0"/>
              <a:t> Amendment</a:t>
            </a:r>
            <a:endParaRPr lang="en-US" b="1" u="sng" dirty="0"/>
          </a:p>
          <a:p>
            <a:pPr lvl="1"/>
            <a:r>
              <a:rPr lang="en-US" dirty="0"/>
              <a:t>Although it was still the law in the 1920’s, it caused more problems than it solved. </a:t>
            </a:r>
          </a:p>
          <a:p>
            <a:pPr lvl="1"/>
            <a:r>
              <a:rPr lang="en-US" dirty="0"/>
              <a:t>Prohibition led to the rise of </a:t>
            </a:r>
            <a:r>
              <a:rPr lang="en-US" b="1" u="sng" dirty="0" smtClean="0"/>
              <a:t>#7 Organized Crime </a:t>
            </a:r>
            <a:r>
              <a:rPr lang="en-US" dirty="0" smtClean="0"/>
              <a:t>as </a:t>
            </a:r>
            <a:r>
              <a:rPr lang="en-US" dirty="0"/>
              <a:t>gangs made money off of selling alcohol illegally.  </a:t>
            </a:r>
          </a:p>
          <a:p>
            <a:pPr marL="109728" indent="0" eaLnBrk="1" fontAlgn="auto" hangingPunct="1">
              <a:spcAft>
                <a:spcPts val="0"/>
              </a:spcAft>
              <a:buNone/>
              <a:defRPr/>
            </a:pPr>
            <a:endParaRPr lang="en-US" dirty="0" smtClean="0"/>
          </a:p>
          <a:p>
            <a:pPr marL="621792" lvl="1" eaLnBrk="1" fontAlgn="auto" hangingPunct="1">
              <a:spcBef>
                <a:spcPts val="324"/>
              </a:spcBef>
              <a:spcAft>
                <a:spcPts val="0"/>
              </a:spcAft>
              <a:buFont typeface="Arial" charset="0"/>
              <a:buNone/>
              <a:defRPr/>
            </a:pPr>
            <a:r>
              <a:rPr lang="en-US" sz="2000" dirty="0" smtClean="0"/>
              <a:t> 		</a:t>
            </a:r>
            <a:endParaRPr lang="en-US" sz="2000" dirty="0"/>
          </a:p>
        </p:txBody>
      </p:sp>
    </p:spTree>
    <p:extLst>
      <p:ext uri="{BB962C8B-B14F-4D97-AF65-F5344CB8AC3E}">
        <p14:creationId xmlns:p14="http://schemas.microsoft.com/office/powerpoint/2010/main" val="38731543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838200"/>
          </a:xfrm>
        </p:spPr>
        <p:txBody>
          <a:bodyPr>
            <a:normAutofit/>
          </a:bodyPr>
          <a:lstStyle/>
          <a:p>
            <a:pPr eaLnBrk="1" fontAlgn="auto" hangingPunct="1">
              <a:spcAft>
                <a:spcPts val="0"/>
              </a:spcAft>
              <a:defRPr/>
            </a:pPr>
            <a:r>
              <a:rPr lang="en-US" i="1" dirty="0" smtClean="0">
                <a:solidFill>
                  <a:schemeClr val="tx1">
                    <a:lumMod val="50000"/>
                    <a:lumOff val="50000"/>
                  </a:schemeClr>
                </a:solidFill>
              </a:rPr>
              <a:t>CHANGING WAYS OF LIFE</a:t>
            </a:r>
            <a:endParaRPr lang="en-US" i="1" dirty="0">
              <a:solidFill>
                <a:schemeClr val="tx1">
                  <a:lumMod val="50000"/>
                  <a:lumOff val="50000"/>
                </a:schemeClr>
              </a:solidFill>
            </a:endParaRPr>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pPr lvl="1"/>
            <a:r>
              <a:rPr lang="en-US" dirty="0"/>
              <a:t>Also, </a:t>
            </a:r>
            <a:r>
              <a:rPr lang="en-US" b="1" u="sng" dirty="0" smtClean="0"/>
              <a:t>#8 Speakeasy</a:t>
            </a:r>
            <a:r>
              <a:rPr lang="en-US" dirty="0" smtClean="0"/>
              <a:t> (illegal </a:t>
            </a:r>
            <a:r>
              <a:rPr lang="en-US" dirty="0"/>
              <a:t>bars) showed up all over the cities.  </a:t>
            </a:r>
          </a:p>
          <a:p>
            <a:pPr lvl="1"/>
            <a:r>
              <a:rPr lang="en-US" dirty="0"/>
              <a:t>The most famous gangster of the time was </a:t>
            </a:r>
            <a:r>
              <a:rPr lang="en-US" b="1" u="sng" dirty="0" smtClean="0"/>
              <a:t>#9 Al Capone </a:t>
            </a:r>
            <a:r>
              <a:rPr lang="en-US" dirty="0" smtClean="0"/>
              <a:t>He </a:t>
            </a:r>
            <a:r>
              <a:rPr lang="en-US" dirty="0"/>
              <a:t>was in charge of one of the largest crime organizations in the US.  </a:t>
            </a:r>
          </a:p>
          <a:p>
            <a:pPr lvl="1"/>
            <a:r>
              <a:rPr lang="en-US" dirty="0"/>
              <a:t>Because of the rise in crime and problems with enforcing the 18</a:t>
            </a:r>
            <a:r>
              <a:rPr lang="en-US" baseline="30000" dirty="0"/>
              <a:t>th</a:t>
            </a:r>
            <a:r>
              <a:rPr lang="en-US" dirty="0"/>
              <a:t> amendment, it was </a:t>
            </a:r>
            <a:r>
              <a:rPr lang="en-US" b="1" dirty="0"/>
              <a:t>repealed</a:t>
            </a:r>
            <a:r>
              <a:rPr lang="en-US" dirty="0"/>
              <a:t> by the </a:t>
            </a:r>
            <a:r>
              <a:rPr lang="en-US" b="1" u="sng" dirty="0" smtClean="0"/>
              <a:t>#10 21</a:t>
            </a:r>
            <a:r>
              <a:rPr lang="en-US" b="1" u="sng" baseline="30000" dirty="0" smtClean="0"/>
              <a:t>st</a:t>
            </a:r>
            <a:r>
              <a:rPr lang="en-US" b="1" u="sng" dirty="0" smtClean="0"/>
              <a:t> Amendment</a:t>
            </a:r>
            <a:r>
              <a:rPr lang="en-US" dirty="0" smtClean="0"/>
              <a:t> in </a:t>
            </a:r>
            <a:r>
              <a:rPr lang="en-US" dirty="0"/>
              <a:t>1933.  </a:t>
            </a:r>
            <a:endParaRPr lang="en-US" dirty="0" smtClean="0"/>
          </a:p>
          <a:p>
            <a:pPr marL="457200" lvl="1" indent="0">
              <a:buNone/>
            </a:pPr>
            <a:r>
              <a:rPr lang="en-US" dirty="0" smtClean="0"/>
              <a:t>“</a:t>
            </a:r>
            <a:r>
              <a:rPr lang="en-US" dirty="0"/>
              <a:t>According to those who supported the measure, it was a noble experiment.  But it proved impossible to enforce and consequently increased disrespect for the law.”</a:t>
            </a:r>
          </a:p>
          <a:p>
            <a:pPr lvl="1"/>
            <a:endParaRPr lang="en-US" dirty="0"/>
          </a:p>
          <a:p>
            <a:pPr marL="109728" indent="0" eaLnBrk="1" fontAlgn="auto" hangingPunct="1">
              <a:spcAft>
                <a:spcPts val="0"/>
              </a:spcAft>
              <a:buNone/>
              <a:defRPr/>
            </a:pPr>
            <a:endParaRPr lang="en-US" dirty="0" smtClean="0"/>
          </a:p>
          <a:p>
            <a:pPr marL="621792" lvl="1" eaLnBrk="1" fontAlgn="auto" hangingPunct="1">
              <a:spcBef>
                <a:spcPts val="324"/>
              </a:spcBef>
              <a:spcAft>
                <a:spcPts val="0"/>
              </a:spcAft>
              <a:buFont typeface="Arial" charset="0"/>
              <a:buNone/>
              <a:defRPr/>
            </a:pPr>
            <a:r>
              <a:rPr lang="en-US" sz="2000" dirty="0" smtClean="0"/>
              <a:t> 		</a:t>
            </a:r>
            <a:endParaRPr lang="en-US" sz="2000" dirty="0"/>
          </a:p>
        </p:txBody>
      </p:sp>
    </p:spTree>
    <p:extLst>
      <p:ext uri="{BB962C8B-B14F-4D97-AF65-F5344CB8AC3E}">
        <p14:creationId xmlns:p14="http://schemas.microsoft.com/office/powerpoint/2010/main" val="1052329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eaLnBrk="1" hangingPunct="1"/>
            <a:endParaRPr lang="en-US" sz="2400" dirty="0" smtClean="0"/>
          </a:p>
          <a:p>
            <a:pPr eaLnBrk="1" hangingPunct="1"/>
            <a:endParaRPr lang="en-US" sz="2400" dirty="0" smtClean="0"/>
          </a:p>
          <a:p>
            <a:pPr lvl="0"/>
            <a:r>
              <a:rPr lang="en-US" b="1" dirty="0" smtClean="0"/>
              <a:t>Traditional </a:t>
            </a:r>
            <a:r>
              <a:rPr lang="en-US" b="1" dirty="0"/>
              <a:t>vs. Modernism --- Science vs. Religion </a:t>
            </a:r>
            <a:endParaRPr lang="en-US" dirty="0"/>
          </a:p>
          <a:p>
            <a:pPr lvl="1"/>
            <a:r>
              <a:rPr lang="en-US" dirty="0"/>
              <a:t>The 1920’s were a time of extraordinary change in the United States.  However, many Americans did not like this change and wanted to hold on to traditional values.  </a:t>
            </a:r>
          </a:p>
          <a:p>
            <a:pPr lvl="1"/>
            <a:r>
              <a:rPr lang="en-US" dirty="0"/>
              <a:t>This was seen in 1925 in Dayton, Tennessee during </a:t>
            </a:r>
            <a:r>
              <a:rPr lang="en-US" dirty="0" smtClean="0"/>
              <a:t>the </a:t>
            </a:r>
            <a:r>
              <a:rPr lang="en-US" b="1" u="sng" dirty="0" smtClean="0"/>
              <a:t>#11 Scopes Monkey Trail </a:t>
            </a:r>
            <a:endParaRPr lang="en-US" b="1" u="sng" dirty="0"/>
          </a:p>
          <a:p>
            <a:pPr lvl="1"/>
            <a:r>
              <a:rPr lang="en-US" dirty="0"/>
              <a:t>Many Christian Americans rejected the culture of the 1920’s and </a:t>
            </a:r>
            <a:r>
              <a:rPr lang="en-US" dirty="0" smtClean="0"/>
              <a:t>were </a:t>
            </a:r>
            <a:r>
              <a:rPr lang="en-US" b="1" u="sng" dirty="0" smtClean="0"/>
              <a:t>#12 Fundamentalist  </a:t>
            </a:r>
            <a:r>
              <a:rPr lang="en-US" dirty="0" smtClean="0"/>
              <a:t>(</a:t>
            </a:r>
            <a:r>
              <a:rPr lang="en-US" dirty="0"/>
              <a:t>people who interpret the Bible literally).  </a:t>
            </a:r>
          </a:p>
        </p:txBody>
      </p:sp>
    </p:spTree>
    <p:extLst>
      <p:ext uri="{BB962C8B-B14F-4D97-AF65-F5344CB8AC3E}">
        <p14:creationId xmlns:p14="http://schemas.microsoft.com/office/powerpoint/2010/main" val="31474935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main idea?</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62991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8159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the main idea?</a:t>
            </a:r>
          </a:p>
        </p:txBody>
      </p:sp>
      <p:sp>
        <p:nvSpPr>
          <p:cNvPr id="3" name="Content Placeholder 2"/>
          <p:cNvSpPr>
            <a:spLocks noGrp="1"/>
          </p:cNvSpPr>
          <p:nvPr>
            <p:ph idx="1"/>
          </p:nvPr>
        </p:nvSpPr>
        <p:spPr>
          <a:xfrm>
            <a:off x="-76200" y="1295400"/>
            <a:ext cx="9220200" cy="6172200"/>
          </a:xfrm>
        </p:spPr>
        <p:txBody>
          <a:bodyPr>
            <a:normAutofit fontScale="77500" lnSpcReduction="20000"/>
          </a:bodyPr>
          <a:lstStyle/>
          <a:p>
            <a:r>
              <a:rPr lang="en-US" dirty="0"/>
              <a:t>“Our position is that the statute [law] is sufficient.  The statute defines exactly what the people of Tennessee decided and intended and did declare unlawful, and it needs no interpretation.  The statute speaks of the evolutionary theory, and the statute specifically states that teachers are forbidden to teach in the schools supported by taxation in this State any theory of creation of man that denies the Divine record of man’s creation found in the Bible…”			</a:t>
            </a:r>
            <a:r>
              <a:rPr lang="en-US" dirty="0" smtClean="0"/>
              <a:t>--</a:t>
            </a:r>
            <a:r>
              <a:rPr lang="en-US" dirty="0"/>
              <a:t>Prosecutor William Jennings Bryan </a:t>
            </a:r>
          </a:p>
          <a:p>
            <a:pPr marL="0" indent="0">
              <a:buNone/>
            </a:pPr>
            <a:endParaRPr lang="en-US" dirty="0"/>
          </a:p>
          <a:p>
            <a:r>
              <a:rPr lang="en-US" dirty="0"/>
              <a:t>“If today you can take a thing like evolution and make it a crime to teach it in the public schools, tomorrow you can make it a crime to teach it in private schools…at the next session you may ban books and the newspapers.  Soon you may set Catholic against Protestant, and Protestant against Protestant, and try to foist your own religion upon the minds of men.”			</a:t>
            </a:r>
            <a:r>
              <a:rPr lang="en-US" dirty="0" smtClean="0"/>
              <a:t>	--</a:t>
            </a:r>
            <a:r>
              <a:rPr lang="en-US" dirty="0"/>
              <a:t>Defense Attorney Clarence Darrow</a:t>
            </a:r>
          </a:p>
          <a:p>
            <a:endParaRPr lang="en-US" dirty="0"/>
          </a:p>
        </p:txBody>
      </p:sp>
    </p:spTree>
    <p:extLst>
      <p:ext uri="{BB962C8B-B14F-4D97-AF65-F5344CB8AC3E}">
        <p14:creationId xmlns:p14="http://schemas.microsoft.com/office/powerpoint/2010/main" val="12878145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eaLnBrk="1" hangingPunct="1"/>
            <a:endParaRPr lang="en-US" sz="2400" dirty="0" smtClean="0"/>
          </a:p>
          <a:p>
            <a:pPr eaLnBrk="1" hangingPunct="1"/>
            <a:endParaRPr lang="en-US" sz="2400" dirty="0" smtClean="0"/>
          </a:p>
          <a:p>
            <a:pPr lvl="0"/>
            <a:r>
              <a:rPr lang="en-US" sz="3000" b="1" dirty="0" smtClean="0"/>
              <a:t>Traditional </a:t>
            </a:r>
            <a:r>
              <a:rPr lang="en-US" sz="3000" b="1" dirty="0"/>
              <a:t>vs. Modernism --- Science vs. Religion </a:t>
            </a:r>
            <a:endParaRPr lang="en-US" sz="3000" b="1" dirty="0" smtClean="0"/>
          </a:p>
          <a:p>
            <a:pPr lvl="1"/>
            <a:r>
              <a:rPr lang="en-US" sz="3000" dirty="0"/>
              <a:t>Based on this idea, Tennessee passed a law in 1925 that banned the teaching of evolution in public schools.  </a:t>
            </a:r>
          </a:p>
          <a:p>
            <a:pPr lvl="1"/>
            <a:r>
              <a:rPr lang="en-US" sz="3000" dirty="0"/>
              <a:t>A young science teacher named </a:t>
            </a:r>
            <a:r>
              <a:rPr lang="en-US" sz="3000" b="1" u="sng" dirty="0" smtClean="0"/>
              <a:t>#13 John Scopes </a:t>
            </a:r>
            <a:r>
              <a:rPr lang="en-US" sz="3000" dirty="0" smtClean="0"/>
              <a:t>challenged </a:t>
            </a:r>
            <a:r>
              <a:rPr lang="en-US" sz="3000" dirty="0"/>
              <a:t>this law by teaching evolution in a small school in Dayton, Tennessee.  </a:t>
            </a:r>
          </a:p>
          <a:p>
            <a:pPr lvl="1"/>
            <a:r>
              <a:rPr lang="en-US" sz="3000" dirty="0"/>
              <a:t>He was arrested and put on trial.  Scopes was represented by the </a:t>
            </a:r>
            <a:r>
              <a:rPr lang="en-US" sz="3000" b="1" dirty="0"/>
              <a:t>American Civil Liberties Union (ACLU)</a:t>
            </a:r>
            <a:r>
              <a:rPr lang="en-US" sz="3000" dirty="0"/>
              <a:t>, and the fundamentalists were represented </a:t>
            </a:r>
            <a:r>
              <a:rPr lang="en-US" sz="3000" dirty="0" smtClean="0"/>
              <a:t>by </a:t>
            </a:r>
            <a:r>
              <a:rPr lang="en-US" sz="3000" b="1" u="sng" dirty="0" smtClean="0"/>
              <a:t>#14 William </a:t>
            </a:r>
            <a:r>
              <a:rPr lang="en-US" sz="3000" b="1" u="sng" smtClean="0"/>
              <a:t>Jennings Bryan</a:t>
            </a:r>
            <a:endParaRPr lang="en-US" sz="3000" b="1" u="sng" dirty="0" smtClean="0"/>
          </a:p>
          <a:p>
            <a:pPr lvl="1"/>
            <a:r>
              <a:rPr lang="en-US" sz="3000" dirty="0" smtClean="0"/>
              <a:t>In the end, Joh Scopes was found guilty and fined $100.  Although the court case did not change much, it served to represent the divide in America between </a:t>
            </a:r>
            <a:r>
              <a:rPr lang="en-US" sz="3000" b="1" dirty="0" smtClean="0"/>
              <a:t>modernists and traditionalists.  </a:t>
            </a:r>
            <a:r>
              <a:rPr lang="en-US" sz="3000" dirty="0" smtClean="0"/>
              <a:t>  </a:t>
            </a:r>
          </a:p>
          <a:p>
            <a:pPr lvl="0"/>
            <a:endParaRPr lang="en-US" dirty="0"/>
          </a:p>
        </p:txBody>
      </p:sp>
    </p:spTree>
    <p:extLst>
      <p:ext uri="{BB962C8B-B14F-4D97-AF65-F5344CB8AC3E}">
        <p14:creationId xmlns:p14="http://schemas.microsoft.com/office/powerpoint/2010/main" val="33291854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eaLnBrk="1" fontAlgn="auto" hangingPunct="1">
              <a:spcAft>
                <a:spcPts val="0"/>
              </a:spcAft>
              <a:defRPr/>
            </a:pPr>
            <a:r>
              <a:rPr lang="en-US" sz="3600" dirty="0" smtClean="0">
                <a:solidFill>
                  <a:schemeClr val="accent3">
                    <a:lumMod val="75000"/>
                  </a:schemeClr>
                </a:solidFill>
              </a:rPr>
              <a:t>Analyze the following cartoon:</a:t>
            </a:r>
            <a:endParaRPr lang="en-US" sz="3600" dirty="0">
              <a:solidFill>
                <a:schemeClr val="accent3">
                  <a:lumMod val="75000"/>
                </a:schemeClr>
              </a:solidFill>
            </a:endParaRPr>
          </a:p>
        </p:txBody>
      </p:sp>
      <p:pic>
        <p:nvPicPr>
          <p:cNvPr id="4" name="Content Placeholder 3" descr="Women's Work Cartoon.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609600"/>
            <a:ext cx="8124825" cy="5700713"/>
          </a:xfr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HEY YOU! This is on the test. . . </a:t>
            </a:r>
            <a:endParaRPr lang="en-US" dirty="0"/>
          </a:p>
        </p:txBody>
      </p:sp>
      <p:sp>
        <p:nvSpPr>
          <p:cNvPr id="2" name="Content Placeholder 1"/>
          <p:cNvSpPr>
            <a:spLocks noGrp="1"/>
          </p:cNvSpPr>
          <p:nvPr>
            <p:ph idx="1"/>
          </p:nvPr>
        </p:nvSpPr>
        <p:spPr>
          <a:xfrm>
            <a:off x="152400" y="1143000"/>
            <a:ext cx="8991600" cy="5715000"/>
          </a:xfrm>
        </p:spPr>
        <p:txBody>
          <a:bodyPr>
            <a:normAutofit/>
          </a:bodyPr>
          <a:lstStyle/>
          <a:p>
            <a:pPr marL="0" indent="0">
              <a:buNone/>
            </a:pPr>
            <a:endParaRPr lang="en-US" dirty="0" smtClean="0">
              <a:solidFill>
                <a:srgbClr val="FF0000"/>
              </a:solidFill>
            </a:endParaRPr>
          </a:p>
          <a:p>
            <a:pPr marL="514350" indent="-514350">
              <a:buFont typeface="+mj-lt"/>
              <a:buAutoNum type="arabicPeriod"/>
            </a:pPr>
            <a:r>
              <a:rPr lang="en-US" dirty="0" smtClean="0">
                <a:solidFill>
                  <a:srgbClr val="FF0000"/>
                </a:solidFill>
              </a:rPr>
              <a:t>Suffrage-the f_____ </a:t>
            </a:r>
            <a:r>
              <a:rPr lang="en-US" dirty="0">
                <a:solidFill>
                  <a:srgbClr val="FF0000"/>
                </a:solidFill>
              </a:rPr>
              <a:t>movement in the early 1900’s. </a:t>
            </a:r>
            <a:endParaRPr lang="en-US" dirty="0" smtClean="0">
              <a:solidFill>
                <a:srgbClr val="FF0000"/>
              </a:solidFill>
            </a:endParaRPr>
          </a:p>
          <a:p>
            <a:pPr marL="514350" indent="-514350">
              <a:buFont typeface="+mj-lt"/>
              <a:buAutoNum type="arabicPeriod"/>
            </a:pPr>
            <a:r>
              <a:rPr lang="en-US" dirty="0" smtClean="0">
                <a:solidFill>
                  <a:srgbClr val="FF0000"/>
                </a:solidFill>
              </a:rPr>
              <a:t>Flappers </a:t>
            </a:r>
            <a:r>
              <a:rPr lang="en-US" dirty="0">
                <a:solidFill>
                  <a:srgbClr val="FF0000"/>
                </a:solidFill>
              </a:rPr>
              <a:t>challenged </a:t>
            </a:r>
            <a:r>
              <a:rPr lang="en-US" dirty="0" smtClean="0">
                <a:solidFill>
                  <a:srgbClr val="FF0000"/>
                </a:solidFill>
              </a:rPr>
              <a:t>t__________ </a:t>
            </a:r>
            <a:r>
              <a:rPr lang="en-US" dirty="0">
                <a:solidFill>
                  <a:srgbClr val="FF0000"/>
                </a:solidFill>
              </a:rPr>
              <a:t>because they wanted freedom in behavior. </a:t>
            </a:r>
            <a:endParaRPr lang="en-US" dirty="0" smtClean="0">
              <a:solidFill>
                <a:srgbClr val="FF0000"/>
              </a:solidFill>
            </a:endParaRPr>
          </a:p>
          <a:p>
            <a:endParaRPr lang="en-US" dirty="0">
              <a:solidFill>
                <a:srgbClr val="FF0000"/>
              </a:solidFill>
            </a:endParaRPr>
          </a:p>
          <a:p>
            <a:endParaRPr lang="en-US" dirty="0"/>
          </a:p>
        </p:txBody>
      </p:sp>
    </p:spTree>
    <p:extLst>
      <p:ext uri="{BB962C8B-B14F-4D97-AF65-F5344CB8AC3E}">
        <p14:creationId xmlns:p14="http://schemas.microsoft.com/office/powerpoint/2010/main" val="10473465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apper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495800" cy="5632450"/>
          </a:xfrm>
        </p:spPr>
      </p:pic>
      <p:pic>
        <p:nvPicPr>
          <p:cNvPr id="5" name="Picture 4" descr="flappers_du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584200"/>
            <a:ext cx="3873500"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HEY YOU! This is on the test. . . </a:t>
            </a:r>
            <a:endParaRPr lang="en-US" dirty="0"/>
          </a:p>
        </p:txBody>
      </p:sp>
      <p:sp>
        <p:nvSpPr>
          <p:cNvPr id="2" name="Content Placeholder 1"/>
          <p:cNvSpPr>
            <a:spLocks noGrp="1"/>
          </p:cNvSpPr>
          <p:nvPr>
            <p:ph idx="1"/>
          </p:nvPr>
        </p:nvSpPr>
        <p:spPr>
          <a:xfrm>
            <a:off x="457200" y="1219200"/>
            <a:ext cx="8229600" cy="5334000"/>
          </a:xfrm>
        </p:spPr>
        <p:txBody>
          <a:bodyPr>
            <a:normAutofit/>
          </a:bodyPr>
          <a:lstStyle/>
          <a:p>
            <a:r>
              <a:rPr lang="en-US" b="1" dirty="0" smtClean="0"/>
              <a:t>Isolationism  </a:t>
            </a:r>
            <a:r>
              <a:rPr lang="en-US" dirty="0">
                <a:solidFill>
                  <a:srgbClr val="FF0000"/>
                </a:solidFill>
              </a:rPr>
              <a:t>Americans wanted no wars so they </a:t>
            </a:r>
            <a:r>
              <a:rPr lang="en-US" dirty="0" smtClean="0">
                <a:solidFill>
                  <a:srgbClr val="FF0000"/>
                </a:solidFill>
              </a:rPr>
              <a:t>a_________ </a:t>
            </a:r>
            <a:r>
              <a:rPr lang="en-US" dirty="0">
                <a:solidFill>
                  <a:srgbClr val="FF0000"/>
                </a:solidFill>
              </a:rPr>
              <a:t>other nation’s </a:t>
            </a:r>
            <a:r>
              <a:rPr lang="en-US" dirty="0" smtClean="0">
                <a:solidFill>
                  <a:srgbClr val="FF0000"/>
                </a:solidFill>
              </a:rPr>
              <a:t>affairs</a:t>
            </a:r>
            <a:r>
              <a:rPr lang="en-US" dirty="0" smtClean="0"/>
              <a:t>.</a:t>
            </a:r>
          </a:p>
          <a:p>
            <a:r>
              <a:rPr lang="en-US" dirty="0" smtClean="0">
                <a:solidFill>
                  <a:srgbClr val="FF0000"/>
                </a:solidFill>
              </a:rPr>
              <a:t>Red </a:t>
            </a:r>
            <a:r>
              <a:rPr lang="en-US" dirty="0">
                <a:solidFill>
                  <a:srgbClr val="FF0000"/>
                </a:solidFill>
              </a:rPr>
              <a:t>Scare: U.S deported aliens (foreigners) thought to be </a:t>
            </a:r>
            <a:r>
              <a:rPr lang="en-US" dirty="0" smtClean="0">
                <a:solidFill>
                  <a:srgbClr val="FF0000"/>
                </a:solidFill>
              </a:rPr>
              <a:t>c______________: </a:t>
            </a:r>
            <a:r>
              <a:rPr lang="en-US" dirty="0">
                <a:solidFill>
                  <a:srgbClr val="FF0000"/>
                </a:solidFill>
              </a:rPr>
              <a:t>(Workers own business) KKK: immigrants threaten American </a:t>
            </a:r>
            <a:r>
              <a:rPr lang="en-US" dirty="0" smtClean="0">
                <a:solidFill>
                  <a:srgbClr val="FF0000"/>
                </a:solidFill>
              </a:rPr>
              <a:t>life.</a:t>
            </a:r>
          </a:p>
          <a:p>
            <a:r>
              <a:rPr lang="en-US" dirty="0" smtClean="0">
                <a:solidFill>
                  <a:srgbClr val="FF0000"/>
                </a:solidFill>
              </a:rPr>
              <a:t>Chinese </a:t>
            </a:r>
            <a:r>
              <a:rPr lang="en-US" dirty="0">
                <a:solidFill>
                  <a:srgbClr val="FF0000"/>
                </a:solidFill>
              </a:rPr>
              <a:t>Exclusion Act in 1882-US fearful of </a:t>
            </a:r>
            <a:r>
              <a:rPr lang="en-US" dirty="0" smtClean="0">
                <a:solidFill>
                  <a:srgbClr val="FF0000"/>
                </a:solidFill>
              </a:rPr>
              <a:t>C___________ customs</a:t>
            </a:r>
            <a:endParaRPr lang="en-US" dirty="0">
              <a:solidFill>
                <a:srgbClr val="FF0000"/>
              </a:solidFill>
            </a:endParaRPr>
          </a:p>
          <a:p>
            <a:endParaRPr lang="en-US" dirty="0"/>
          </a:p>
        </p:txBody>
      </p:sp>
    </p:spTree>
    <p:extLst>
      <p:ext uri="{BB962C8B-B14F-4D97-AF65-F5344CB8AC3E}">
        <p14:creationId xmlns:p14="http://schemas.microsoft.com/office/powerpoint/2010/main" val="38617641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762000"/>
          </a:xfrm>
        </p:spPr>
        <p:txBody>
          <a:bodyPr>
            <a:normAutofit/>
          </a:bodyPr>
          <a:lstStyle/>
          <a:p>
            <a:pPr eaLnBrk="1" fontAlgn="auto" hangingPunct="1">
              <a:spcAft>
                <a:spcPts val="0"/>
              </a:spcAft>
              <a:defRPr/>
            </a:pPr>
            <a:r>
              <a:rPr lang="en-US" i="1" dirty="0" smtClean="0">
                <a:solidFill>
                  <a:schemeClr val="tx1">
                    <a:lumMod val="65000"/>
                    <a:lumOff val="35000"/>
                  </a:schemeClr>
                </a:solidFill>
              </a:rPr>
              <a:t>E</a:t>
            </a:r>
            <a:r>
              <a:rPr lang="en-US" sz="4000" i="1" dirty="0" smtClean="0">
                <a:solidFill>
                  <a:schemeClr val="tx1">
                    <a:lumMod val="65000"/>
                    <a:lumOff val="35000"/>
                  </a:schemeClr>
                </a:solidFill>
              </a:rPr>
              <a:t>DUCATION AND POPULAR CULTURE</a:t>
            </a:r>
            <a:endParaRPr lang="en-US" i="1" dirty="0">
              <a:solidFill>
                <a:schemeClr val="tx1">
                  <a:lumMod val="65000"/>
                  <a:lumOff val="35000"/>
                </a:schemeClr>
              </a:solidFill>
            </a:endParaRPr>
          </a:p>
        </p:txBody>
      </p:sp>
      <p:sp>
        <p:nvSpPr>
          <p:cNvPr id="3" name="Content Placeholder 2"/>
          <p:cNvSpPr>
            <a:spLocks noGrp="1"/>
          </p:cNvSpPr>
          <p:nvPr>
            <p:ph idx="1"/>
          </p:nvPr>
        </p:nvSpPr>
        <p:spPr>
          <a:xfrm>
            <a:off x="0" y="762000"/>
            <a:ext cx="9144000" cy="6096000"/>
          </a:xfrm>
        </p:spPr>
        <p:txBody>
          <a:bodyPr>
            <a:noAutofit/>
          </a:bodyPr>
          <a:lstStyle/>
          <a:p>
            <a:pPr eaLnBrk="1" hangingPunct="1"/>
            <a:r>
              <a:rPr lang="en-US" sz="2800" b="1" dirty="0">
                <a:solidFill>
                  <a:prstClr val="black"/>
                </a:solidFill>
              </a:rPr>
              <a:t>Social </a:t>
            </a:r>
            <a:r>
              <a:rPr lang="en-US" sz="2800" b="1" dirty="0" smtClean="0">
                <a:solidFill>
                  <a:prstClr val="black"/>
                </a:solidFill>
              </a:rPr>
              <a:t>Issue: </a:t>
            </a:r>
            <a:r>
              <a:rPr lang="en-US" sz="2800" b="1" dirty="0" smtClean="0">
                <a:solidFill>
                  <a:srgbClr val="00B050"/>
                </a:solidFill>
              </a:rPr>
              <a:t>School enrollment increased </a:t>
            </a:r>
            <a:r>
              <a:rPr lang="en-US" sz="2800" b="1" dirty="0" smtClean="0"/>
              <a:t>dramatically</a:t>
            </a:r>
          </a:p>
          <a:p>
            <a:pPr marL="742950" lvl="2" indent="-342900"/>
            <a:r>
              <a:rPr lang="en-US" sz="2800" dirty="0"/>
              <a:t>News coverage expanded with </a:t>
            </a:r>
            <a:r>
              <a:rPr lang="en-US" sz="2800" dirty="0">
                <a:solidFill>
                  <a:srgbClr val="00B050"/>
                </a:solidFill>
              </a:rPr>
              <a:t>radio</a:t>
            </a:r>
            <a:r>
              <a:rPr lang="en-US" sz="2800" dirty="0"/>
              <a:t>, as well as </a:t>
            </a:r>
            <a:r>
              <a:rPr lang="en-US" sz="2800" dirty="0">
                <a:solidFill>
                  <a:srgbClr val="00B050"/>
                </a:solidFill>
              </a:rPr>
              <a:t>newspaper and magazine  more people reading! </a:t>
            </a:r>
            <a:r>
              <a:rPr lang="en-US" sz="2800" dirty="0"/>
              <a:t>(Reader’s Digest (1921) and Time (1923)</a:t>
            </a:r>
          </a:p>
          <a:p>
            <a:pPr eaLnBrk="1" hangingPunct="1"/>
            <a:endParaRPr lang="en-US" sz="2800" b="1" dirty="0" smtClean="0"/>
          </a:p>
          <a:p>
            <a:pPr eaLnBrk="1" hangingPunct="1"/>
            <a:r>
              <a:rPr lang="en-US" b="1" dirty="0" smtClean="0">
                <a:solidFill>
                  <a:srgbClr val="C00000"/>
                </a:solidFill>
              </a:rPr>
              <a:t>Charles </a:t>
            </a:r>
            <a:r>
              <a:rPr lang="en-US" b="1" dirty="0">
                <a:solidFill>
                  <a:srgbClr val="C00000"/>
                </a:solidFill>
              </a:rPr>
              <a:t>Lindbergh </a:t>
            </a:r>
            <a:r>
              <a:rPr lang="en-US" b="1" dirty="0"/>
              <a:t>was the</a:t>
            </a:r>
            <a:r>
              <a:rPr lang="en-US" b="1" dirty="0">
                <a:solidFill>
                  <a:srgbClr val="00B050"/>
                </a:solidFill>
              </a:rPr>
              <a:t> first to fly across the </a:t>
            </a:r>
            <a:r>
              <a:rPr lang="en-US" b="1" dirty="0" smtClean="0">
                <a:solidFill>
                  <a:srgbClr val="00B050"/>
                </a:solidFill>
              </a:rPr>
              <a:t>Atlantic</a:t>
            </a:r>
          </a:p>
          <a:p>
            <a:pPr marL="0" indent="0" eaLnBrk="1" hangingPunct="1">
              <a:buNone/>
            </a:pPr>
            <a:endParaRPr lang="en-US" b="1" dirty="0" smtClean="0">
              <a:solidFill>
                <a:srgbClr val="00B050"/>
              </a:solidFill>
            </a:endParaRPr>
          </a:p>
          <a:p>
            <a:pPr eaLnBrk="1" hangingPunct="1"/>
            <a:r>
              <a:rPr lang="en-US" b="1" dirty="0" smtClean="0"/>
              <a:t>Authors were critical of the 1920s materialism: </a:t>
            </a:r>
            <a:r>
              <a:rPr lang="en-US" sz="2800" dirty="0" smtClean="0"/>
              <a:t>Sinclair Lewis, F</a:t>
            </a:r>
            <a:r>
              <a:rPr lang="en-US" sz="2800" dirty="0"/>
              <a:t>. Scott </a:t>
            </a:r>
            <a:r>
              <a:rPr lang="en-US" sz="2800" dirty="0" smtClean="0"/>
              <a:t>Fitzgerald. Ernest </a:t>
            </a:r>
            <a:r>
              <a:rPr lang="en-US" sz="2800" dirty="0"/>
              <a:t>Hemingway</a:t>
            </a:r>
          </a:p>
          <a:p>
            <a:pPr marL="0" indent="0" eaLnBrk="1" hangingPunct="1">
              <a:buNone/>
            </a:pPr>
            <a:endParaRPr lang="en-US" sz="2800" b="1" dirty="0" smtClean="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to="" calcmode="lin" valueType="num">
                                      <p:cBhvr>
                                        <p:cTn id="15" dur="1" fill="hold"/>
                                        <p:tgtEl>
                                          <p:spTgt spid="3">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to="" calcmode="lin" valueType="num">
                                      <p:cBhvr>
                                        <p:cTn id="20"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HEY YOU! This is on the test. . . </a:t>
            </a:r>
            <a:endParaRPr lang="en-US" dirty="0"/>
          </a:p>
        </p:txBody>
      </p:sp>
      <p:sp>
        <p:nvSpPr>
          <p:cNvPr id="2" name="Content Placeholder 1"/>
          <p:cNvSpPr>
            <a:spLocks noGrp="1"/>
          </p:cNvSpPr>
          <p:nvPr>
            <p:ph idx="1"/>
          </p:nvPr>
        </p:nvSpPr>
        <p:spPr>
          <a:xfrm>
            <a:off x="152400" y="1143000"/>
            <a:ext cx="8991600" cy="5715000"/>
          </a:xfrm>
        </p:spPr>
        <p:txBody>
          <a:bodyPr>
            <a:normAutofit/>
          </a:bodyPr>
          <a:lstStyle/>
          <a:p>
            <a:pPr marL="0" indent="0">
              <a:buNone/>
            </a:pPr>
            <a:endParaRPr lang="en-US" dirty="0" smtClean="0">
              <a:solidFill>
                <a:srgbClr val="FF0000"/>
              </a:solidFill>
            </a:endParaRPr>
          </a:p>
          <a:p>
            <a:pPr marL="514350" indent="-514350">
              <a:buFont typeface="+mj-lt"/>
              <a:buAutoNum type="arabicPeriod"/>
            </a:pPr>
            <a:r>
              <a:rPr lang="en-US" dirty="0" smtClean="0">
                <a:solidFill>
                  <a:srgbClr val="FF0000"/>
                </a:solidFill>
              </a:rPr>
              <a:t>Scopes </a:t>
            </a:r>
            <a:r>
              <a:rPr lang="en-US" dirty="0">
                <a:solidFill>
                  <a:srgbClr val="FF0000"/>
                </a:solidFill>
              </a:rPr>
              <a:t>trial 1925 showed the conflict between </a:t>
            </a:r>
            <a:r>
              <a:rPr lang="en-US" dirty="0" err="1" smtClean="0">
                <a:solidFill>
                  <a:srgbClr val="FF0000"/>
                </a:solidFill>
              </a:rPr>
              <a:t>r_____and</a:t>
            </a:r>
            <a:r>
              <a:rPr lang="en-US" dirty="0" smtClean="0">
                <a:solidFill>
                  <a:srgbClr val="FF0000"/>
                </a:solidFill>
              </a:rPr>
              <a:t> </a:t>
            </a:r>
            <a:r>
              <a:rPr lang="en-US" dirty="0">
                <a:solidFill>
                  <a:srgbClr val="FF0000"/>
                </a:solidFill>
              </a:rPr>
              <a:t>science.  </a:t>
            </a:r>
            <a:endParaRPr lang="en-US" dirty="0" smtClean="0">
              <a:solidFill>
                <a:srgbClr val="FF0000"/>
              </a:solidFill>
            </a:endParaRPr>
          </a:p>
          <a:p>
            <a:pPr marL="514350" indent="-514350">
              <a:buFont typeface="+mj-lt"/>
              <a:buAutoNum type="arabicPeriod"/>
            </a:pPr>
            <a:r>
              <a:rPr lang="en-US" dirty="0" smtClean="0">
                <a:solidFill>
                  <a:srgbClr val="FF0000"/>
                </a:solidFill>
              </a:rPr>
              <a:t>Prohibition </a:t>
            </a:r>
            <a:r>
              <a:rPr lang="en-US" dirty="0">
                <a:solidFill>
                  <a:srgbClr val="FF0000"/>
                </a:solidFill>
              </a:rPr>
              <a:t>(18</a:t>
            </a:r>
            <a:r>
              <a:rPr lang="en-US" baseline="30000" dirty="0">
                <a:solidFill>
                  <a:srgbClr val="FF0000"/>
                </a:solidFill>
              </a:rPr>
              <a:t>th</a:t>
            </a:r>
            <a:r>
              <a:rPr lang="en-US" dirty="0">
                <a:solidFill>
                  <a:srgbClr val="FF0000"/>
                </a:solidFill>
              </a:rPr>
              <a:t> Amendment) resulted in people not respecting the </a:t>
            </a:r>
            <a:r>
              <a:rPr lang="en-US" dirty="0" smtClean="0">
                <a:solidFill>
                  <a:srgbClr val="FF0000"/>
                </a:solidFill>
              </a:rPr>
              <a:t>l____.</a:t>
            </a:r>
            <a:endParaRPr lang="en-US" dirty="0">
              <a:solidFill>
                <a:srgbClr val="FF0000"/>
              </a:solidFill>
            </a:endParaRPr>
          </a:p>
          <a:p>
            <a:pPr marL="514350" indent="-514350">
              <a:buFont typeface="+mj-lt"/>
              <a:buAutoNum type="arabicPeriod"/>
            </a:pPr>
            <a:r>
              <a:rPr lang="en-US" dirty="0" smtClean="0">
                <a:solidFill>
                  <a:srgbClr val="FF0000"/>
                </a:solidFill>
              </a:rPr>
              <a:t>Authors (Lewis, Hemingway &amp; Fitzgerald) criticized the conformity and m____________ of the 1920s.</a:t>
            </a:r>
          </a:p>
          <a:p>
            <a:endParaRPr lang="en-US" dirty="0">
              <a:solidFill>
                <a:srgbClr val="FF0000"/>
              </a:solidFill>
            </a:endParaRPr>
          </a:p>
          <a:p>
            <a:endParaRPr lang="en-US" dirty="0"/>
          </a:p>
        </p:txBody>
      </p:sp>
    </p:spTree>
    <p:extLst>
      <p:ext uri="{BB962C8B-B14F-4D97-AF65-F5344CB8AC3E}">
        <p14:creationId xmlns:p14="http://schemas.microsoft.com/office/powerpoint/2010/main" val="22796399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marL="365760" indent="-256032" eaLnBrk="1" fontAlgn="auto" hangingPunct="1">
              <a:spcAft>
                <a:spcPts val="0"/>
              </a:spcAft>
              <a:buFont typeface="Wingdings 3"/>
              <a:buChar char=""/>
              <a:defRPr/>
            </a:pPr>
            <a:r>
              <a:rPr lang="en-US" sz="2400" b="1" dirty="0" smtClean="0">
                <a:solidFill>
                  <a:srgbClr val="C00000"/>
                </a:solidFill>
              </a:rPr>
              <a:t> The </a:t>
            </a:r>
            <a:r>
              <a:rPr lang="en-US" sz="2400" b="1" dirty="0">
                <a:solidFill>
                  <a:srgbClr val="C00000"/>
                </a:solidFill>
              </a:rPr>
              <a:t>Lost </a:t>
            </a:r>
            <a:r>
              <a:rPr lang="en-US" sz="2400" b="1" dirty="0" smtClean="0">
                <a:solidFill>
                  <a:srgbClr val="C00000"/>
                </a:solidFill>
              </a:rPr>
              <a:t>Generation</a:t>
            </a:r>
            <a:r>
              <a:rPr lang="en-US" sz="2400" dirty="0" smtClean="0"/>
              <a:t>-Some writers became sour with the materialism in American society, they moved to Paris.</a:t>
            </a:r>
          </a:p>
          <a:p>
            <a:pPr marL="365760" indent="-256032" eaLnBrk="1" fontAlgn="auto" hangingPunct="1">
              <a:spcAft>
                <a:spcPts val="0"/>
              </a:spcAft>
              <a:buFont typeface="Wingdings 3"/>
              <a:buChar char=""/>
              <a:defRPr/>
            </a:pPr>
            <a:endParaRPr lang="en-US" sz="2400" dirty="0"/>
          </a:p>
          <a:p>
            <a:pPr marL="365760" indent="-256032" eaLnBrk="1" fontAlgn="auto" hangingPunct="1">
              <a:spcAft>
                <a:spcPts val="0"/>
              </a:spcAft>
              <a:buFont typeface="Wingdings 3"/>
              <a:buChar char=""/>
              <a:defRPr/>
            </a:pPr>
            <a:endParaRPr lang="en-US" sz="2400" dirty="0" smtClean="0"/>
          </a:p>
          <a:p>
            <a:pPr marL="365760" indent="-256032" eaLnBrk="1" fontAlgn="auto" hangingPunct="1">
              <a:spcAft>
                <a:spcPts val="0"/>
              </a:spcAft>
              <a:buFont typeface="Arial" charset="0"/>
              <a:buNone/>
              <a:defRPr/>
            </a:pPr>
            <a:endParaRPr lang="en-US" sz="2400" dirty="0" smtClean="0"/>
          </a:p>
          <a:p>
            <a:pPr marL="365760" indent="-256032" eaLnBrk="1" fontAlgn="auto" hangingPunct="1">
              <a:spcAft>
                <a:spcPts val="0"/>
              </a:spcAft>
              <a:buFont typeface="Arial" charset="0"/>
              <a:buNone/>
              <a:defRPr/>
            </a:pPr>
            <a:endParaRPr lang="en-US" sz="2400" dirty="0" smtClean="0"/>
          </a:p>
          <a:p>
            <a:pPr marL="365760" indent="-256032" eaLnBrk="1" fontAlgn="auto" hangingPunct="1">
              <a:spcAft>
                <a:spcPts val="0"/>
              </a:spcAft>
              <a:buFont typeface="Arial" charset="0"/>
              <a:buNone/>
              <a:defRPr/>
            </a:pPr>
            <a:endParaRPr lang="en-US" sz="2400" dirty="0" smtClean="0"/>
          </a:p>
          <a:p>
            <a:pPr marL="365760" indent="-256032" eaLnBrk="1" fontAlgn="auto" hangingPunct="1">
              <a:spcAft>
                <a:spcPts val="0"/>
              </a:spcAft>
              <a:buFont typeface="Arial" charset="0"/>
              <a:buNone/>
              <a:defRPr/>
            </a:pPr>
            <a:endParaRPr lang="en-US" sz="2400" dirty="0" smtClean="0"/>
          </a:p>
          <a:p>
            <a:pPr marL="365760" indent="-256032" eaLnBrk="1" fontAlgn="auto" hangingPunct="1">
              <a:spcAft>
                <a:spcPts val="0"/>
              </a:spcAft>
              <a:buFont typeface="Arial" charset="0"/>
              <a:buNone/>
              <a:defRPr/>
            </a:pPr>
            <a:r>
              <a:rPr lang="en-US" sz="2400" dirty="0" smtClean="0"/>
              <a:t>        Sinclair Lewis					</a:t>
            </a:r>
            <a:r>
              <a:rPr lang="en-US" sz="2400" dirty="0" smtClean="0">
                <a:hlinkClick r:id="rId2"/>
              </a:rPr>
              <a:t>F. Scott Fitzgerald</a:t>
            </a:r>
            <a:endParaRPr lang="en-US" sz="2400" dirty="0" smtClean="0"/>
          </a:p>
          <a:p>
            <a:pPr marL="365760" indent="-256032" eaLnBrk="1" fontAlgn="auto" hangingPunct="1">
              <a:spcAft>
                <a:spcPts val="0"/>
              </a:spcAft>
              <a:buFont typeface="Arial" charset="0"/>
              <a:buNone/>
              <a:defRPr/>
            </a:pPr>
            <a:endParaRPr lang="en-US" sz="2400" dirty="0" smtClean="0"/>
          </a:p>
          <a:p>
            <a:pPr marL="365760" indent="-256032" eaLnBrk="1" fontAlgn="auto" hangingPunct="1">
              <a:spcAft>
                <a:spcPts val="0"/>
              </a:spcAft>
              <a:buFont typeface="Arial" charset="0"/>
              <a:buNone/>
              <a:defRPr/>
            </a:pPr>
            <a:endParaRPr lang="en-US" sz="2400" dirty="0" smtClean="0"/>
          </a:p>
          <a:p>
            <a:pPr marL="365760" indent="-256032" eaLnBrk="1" fontAlgn="auto" hangingPunct="1">
              <a:spcAft>
                <a:spcPts val="0"/>
              </a:spcAft>
              <a:buFont typeface="Arial" charset="0"/>
              <a:buNone/>
              <a:defRPr/>
            </a:pPr>
            <a:endParaRPr lang="en-US" sz="2400" dirty="0" smtClean="0"/>
          </a:p>
          <a:p>
            <a:pPr marL="365760" indent="-256032" eaLnBrk="1" fontAlgn="auto" hangingPunct="1">
              <a:spcAft>
                <a:spcPts val="0"/>
              </a:spcAft>
              <a:buFont typeface="Arial" charset="0"/>
              <a:buNone/>
              <a:defRPr/>
            </a:pPr>
            <a:endParaRPr lang="en-US" sz="2400" dirty="0" smtClean="0"/>
          </a:p>
          <a:p>
            <a:pPr marL="365760" indent="-256032" eaLnBrk="1" fontAlgn="auto" hangingPunct="1">
              <a:spcAft>
                <a:spcPts val="0"/>
              </a:spcAft>
              <a:buFont typeface="Arial" charset="0"/>
              <a:buNone/>
              <a:defRPr/>
            </a:pPr>
            <a:endParaRPr lang="en-US" sz="2400" dirty="0" smtClean="0"/>
          </a:p>
          <a:p>
            <a:pPr marL="365760" indent="-256032" eaLnBrk="1" fontAlgn="auto" hangingPunct="1">
              <a:spcAft>
                <a:spcPts val="0"/>
              </a:spcAft>
              <a:buFont typeface="Arial" charset="0"/>
              <a:buNone/>
              <a:defRPr/>
            </a:pPr>
            <a:r>
              <a:rPr lang="en-US" sz="2400" dirty="0" smtClean="0"/>
              <a:t>				    Ernest Hemingway</a:t>
            </a:r>
            <a:endParaRPr lang="en-US" sz="2400" dirty="0"/>
          </a:p>
        </p:txBody>
      </p:sp>
      <p:pic>
        <p:nvPicPr>
          <p:cNvPr id="4" name="Picture 3" descr="sinclair lew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674756"/>
            <a:ext cx="2070100" cy="180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 scott fitzgera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295400"/>
            <a:ext cx="24066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rnest Hemingw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54338" y="3962400"/>
            <a:ext cx="3268662"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to="" calcmode="lin" valueType="num">
                                      <p:cBhvr>
                                        <p:cTn id="12" dur="1" fill="hold"/>
                                        <p:tgtEl>
                                          <p:spTgt spid="3">
                                            <p:txEl>
                                              <p:pRg st="7" end="7"/>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anim to="" calcmode="lin" valueType="num">
                                      <p:cBhvr>
                                        <p:cTn id="17" dur="1" fill="hold"/>
                                        <p:tgtEl>
                                          <p:spTgt spid="3">
                                            <p:txEl>
                                              <p:pRg st="13" end="1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to="" calcmode="lin" valueType="num">
                                      <p:cBhvr>
                                        <p:cTn id="3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eaLnBrk="1" fontAlgn="auto" hangingPunct="1">
              <a:spcAft>
                <a:spcPts val="0"/>
              </a:spcAft>
              <a:defRPr/>
            </a:pPr>
            <a:r>
              <a:rPr lang="en-US" i="1" dirty="0" smtClean="0">
                <a:solidFill>
                  <a:srgbClr val="C00000"/>
                </a:solidFill>
                <a:hlinkClick r:id="rId2"/>
              </a:rPr>
              <a:t>THE HARLEM RENAISSANCE</a:t>
            </a:r>
            <a:endParaRPr lang="en-US" i="1" dirty="0">
              <a:solidFill>
                <a:srgbClr val="C00000"/>
              </a:solidFill>
            </a:endParaRPr>
          </a:p>
        </p:txBody>
      </p:sp>
      <p:sp>
        <p:nvSpPr>
          <p:cNvPr id="3" name="Content Placeholder 2"/>
          <p:cNvSpPr>
            <a:spLocks noGrp="1"/>
          </p:cNvSpPr>
          <p:nvPr>
            <p:ph idx="1"/>
          </p:nvPr>
        </p:nvSpPr>
        <p:spPr>
          <a:xfrm>
            <a:off x="0" y="838200"/>
            <a:ext cx="8839200" cy="5410200"/>
          </a:xfrm>
        </p:spPr>
        <p:txBody>
          <a:bodyPr>
            <a:normAutofit fontScale="92500" lnSpcReduction="10000"/>
          </a:bodyPr>
          <a:lstStyle/>
          <a:p>
            <a:pPr marL="365760" indent="-256032" eaLnBrk="1" fontAlgn="auto" hangingPunct="1">
              <a:spcAft>
                <a:spcPts val="0"/>
              </a:spcAft>
              <a:buFont typeface="Wingdings 3"/>
              <a:buChar char=""/>
              <a:defRPr/>
            </a:pPr>
            <a:r>
              <a:rPr lang="en-US" sz="2400" b="1" dirty="0" smtClean="0">
                <a:solidFill>
                  <a:srgbClr val="C00000"/>
                </a:solidFill>
              </a:rPr>
              <a:t>Great Migration- </a:t>
            </a:r>
            <a:r>
              <a:rPr lang="en-US" sz="2400" b="1" dirty="0" smtClean="0">
                <a:solidFill>
                  <a:srgbClr val="00B050"/>
                </a:solidFill>
              </a:rPr>
              <a:t>5 million  African-Americans migrated to northern cities for jobs</a:t>
            </a:r>
            <a:r>
              <a:rPr lang="en-US" sz="2400" dirty="0" smtClean="0"/>
              <a:t>.  1920, 40% of the U.S. African-Americans lived in cities.</a:t>
            </a:r>
          </a:p>
          <a:p>
            <a:pPr marL="109728" indent="0" eaLnBrk="1" fontAlgn="auto" hangingPunct="1">
              <a:spcAft>
                <a:spcPts val="0"/>
              </a:spcAft>
              <a:buNone/>
              <a:defRPr/>
            </a:pPr>
            <a:endParaRPr lang="en-US" sz="2400" dirty="0" smtClean="0"/>
          </a:p>
          <a:p>
            <a:pPr marL="365760" indent="-256032" eaLnBrk="1" fontAlgn="auto" hangingPunct="1">
              <a:spcAft>
                <a:spcPts val="0"/>
              </a:spcAft>
              <a:buFont typeface="Wingdings 3"/>
              <a:buChar char=""/>
              <a:defRPr/>
            </a:pPr>
            <a:r>
              <a:rPr lang="en-US" sz="2400" dirty="0"/>
              <a:t>Many </a:t>
            </a:r>
            <a:r>
              <a:rPr lang="en-US" sz="2400" dirty="0" smtClean="0"/>
              <a:t>settled </a:t>
            </a:r>
            <a:r>
              <a:rPr lang="en-US" sz="2400" dirty="0"/>
              <a:t>in the New York City borough of </a:t>
            </a:r>
            <a:r>
              <a:rPr lang="en-US" sz="2400" dirty="0" smtClean="0"/>
              <a:t>Harlem, which had problems- overcrowding</a:t>
            </a:r>
            <a:r>
              <a:rPr lang="en-US" sz="2400" dirty="0"/>
              <a:t>, unemployment, and </a:t>
            </a:r>
            <a:r>
              <a:rPr lang="en-US" sz="2400" dirty="0" smtClean="0"/>
              <a:t>poverty.</a:t>
            </a:r>
          </a:p>
          <a:p>
            <a:pPr marL="365760" indent="-256032" eaLnBrk="1" fontAlgn="auto" hangingPunct="1">
              <a:spcAft>
                <a:spcPts val="0"/>
              </a:spcAft>
              <a:buFont typeface="Wingdings 3"/>
              <a:buChar char=""/>
              <a:defRPr/>
            </a:pPr>
            <a:endParaRPr lang="en-US" sz="2400" dirty="0"/>
          </a:p>
          <a:p>
            <a:pPr marL="365760" indent="-256032" eaLnBrk="1" fontAlgn="auto" hangingPunct="1">
              <a:spcAft>
                <a:spcPts val="0"/>
              </a:spcAft>
              <a:buFont typeface="Wingdings 3"/>
              <a:buChar char=""/>
              <a:defRPr/>
            </a:pPr>
            <a:r>
              <a:rPr lang="en-US" sz="2400" dirty="0" smtClean="0"/>
              <a:t>Problems overshadowed </a:t>
            </a:r>
            <a:r>
              <a:rPr lang="en-US" sz="2400" dirty="0"/>
              <a:t>in the 1920s the </a:t>
            </a:r>
            <a:r>
              <a:rPr lang="en-US" sz="2400" b="1" dirty="0">
                <a:solidFill>
                  <a:srgbClr val="C00000"/>
                </a:solidFill>
              </a:rPr>
              <a:t>#23 </a:t>
            </a:r>
            <a:r>
              <a:rPr lang="en-US" sz="2400" b="1" u="sng" dirty="0" smtClean="0">
                <a:solidFill>
                  <a:srgbClr val="C00000"/>
                </a:solidFill>
              </a:rPr>
              <a:t>Harlem </a:t>
            </a:r>
            <a:r>
              <a:rPr lang="en-US" sz="2400" b="1" u="sng" dirty="0">
                <a:solidFill>
                  <a:srgbClr val="C00000"/>
                </a:solidFill>
              </a:rPr>
              <a:t>Renaissance</a:t>
            </a:r>
            <a:r>
              <a:rPr lang="en-US" sz="2400" dirty="0">
                <a:solidFill>
                  <a:srgbClr val="C00000"/>
                </a:solidFill>
              </a:rPr>
              <a:t>- </a:t>
            </a:r>
            <a:r>
              <a:rPr lang="en-US" sz="2400" b="1" dirty="0">
                <a:solidFill>
                  <a:srgbClr val="00B050"/>
                </a:solidFill>
              </a:rPr>
              <a:t>literary and artistic movement celebrating </a:t>
            </a:r>
            <a:r>
              <a:rPr lang="en-US" sz="2400" b="1" dirty="0" smtClean="0">
                <a:solidFill>
                  <a:srgbClr val="00B050"/>
                </a:solidFill>
              </a:rPr>
              <a:t>African-American </a:t>
            </a:r>
            <a:r>
              <a:rPr lang="en-US" sz="2400" b="1" dirty="0">
                <a:solidFill>
                  <a:srgbClr val="00B050"/>
                </a:solidFill>
              </a:rPr>
              <a:t>culture</a:t>
            </a:r>
            <a:r>
              <a:rPr lang="en-US" sz="2400" dirty="0"/>
              <a:t>.</a:t>
            </a:r>
          </a:p>
          <a:p>
            <a:pPr eaLnBrk="1" hangingPunct="1"/>
            <a:endParaRPr lang="en-US" sz="2400" dirty="0"/>
          </a:p>
          <a:p>
            <a:pPr eaLnBrk="1" hangingPunct="1"/>
            <a:r>
              <a:rPr lang="en-US" sz="2400" dirty="0" smtClean="0"/>
              <a:t>Harlem </a:t>
            </a:r>
            <a:r>
              <a:rPr lang="en-US" sz="2400" dirty="0"/>
              <a:t>Renaissance (</a:t>
            </a:r>
            <a:r>
              <a:rPr lang="en-US" sz="2400" b="1" dirty="0">
                <a:solidFill>
                  <a:srgbClr val="00B050"/>
                </a:solidFill>
              </a:rPr>
              <a:t>writers, poets, artists, musicians</a:t>
            </a:r>
            <a:r>
              <a:rPr lang="en-US" sz="2400" dirty="0"/>
              <a:t>, etc…) </a:t>
            </a:r>
            <a:r>
              <a:rPr lang="en-US" sz="2400" dirty="0" smtClean="0"/>
              <a:t>encouraged a </a:t>
            </a:r>
            <a:r>
              <a:rPr lang="en-US" sz="2400" dirty="0"/>
              <a:t>African-Americans to </a:t>
            </a:r>
            <a:r>
              <a:rPr lang="en-US" sz="2400" b="1" dirty="0">
                <a:solidFill>
                  <a:srgbClr val="00B050"/>
                </a:solidFill>
              </a:rPr>
              <a:t>celebrate </a:t>
            </a:r>
            <a:r>
              <a:rPr lang="en-US" sz="2400" b="1" dirty="0" smtClean="0">
                <a:solidFill>
                  <a:srgbClr val="00B050"/>
                </a:solidFill>
              </a:rPr>
              <a:t>their </a:t>
            </a:r>
            <a:r>
              <a:rPr lang="en-US" sz="2400" b="1" dirty="0">
                <a:solidFill>
                  <a:srgbClr val="00B050"/>
                </a:solidFill>
              </a:rPr>
              <a:t>culture</a:t>
            </a:r>
            <a:r>
              <a:rPr lang="en-US" sz="2400" dirty="0"/>
              <a:t>.</a:t>
            </a:r>
          </a:p>
          <a:p>
            <a:pPr marL="109537" indent="0" eaLnBrk="1" hangingPunct="1">
              <a:buNone/>
            </a:pPr>
            <a:endParaRPr lang="en-US" sz="2400" dirty="0"/>
          </a:p>
          <a:p>
            <a:pPr eaLnBrk="1" hangingPunct="1"/>
            <a:r>
              <a:rPr lang="en-US" sz="2400" dirty="0"/>
              <a:t>One creative aspect that took off like wildfire throughout Harlem was </a:t>
            </a:r>
            <a:r>
              <a:rPr lang="en-US" sz="2400" b="1" dirty="0">
                <a:solidFill>
                  <a:srgbClr val="00B050"/>
                </a:solidFill>
              </a:rPr>
              <a:t>jazz music</a:t>
            </a:r>
            <a:r>
              <a:rPr lang="en-US" sz="2400" dirty="0"/>
              <a:t>.  Clubs in Harlem were some of the best in New York City to listen to jazz.</a:t>
            </a:r>
          </a:p>
          <a:p>
            <a:pPr marL="365760" indent="-256032" eaLnBrk="1" fontAlgn="auto" hangingPunct="1">
              <a:spcAft>
                <a:spcPts val="0"/>
              </a:spcAft>
              <a:buFont typeface="Wingdings 3"/>
              <a:buChar char=""/>
              <a:defRPr/>
            </a:pPr>
            <a:endParaRPr lang="en-US" sz="2300" dirty="0" smtClean="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to="" calcmode="lin" valueType="num">
                                      <p:cBhvr>
                                        <p:cTn id="2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Content Placeholder 3" descr="HarlemRen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227013"/>
            <a:ext cx="4495800" cy="5764212"/>
          </a:xfr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eaLnBrk="1" hangingPunct="1"/>
            <a:endParaRPr lang="en-US" sz="2400" dirty="0" smtClean="0"/>
          </a:p>
          <a:p>
            <a:pPr eaLnBrk="1" hangingPunct="1"/>
            <a:endParaRPr lang="en-US" sz="2400" dirty="0" smtClean="0"/>
          </a:p>
        </p:txBody>
      </p:sp>
      <p:sp>
        <p:nvSpPr>
          <p:cNvPr id="2" name="Rectangle 1"/>
          <p:cNvSpPr/>
          <p:nvPr/>
        </p:nvSpPr>
        <p:spPr>
          <a:xfrm>
            <a:off x="0" y="44625"/>
            <a:ext cx="8610600" cy="4154984"/>
          </a:xfrm>
          <a:prstGeom prst="rect">
            <a:avLst/>
          </a:prstGeom>
        </p:spPr>
        <p:txBody>
          <a:bodyPr wrap="square">
            <a:spAutoFit/>
          </a:bodyPr>
          <a:lstStyle/>
          <a:p>
            <a:pPr marL="365760" indent="-256032" eaLnBrk="1" fontAlgn="auto" hangingPunct="1">
              <a:spcAft>
                <a:spcPts val="0"/>
              </a:spcAft>
              <a:buFont typeface="Wingdings 3"/>
              <a:buChar char=""/>
              <a:defRPr/>
            </a:pPr>
            <a:r>
              <a:rPr lang="en-US" sz="2400" dirty="0"/>
              <a:t>With the growth in population came a renewed discrimination from people in the North.  This will lead to the rise of the NAACP (National Association for the Advancement of Colored People</a:t>
            </a:r>
            <a:r>
              <a:rPr lang="en-US" sz="2400" dirty="0" smtClean="0"/>
              <a:t>).</a:t>
            </a:r>
          </a:p>
          <a:p>
            <a:pPr marL="365760" indent="-256032" eaLnBrk="1" fontAlgn="auto" hangingPunct="1">
              <a:spcAft>
                <a:spcPts val="0"/>
              </a:spcAft>
              <a:buFont typeface="Wingdings 3"/>
              <a:buChar char=""/>
              <a:defRPr/>
            </a:pPr>
            <a:endParaRPr lang="en-US" sz="2400" dirty="0"/>
          </a:p>
          <a:p>
            <a:pPr marL="365760" indent="-256032" eaLnBrk="1" fontAlgn="auto" hangingPunct="1">
              <a:spcAft>
                <a:spcPts val="0"/>
              </a:spcAft>
              <a:buFont typeface="Wingdings 3"/>
              <a:buChar char=""/>
              <a:defRPr/>
            </a:pPr>
            <a:r>
              <a:rPr lang="en-US" sz="2400" dirty="0"/>
              <a:t>An influential figure of the time was</a:t>
            </a:r>
            <a:r>
              <a:rPr lang="en-US" sz="2400" b="1" dirty="0">
                <a:solidFill>
                  <a:srgbClr val="C00000"/>
                </a:solidFill>
              </a:rPr>
              <a:t> </a:t>
            </a:r>
            <a:r>
              <a:rPr lang="en-US" sz="2400" b="1" dirty="0" smtClean="0">
                <a:solidFill>
                  <a:srgbClr val="C00000"/>
                </a:solidFill>
              </a:rPr>
              <a:t>#24 Marcus </a:t>
            </a:r>
            <a:r>
              <a:rPr lang="en-US" sz="2400" b="1" dirty="0">
                <a:solidFill>
                  <a:srgbClr val="C00000"/>
                </a:solidFill>
              </a:rPr>
              <a:t>Garvey</a:t>
            </a:r>
            <a:r>
              <a:rPr lang="en-US" sz="2400" dirty="0"/>
              <a:t>.  He promoted African-American business and the idea of </a:t>
            </a:r>
            <a:r>
              <a:rPr lang="en-US" sz="2400" b="1" dirty="0">
                <a:solidFill>
                  <a:srgbClr val="00B050"/>
                </a:solidFill>
              </a:rPr>
              <a:t>returning to Africa </a:t>
            </a:r>
            <a:r>
              <a:rPr lang="en-US" sz="2400" dirty="0"/>
              <a:t>to create and build a powerful nation.  All this collapsed when he was </a:t>
            </a:r>
            <a:r>
              <a:rPr lang="en-US" sz="2400" b="1" dirty="0">
                <a:solidFill>
                  <a:srgbClr val="00B050"/>
                </a:solidFill>
              </a:rPr>
              <a:t>arrested and convicted of fraud</a:t>
            </a:r>
            <a:r>
              <a:rPr lang="en-US" sz="2400" dirty="0" smtClean="0"/>
              <a:t>.</a:t>
            </a:r>
          </a:p>
          <a:p>
            <a:pPr marL="365760" indent="-256032" eaLnBrk="1" fontAlgn="auto" hangingPunct="1">
              <a:spcAft>
                <a:spcPts val="0"/>
              </a:spcAft>
              <a:buFont typeface="Wingdings 3"/>
              <a:buChar char=""/>
              <a:defRPr/>
            </a:pPr>
            <a:endParaRPr lang="en-US" sz="2400" dirty="0"/>
          </a:p>
        </p:txBody>
      </p:sp>
      <p:sp>
        <p:nvSpPr>
          <p:cNvPr id="11" name="Freeform 10"/>
          <p:cNvSpPr/>
          <p:nvPr/>
        </p:nvSpPr>
        <p:spPr>
          <a:xfrm>
            <a:off x="8742163" y="2000250"/>
            <a:ext cx="17861" cy="330399"/>
          </a:xfrm>
          <a:custGeom>
            <a:avLst/>
            <a:gdLst/>
            <a:ahLst/>
            <a:cxnLst/>
            <a:rect l="0" t="0" r="0" b="0"/>
            <a:pathLst>
              <a:path w="17861" h="330399">
                <a:moveTo>
                  <a:pt x="0" y="0"/>
                </a:moveTo>
                <a:lnTo>
                  <a:pt x="0" y="0"/>
                </a:lnTo>
                <a:lnTo>
                  <a:pt x="0" y="0"/>
                </a:lnTo>
                <a:lnTo>
                  <a:pt x="0" y="0"/>
                </a:lnTo>
                <a:lnTo>
                  <a:pt x="0" y="0"/>
                </a:lnTo>
                <a:lnTo>
                  <a:pt x="0" y="0"/>
                </a:lnTo>
                <a:lnTo>
                  <a:pt x="0" y="8929"/>
                </a:lnTo>
                <a:lnTo>
                  <a:pt x="0" y="8929"/>
                </a:lnTo>
                <a:lnTo>
                  <a:pt x="0" y="17859"/>
                </a:lnTo>
                <a:lnTo>
                  <a:pt x="0" y="26789"/>
                </a:lnTo>
                <a:lnTo>
                  <a:pt x="0" y="35719"/>
                </a:lnTo>
                <a:lnTo>
                  <a:pt x="0" y="44648"/>
                </a:lnTo>
                <a:lnTo>
                  <a:pt x="0" y="62508"/>
                </a:lnTo>
                <a:lnTo>
                  <a:pt x="0" y="71437"/>
                </a:lnTo>
                <a:lnTo>
                  <a:pt x="0" y="89297"/>
                </a:lnTo>
                <a:lnTo>
                  <a:pt x="0" y="98226"/>
                </a:lnTo>
                <a:lnTo>
                  <a:pt x="0" y="116086"/>
                </a:lnTo>
                <a:lnTo>
                  <a:pt x="8930" y="125015"/>
                </a:lnTo>
                <a:lnTo>
                  <a:pt x="8930" y="142875"/>
                </a:lnTo>
                <a:lnTo>
                  <a:pt x="8930" y="160734"/>
                </a:lnTo>
                <a:lnTo>
                  <a:pt x="8930" y="178594"/>
                </a:lnTo>
                <a:lnTo>
                  <a:pt x="8930" y="187523"/>
                </a:lnTo>
                <a:lnTo>
                  <a:pt x="17860" y="205383"/>
                </a:lnTo>
                <a:lnTo>
                  <a:pt x="17860" y="214312"/>
                </a:lnTo>
                <a:lnTo>
                  <a:pt x="17860" y="223242"/>
                </a:lnTo>
                <a:lnTo>
                  <a:pt x="17860" y="241101"/>
                </a:lnTo>
                <a:lnTo>
                  <a:pt x="17860" y="250031"/>
                </a:lnTo>
                <a:lnTo>
                  <a:pt x="17860" y="258961"/>
                </a:lnTo>
                <a:lnTo>
                  <a:pt x="17860" y="267890"/>
                </a:lnTo>
                <a:lnTo>
                  <a:pt x="17860" y="276820"/>
                </a:lnTo>
                <a:lnTo>
                  <a:pt x="17860" y="285750"/>
                </a:lnTo>
                <a:lnTo>
                  <a:pt x="17860" y="294679"/>
                </a:lnTo>
                <a:lnTo>
                  <a:pt x="17860" y="303609"/>
                </a:lnTo>
                <a:lnTo>
                  <a:pt x="17860" y="303609"/>
                </a:lnTo>
                <a:lnTo>
                  <a:pt x="17860" y="312539"/>
                </a:lnTo>
                <a:lnTo>
                  <a:pt x="17860" y="312539"/>
                </a:lnTo>
                <a:lnTo>
                  <a:pt x="17860" y="312539"/>
                </a:lnTo>
                <a:lnTo>
                  <a:pt x="17860" y="321469"/>
                </a:lnTo>
                <a:lnTo>
                  <a:pt x="17860" y="321469"/>
                </a:lnTo>
                <a:lnTo>
                  <a:pt x="17860" y="321469"/>
                </a:lnTo>
                <a:lnTo>
                  <a:pt x="17860" y="321469"/>
                </a:lnTo>
                <a:lnTo>
                  <a:pt x="8930" y="330398"/>
                </a:lnTo>
                <a:lnTo>
                  <a:pt x="8930" y="330398"/>
                </a:lnTo>
                <a:lnTo>
                  <a:pt x="8930" y="330398"/>
                </a:lnTo>
                <a:lnTo>
                  <a:pt x="8930" y="330398"/>
                </a:lnTo>
                <a:lnTo>
                  <a:pt x="17860" y="330398"/>
                </a:lnTo>
                <a:lnTo>
                  <a:pt x="17860" y="321469"/>
                </a:lnTo>
                <a:lnTo>
                  <a:pt x="17860" y="330398"/>
                </a:lnTo>
                <a:lnTo>
                  <a:pt x="17860" y="321469"/>
                </a:lnTo>
                <a:lnTo>
                  <a:pt x="17860" y="321469"/>
                </a:lnTo>
                <a:lnTo>
                  <a:pt x="8930" y="330398"/>
                </a:lnTo>
                <a:lnTo>
                  <a:pt x="8930" y="330398"/>
                </a:lnTo>
                <a:lnTo>
                  <a:pt x="8930" y="330398"/>
                </a:lnTo>
                <a:lnTo>
                  <a:pt x="8930" y="330398"/>
                </a:lnTo>
                <a:lnTo>
                  <a:pt x="8930" y="330398"/>
                </a:lnTo>
                <a:lnTo>
                  <a:pt x="8930" y="330398"/>
                </a:lnTo>
                <a:lnTo>
                  <a:pt x="17860" y="321469"/>
                </a:lnTo>
                <a:lnTo>
                  <a:pt x="17860" y="321469"/>
                </a:lnTo>
                <a:lnTo>
                  <a:pt x="17860" y="321469"/>
                </a:lnTo>
                <a:lnTo>
                  <a:pt x="17860" y="321469"/>
                </a:lnTo>
                <a:lnTo>
                  <a:pt x="17860" y="32146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572000" y="6679405"/>
            <a:ext cx="44649" cy="17861"/>
          </a:xfrm>
          <a:custGeom>
            <a:avLst/>
            <a:gdLst/>
            <a:ahLst/>
            <a:cxnLst/>
            <a:rect l="0" t="0" r="0" b="0"/>
            <a:pathLst>
              <a:path w="44649" h="17861">
                <a:moveTo>
                  <a:pt x="44648" y="0"/>
                </a:moveTo>
                <a:lnTo>
                  <a:pt x="35718" y="0"/>
                </a:lnTo>
                <a:lnTo>
                  <a:pt x="26789" y="0"/>
                </a:lnTo>
                <a:lnTo>
                  <a:pt x="17859" y="8930"/>
                </a:lnTo>
                <a:lnTo>
                  <a:pt x="0" y="17860"/>
                </a:lnTo>
                <a:lnTo>
                  <a:pt x="0" y="178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ontent Placeholder 3" descr="MarcusGarvey1920.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381000"/>
            <a:ext cx="7239000" cy="6019800"/>
          </a:xfr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HEY YOU! This is on the test. . . </a:t>
            </a:r>
            <a:endParaRPr lang="en-US" dirty="0"/>
          </a:p>
        </p:txBody>
      </p:sp>
      <p:sp>
        <p:nvSpPr>
          <p:cNvPr id="2" name="Content Placeholder 1"/>
          <p:cNvSpPr>
            <a:spLocks noGrp="1"/>
          </p:cNvSpPr>
          <p:nvPr>
            <p:ph idx="1"/>
          </p:nvPr>
        </p:nvSpPr>
        <p:spPr>
          <a:xfrm>
            <a:off x="457200" y="1219200"/>
            <a:ext cx="8229600" cy="5334000"/>
          </a:xfrm>
        </p:spPr>
        <p:txBody>
          <a:bodyPr>
            <a:normAutofit/>
          </a:bodyPr>
          <a:lstStyle/>
          <a:p>
            <a:pPr marL="0" indent="0">
              <a:buNone/>
            </a:pPr>
            <a:r>
              <a:rPr lang="en-US" b="1" dirty="0"/>
              <a:t>African Americans</a:t>
            </a:r>
            <a:r>
              <a:rPr lang="en-US" dirty="0"/>
              <a:t>: </a:t>
            </a:r>
            <a:endParaRPr lang="en-US" dirty="0" smtClean="0"/>
          </a:p>
          <a:p>
            <a:r>
              <a:rPr lang="en-US" dirty="0" smtClean="0"/>
              <a:t>13</a:t>
            </a:r>
            <a:r>
              <a:rPr lang="en-US" baseline="30000" dirty="0" smtClean="0"/>
              <a:t>th</a:t>
            </a:r>
            <a:r>
              <a:rPr lang="en-US" dirty="0" smtClean="0"/>
              <a:t>-15</a:t>
            </a:r>
            <a:r>
              <a:rPr lang="en-US" baseline="30000" dirty="0" smtClean="0"/>
              <a:t>th</a:t>
            </a:r>
            <a:r>
              <a:rPr lang="en-US" dirty="0" smtClean="0"/>
              <a:t> </a:t>
            </a:r>
            <a:r>
              <a:rPr lang="en-US" dirty="0">
                <a:solidFill>
                  <a:srgbClr val="FF0000"/>
                </a:solidFill>
              </a:rPr>
              <a:t>Amendments (late 1800s) gave rights to African Americans</a:t>
            </a:r>
            <a:r>
              <a:rPr lang="en-US" dirty="0" smtClean="0">
                <a:solidFill>
                  <a:srgbClr val="FF0000"/>
                </a:solidFill>
              </a:rPr>
              <a:t>.</a:t>
            </a:r>
          </a:p>
          <a:p>
            <a:r>
              <a:rPr lang="en-US" b="1" dirty="0" smtClean="0"/>
              <a:t>#22 </a:t>
            </a:r>
            <a:r>
              <a:rPr lang="en-US" dirty="0">
                <a:solidFill>
                  <a:srgbClr val="FF0000"/>
                </a:solidFill>
              </a:rPr>
              <a:t>African-Americans moved north (1900s) for the industrial boom. </a:t>
            </a:r>
            <a:r>
              <a:rPr lang="en-US" dirty="0" smtClean="0">
                <a:solidFill>
                  <a:srgbClr val="FF0000"/>
                </a:solidFill>
              </a:rPr>
              <a:t> African-Americans </a:t>
            </a:r>
            <a:r>
              <a:rPr lang="en-US" dirty="0">
                <a:solidFill>
                  <a:srgbClr val="FF0000"/>
                </a:solidFill>
              </a:rPr>
              <a:t>and immigrants competed for jobs and housing in cities.  </a:t>
            </a:r>
            <a:endParaRPr lang="en-US" dirty="0" smtClean="0">
              <a:solidFill>
                <a:srgbClr val="FF0000"/>
              </a:solidFill>
            </a:endParaRPr>
          </a:p>
          <a:p>
            <a:r>
              <a:rPr lang="en-US" b="1" dirty="0" smtClean="0"/>
              <a:t>#23 </a:t>
            </a:r>
            <a:r>
              <a:rPr lang="en-US" dirty="0" smtClean="0">
                <a:solidFill>
                  <a:srgbClr val="FF0000"/>
                </a:solidFill>
              </a:rPr>
              <a:t>Harlem </a:t>
            </a:r>
            <a:r>
              <a:rPr lang="en-US" dirty="0">
                <a:solidFill>
                  <a:srgbClr val="FF0000"/>
                </a:solidFill>
              </a:rPr>
              <a:t>Renaissance: African-American artistic and literary movement</a:t>
            </a:r>
            <a:r>
              <a:rPr lang="en-US" dirty="0"/>
              <a:t>. </a:t>
            </a:r>
          </a:p>
          <a:p>
            <a:endParaRPr lang="en-US" dirty="0">
              <a:solidFill>
                <a:srgbClr val="FF0000"/>
              </a:solidFill>
            </a:endParaRPr>
          </a:p>
          <a:p>
            <a:endParaRPr lang="en-US" dirty="0"/>
          </a:p>
        </p:txBody>
      </p:sp>
    </p:spTree>
    <p:extLst>
      <p:ext uri="{BB962C8B-B14F-4D97-AF65-F5344CB8AC3E}">
        <p14:creationId xmlns:p14="http://schemas.microsoft.com/office/powerpoint/2010/main" val="1080492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533400"/>
          </a:xfrm>
        </p:spPr>
        <p:txBody>
          <a:bodyPr>
            <a:normAutofit fontScale="90000"/>
          </a:bodyPr>
          <a:lstStyle/>
          <a:p>
            <a:pPr eaLnBrk="1" fontAlgn="auto" hangingPunct="1">
              <a:spcAft>
                <a:spcPts val="0"/>
              </a:spcAft>
              <a:defRPr/>
            </a:pPr>
            <a:r>
              <a:rPr lang="en-US" sz="3600" smtClean="0"/>
              <a:t>“</a:t>
            </a:r>
            <a:r>
              <a:rPr lang="en-US" sz="3600" smtClean="0">
                <a:solidFill>
                  <a:srgbClr val="FF0000"/>
                </a:solidFill>
              </a:rPr>
              <a:t>RED SCARE</a:t>
            </a:r>
            <a:r>
              <a:rPr lang="en-US" sz="3600" smtClean="0"/>
              <a:t>” POLITICAL CARTOONS</a:t>
            </a:r>
          </a:p>
        </p:txBody>
      </p:sp>
      <p:pic>
        <p:nvPicPr>
          <p:cNvPr id="15362" name="Content Placeholder 3" descr="Red Scare 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685800"/>
            <a:ext cx="5427663" cy="6183313"/>
          </a:xfr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858000"/>
          </a:xfrm>
        </p:spPr>
        <p:txBody>
          <a:bodyPr rtlCol="0">
            <a:normAutofit/>
          </a:bodyPr>
          <a:lstStyle/>
          <a:p>
            <a:pPr marL="393192" lvl="1" indent="0" eaLnBrk="1" fontAlgn="auto" hangingPunct="1">
              <a:spcBef>
                <a:spcPts val="324"/>
              </a:spcBef>
              <a:spcAft>
                <a:spcPts val="0"/>
              </a:spcAft>
              <a:buNone/>
              <a:defRPr/>
            </a:pPr>
            <a:endParaRPr lang="en-US" dirty="0" smtClean="0"/>
          </a:p>
          <a:p>
            <a:pPr marL="621348" lvl="1" indent="-256032">
              <a:buFont typeface="Arial" pitchFamily="34" charset="0"/>
              <a:buChar char="•"/>
              <a:defRPr/>
            </a:pPr>
            <a:r>
              <a:rPr lang="en-US" b="1" u="sng" dirty="0"/>
              <a:t>#5 Sacco and </a:t>
            </a:r>
            <a:r>
              <a:rPr lang="en-US" b="1" u="sng" dirty="0" smtClean="0"/>
              <a:t>Vanzetti-</a:t>
            </a:r>
            <a:r>
              <a:rPr lang="en-US" dirty="0"/>
              <a:t>an immigrants who were charged with murder.  However, many people believed they were innocent and were arrested and executed because of their radical political beliefs. </a:t>
            </a:r>
            <a:endParaRPr lang="en-US" dirty="0" smtClean="0"/>
          </a:p>
          <a:p>
            <a:pPr marL="365316" lvl="1" indent="0">
              <a:buNone/>
              <a:defRPr/>
            </a:pPr>
            <a:r>
              <a:rPr lang="en-US" b="1" dirty="0">
                <a:solidFill>
                  <a:srgbClr val="FF0000"/>
                </a:solidFill>
              </a:rPr>
              <a:t>Bartolomeo </a:t>
            </a:r>
            <a:r>
              <a:rPr lang="en-US" b="1" i="1" dirty="0">
                <a:solidFill>
                  <a:srgbClr val="FF0000"/>
                </a:solidFill>
              </a:rPr>
              <a:t>Vanzetti’s Last Statement</a:t>
            </a:r>
            <a:r>
              <a:rPr lang="en-US" b="1" dirty="0">
                <a:solidFill>
                  <a:srgbClr val="FF0000"/>
                </a:solidFill>
              </a:rPr>
              <a:t>. </a:t>
            </a:r>
            <a:r>
              <a:rPr lang="en-US" dirty="0">
                <a:solidFill>
                  <a:srgbClr val="FF0000"/>
                </a:solidFill>
              </a:rPr>
              <a:t>“We [Sacco and Vanzetti] were tried during a time that has now passed into history…a time when there was a hysteria of resentment and hate against the people of our principles, against the foreigner, against slackers</a:t>
            </a:r>
            <a:r>
              <a:rPr lang="en-US" dirty="0" smtClean="0">
                <a:solidFill>
                  <a:srgbClr val="FF0000"/>
                </a:solidFill>
              </a:rPr>
              <a:t>…”</a:t>
            </a:r>
            <a:endParaRPr lang="en-US" b="1" u="sng" dirty="0">
              <a:solidFill>
                <a:srgbClr val="FF0000"/>
              </a:solidFill>
            </a:endParaRPr>
          </a:p>
          <a:p>
            <a:pPr marL="621792" lvl="1" eaLnBrk="1" fontAlgn="auto" hangingPunct="1">
              <a:spcBef>
                <a:spcPts val="324"/>
              </a:spcBef>
              <a:spcAft>
                <a:spcPts val="0"/>
              </a:spcAft>
              <a:buFont typeface="Arial" pitchFamily="34" charset="0"/>
              <a:buChar char="–"/>
              <a:defRPr/>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to="" calcmode="lin" valueType="num">
                                      <p:cBhvr>
                                        <p:cTn id="10"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5" y="4677348"/>
            <a:ext cx="9370107" cy="147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3512427"/>
            <a:ext cx="8229600" cy="1143000"/>
          </a:xfrm>
        </p:spPr>
        <p:txBody>
          <a:bodyPr/>
          <a:lstStyle/>
          <a:p>
            <a:r>
              <a:rPr lang="en-US" dirty="0" smtClean="0"/>
              <a:t>What is the main idea below?</a:t>
            </a:r>
            <a:endParaRPr lang="en-US" dirty="0"/>
          </a:p>
        </p:txBody>
      </p:sp>
      <p:sp>
        <p:nvSpPr>
          <p:cNvPr id="2" name="Rectangle 1"/>
          <p:cNvSpPr/>
          <p:nvPr/>
        </p:nvSpPr>
        <p:spPr>
          <a:xfrm>
            <a:off x="533400" y="1219200"/>
            <a:ext cx="8153400" cy="1938992"/>
          </a:xfrm>
          <a:prstGeom prst="rect">
            <a:avLst/>
          </a:prstGeom>
        </p:spPr>
        <p:txBody>
          <a:bodyPr wrap="square">
            <a:spAutoFit/>
          </a:bodyPr>
          <a:lstStyle/>
          <a:p>
            <a:pPr marL="621348" lvl="1" indent="-256032">
              <a:buFont typeface="Arial" pitchFamily="34" charset="0"/>
              <a:buChar char="•"/>
              <a:defRPr/>
            </a:pPr>
            <a:r>
              <a:rPr lang="en-US" sz="2400" b="1" u="sng" dirty="0"/>
              <a:t>#6 Ku Klux Klan- </a:t>
            </a:r>
            <a:r>
              <a:rPr lang="en-US" sz="2400" dirty="0"/>
              <a:t>(KKK) there primary target were not just black Americans but immigrants, Jews, Catholics, and “modern” women.  They targeted anybody that they believed went against “traditional American values.” </a:t>
            </a:r>
            <a:endParaRPr lang="en-US" sz="2400" dirty="0"/>
          </a:p>
        </p:txBody>
      </p:sp>
    </p:spTree>
    <p:extLst>
      <p:ext uri="{BB962C8B-B14F-4D97-AF65-F5344CB8AC3E}">
        <p14:creationId xmlns:p14="http://schemas.microsoft.com/office/powerpoint/2010/main" val="18152795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858000"/>
          </a:xfrm>
        </p:spPr>
        <p:txBody>
          <a:bodyPr rtlCol="0">
            <a:normAutofit/>
          </a:bodyPr>
          <a:lstStyle/>
          <a:p>
            <a:pPr marL="621348" lvl="1" indent="-256032">
              <a:buFont typeface="Arial" pitchFamily="34" charset="0"/>
              <a:buChar char="•"/>
              <a:defRPr/>
            </a:pPr>
            <a:r>
              <a:rPr lang="en-US" b="1" u="sng" dirty="0" smtClean="0"/>
              <a:t>#</a:t>
            </a:r>
            <a:r>
              <a:rPr lang="en-US" b="1" u="sng" dirty="0" smtClean="0"/>
              <a:t>7 Emergency </a:t>
            </a:r>
            <a:r>
              <a:rPr lang="en-US" b="1" u="sng" dirty="0"/>
              <a:t>Quota Act (1921</a:t>
            </a:r>
            <a:r>
              <a:rPr lang="en-US" b="1" u="sng" dirty="0" smtClean="0"/>
              <a:t>)</a:t>
            </a:r>
            <a:r>
              <a:rPr lang="en-US" dirty="0"/>
              <a:t> restricted the number of immigrants that could enter the country each year</a:t>
            </a:r>
            <a:r>
              <a:rPr lang="en-US" dirty="0" smtClean="0"/>
              <a:t>.</a:t>
            </a:r>
          </a:p>
          <a:p>
            <a:pPr marL="365316" lvl="1" indent="0">
              <a:buNone/>
              <a:defRPr/>
            </a:pPr>
            <a:endParaRPr lang="en-US" b="1" u="sng" dirty="0"/>
          </a:p>
          <a:p>
            <a:pPr marL="621792" lvl="1" eaLnBrk="1" fontAlgn="auto" hangingPunct="1">
              <a:spcBef>
                <a:spcPts val="324"/>
              </a:spcBef>
              <a:spcAft>
                <a:spcPts val="0"/>
              </a:spcAft>
              <a:buFont typeface="Arial" pitchFamily="34" charset="0"/>
              <a:buChar char="–"/>
              <a:defRPr/>
            </a:pPr>
            <a:endParaRPr lang="en-US" sz="2400" dirty="0" smtClean="0"/>
          </a:p>
        </p:txBody>
      </p:sp>
      <p:graphicFrame>
        <p:nvGraphicFramePr>
          <p:cNvPr id="2" name="Table 1"/>
          <p:cNvGraphicFramePr>
            <a:graphicFrameLocks noGrp="1"/>
          </p:cNvGraphicFramePr>
          <p:nvPr>
            <p:extLst>
              <p:ext uri="{D42A27DB-BD31-4B8C-83A1-F6EECF244321}">
                <p14:modId xmlns:p14="http://schemas.microsoft.com/office/powerpoint/2010/main" val="3390968245"/>
              </p:ext>
            </p:extLst>
          </p:nvPr>
        </p:nvGraphicFramePr>
        <p:xfrm>
          <a:off x="228600" y="1066801"/>
          <a:ext cx="8458200" cy="6227064"/>
        </p:xfrm>
        <a:graphic>
          <a:graphicData uri="http://schemas.openxmlformats.org/drawingml/2006/table">
            <a:tbl>
              <a:tblPr firstRow="1" firstCol="1" bandRow="1">
                <a:tableStyleId>{5C22544A-7EE6-4342-B048-85BDC9FD1C3A}</a:tableStyleId>
              </a:tblPr>
              <a:tblGrid>
                <a:gridCol w="2819400"/>
                <a:gridCol w="2819400"/>
                <a:gridCol w="2819400"/>
              </a:tblGrid>
              <a:tr h="401914">
                <a:tc>
                  <a:txBody>
                    <a:bodyPr/>
                    <a:lstStyle/>
                    <a:p>
                      <a:pPr marL="0" marR="0" algn="ctr">
                        <a:lnSpc>
                          <a:spcPct val="115000"/>
                        </a:lnSpc>
                        <a:spcBef>
                          <a:spcPts val="0"/>
                        </a:spcBef>
                        <a:spcAft>
                          <a:spcPts val="0"/>
                        </a:spcAft>
                      </a:pPr>
                      <a:r>
                        <a:rPr lang="en-US" sz="2000" dirty="0">
                          <a:effectLst/>
                        </a:rPr>
                        <a:t>Emergency Quota Act</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National Origins Act of 1924</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Hispanic Immigration</a:t>
                      </a:r>
                      <a:endParaRPr lang="en-US" sz="2000">
                        <a:effectLst/>
                        <a:latin typeface="Calibri"/>
                        <a:ea typeface="Calibri"/>
                        <a:cs typeface="Times New Roman"/>
                      </a:endParaRPr>
                    </a:p>
                  </a:txBody>
                  <a:tcPr marL="68580" marR="68580" marT="0" marB="0"/>
                </a:tc>
              </a:tr>
              <a:tr h="1151085">
                <a:tc>
                  <a:txBody>
                    <a:bodyPr/>
                    <a:lstStyle/>
                    <a:p>
                      <a:pPr marL="0" marR="0">
                        <a:lnSpc>
                          <a:spcPct val="115000"/>
                        </a:lnSpc>
                        <a:spcBef>
                          <a:spcPts val="0"/>
                        </a:spcBef>
                        <a:spcAft>
                          <a:spcPts val="0"/>
                        </a:spcAft>
                      </a:pPr>
                      <a:r>
                        <a:rPr lang="en-US" sz="2000" dirty="0">
                          <a:effectLst/>
                        </a:rPr>
                        <a:t>Signed by President Harding in 1921.</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Made immigrant restriction a permanent policy.</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First wave of Mexican immigration followed Newlands Reclamation Act of 1902.</a:t>
                      </a:r>
                      <a:endParaRPr lang="en-US" sz="2000">
                        <a:effectLst/>
                        <a:latin typeface="Calibri"/>
                        <a:ea typeface="Calibri"/>
                        <a:cs typeface="Times New Roman"/>
                      </a:endParaRPr>
                    </a:p>
                  </a:txBody>
                  <a:tcPr marL="68580" marR="68580" marT="0" marB="0"/>
                </a:tc>
              </a:tr>
              <a:tr h="1151085">
                <a:tc>
                  <a:txBody>
                    <a:bodyPr/>
                    <a:lstStyle/>
                    <a:p>
                      <a:pPr marL="0" marR="0">
                        <a:lnSpc>
                          <a:spcPct val="115000"/>
                        </a:lnSpc>
                        <a:spcBef>
                          <a:spcPts val="0"/>
                        </a:spcBef>
                        <a:spcAft>
                          <a:spcPts val="0"/>
                        </a:spcAft>
                      </a:pPr>
                      <a:r>
                        <a:rPr lang="en-US" sz="2000" dirty="0">
                          <a:effectLst/>
                        </a:rPr>
                        <a:t>Established a temporary quota system.</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Tightened the quota system to 2 percent of those already in the United States.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Newlands Act provided funds for irrigation and farm projects in the American Southwest.</a:t>
                      </a:r>
                      <a:endParaRPr lang="en-US" sz="2000">
                        <a:effectLst/>
                        <a:latin typeface="Calibri"/>
                        <a:ea typeface="Calibri"/>
                        <a:cs typeface="Times New Roman"/>
                      </a:endParaRPr>
                    </a:p>
                  </a:txBody>
                  <a:tcPr marL="68580" marR="68580" marT="0" marB="0"/>
                </a:tc>
              </a:tr>
              <a:tr h="2325115">
                <a:tc>
                  <a:txBody>
                    <a:bodyPr/>
                    <a:lstStyle/>
                    <a:p>
                      <a:pPr marL="0" marR="0">
                        <a:lnSpc>
                          <a:spcPct val="115000"/>
                        </a:lnSpc>
                        <a:spcBef>
                          <a:spcPts val="0"/>
                        </a:spcBef>
                        <a:spcAft>
                          <a:spcPts val="0"/>
                        </a:spcAft>
                      </a:pPr>
                      <a:r>
                        <a:rPr lang="en-US" sz="2000">
                          <a:effectLst/>
                        </a:rPr>
                        <a:t>Only 3 percent of the total number of people in any ethnic group already in the United States could be admitted in a single year.</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Eventually limited immigrants to 150,000 per year.</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By 1914, more than 70,000 Mexican immigrants had come to the United States due to the Mexican Revolution and job opportunities available in the United States.</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51235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Red Scare 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457200"/>
            <a:ext cx="8077200" cy="5943600"/>
          </a:xfr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29007</TotalTime>
  <Words>2762</Words>
  <Application>Microsoft Office PowerPoint</Application>
  <PresentationFormat>On-screen Show (4:3)</PresentationFormat>
  <Paragraphs>196</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UNITED STATES HISTORY Unit 6  (CHAPTER 10)</vt:lpstr>
      <vt:lpstr>CHANGING WAYS OF LIFE</vt:lpstr>
      <vt:lpstr>What is the main idea?</vt:lpstr>
      <vt:lpstr>HEY YOU! This is on the test. . . </vt:lpstr>
      <vt:lpstr>“RED SCARE” POLITICAL CARTOONS</vt:lpstr>
      <vt:lpstr>PowerPoint Presentation</vt:lpstr>
      <vt:lpstr>What is the main idea below?</vt:lpstr>
      <vt:lpstr>PowerPoint Presentation</vt:lpstr>
      <vt:lpstr>PowerPoint Presentation</vt:lpstr>
      <vt:lpstr>PowerPoint Presentation</vt:lpstr>
      <vt:lpstr>PowerPoint Presentation</vt:lpstr>
      <vt:lpstr>HEY YOU! This is on the test. . . </vt:lpstr>
      <vt:lpstr>ANALYZE THE FOLLOWING CARTOON:</vt:lpstr>
      <vt:lpstr>President Warren Harding 1920</vt:lpstr>
      <vt:lpstr>THE HARDING PRESIDENCY</vt:lpstr>
      <vt:lpstr>PowerPoint Presentation</vt:lpstr>
      <vt:lpstr>President Calvin Coolidge</vt:lpstr>
      <vt:lpstr>PRES. CALVIN COOLIDGE:  THE BUSINESS OF AMERICA</vt:lpstr>
      <vt:lpstr>What is the main idea?</vt:lpstr>
      <vt:lpstr>HEY YOU! This is on the test. . . </vt:lpstr>
      <vt:lpstr>PowerPoint Presentation</vt:lpstr>
      <vt:lpstr>PowerPoint Presentation</vt:lpstr>
      <vt:lpstr>What is the main idea?</vt:lpstr>
      <vt:lpstr>PowerPoint Presentation</vt:lpstr>
      <vt:lpstr>HEY YOU! This is on the test. . . </vt:lpstr>
      <vt:lpstr>1920s Advertisements</vt:lpstr>
      <vt:lpstr>PowerPoint Presentation</vt:lpstr>
      <vt:lpstr>HEY YOU! This is on the test. . . </vt:lpstr>
      <vt:lpstr>CHANGING WAYS OF LIFE</vt:lpstr>
      <vt:lpstr>1920s GANGSTER</vt:lpstr>
      <vt:lpstr>CHANGING WAYS OF LIFE</vt:lpstr>
      <vt:lpstr>CHANGING WAYS OF LIFE</vt:lpstr>
      <vt:lpstr>PowerPoint Presentation</vt:lpstr>
      <vt:lpstr>What was the main idea?</vt:lpstr>
      <vt:lpstr>What was the main idea?</vt:lpstr>
      <vt:lpstr>PowerPoint Presentation</vt:lpstr>
      <vt:lpstr>Analyze the following cartoon:</vt:lpstr>
      <vt:lpstr>HEY YOU! This is on the test. . . </vt:lpstr>
      <vt:lpstr>PowerPoint Presentation</vt:lpstr>
      <vt:lpstr>EDUCATION AND POPULAR CULTURE</vt:lpstr>
      <vt:lpstr>HEY YOU! This is on the test. . . </vt:lpstr>
      <vt:lpstr>PowerPoint Presentation</vt:lpstr>
      <vt:lpstr>THE HARLEM RENAISSANCE</vt:lpstr>
      <vt:lpstr>PowerPoint Presentation</vt:lpstr>
      <vt:lpstr>PowerPoint Presentation</vt:lpstr>
      <vt:lpstr>PowerPoint Presentation</vt:lpstr>
      <vt:lpstr>HEY YOU! This is on the test. . .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HISTORY CHAPTERS 12 &amp; 13</dc:title>
  <dc:creator>Owner</dc:creator>
  <cp:lastModifiedBy>McPhail, Amy</cp:lastModifiedBy>
  <cp:revision>111</cp:revision>
  <cp:lastPrinted>2014-12-10T17:59:29Z</cp:lastPrinted>
  <dcterms:created xsi:type="dcterms:W3CDTF">2009-10-29T01:40:18Z</dcterms:created>
  <dcterms:modified xsi:type="dcterms:W3CDTF">2018-10-31T21:35:03Z</dcterms:modified>
</cp:coreProperties>
</file>