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5"/>
  </p:notesMasterIdLst>
  <p:sldIdLst>
    <p:sldId id="256" r:id="rId2"/>
    <p:sldId id="310" r:id="rId3"/>
    <p:sldId id="311" r:id="rId4"/>
    <p:sldId id="259" r:id="rId5"/>
    <p:sldId id="312" r:id="rId6"/>
    <p:sldId id="258" r:id="rId7"/>
    <p:sldId id="260" r:id="rId8"/>
    <p:sldId id="313" r:id="rId9"/>
    <p:sldId id="307" r:id="rId10"/>
    <p:sldId id="314" r:id="rId11"/>
    <p:sldId id="315" r:id="rId12"/>
    <p:sldId id="261" r:id="rId13"/>
    <p:sldId id="316" r:id="rId14"/>
    <p:sldId id="317" r:id="rId15"/>
    <p:sldId id="318" r:id="rId16"/>
    <p:sldId id="319" r:id="rId17"/>
    <p:sldId id="268" r:id="rId18"/>
    <p:sldId id="320" r:id="rId19"/>
    <p:sldId id="269" r:id="rId20"/>
    <p:sldId id="321" r:id="rId21"/>
    <p:sldId id="270" r:id="rId22"/>
    <p:sldId id="322" r:id="rId23"/>
    <p:sldId id="323" r:id="rId24"/>
    <p:sldId id="326" r:id="rId25"/>
    <p:sldId id="327" r:id="rId26"/>
    <p:sldId id="288" r:id="rId27"/>
    <p:sldId id="328" r:id="rId28"/>
    <p:sldId id="289" r:id="rId29"/>
    <p:sldId id="329" r:id="rId30"/>
    <p:sldId id="336" r:id="rId31"/>
    <p:sldId id="337" r:id="rId32"/>
    <p:sldId id="338" r:id="rId33"/>
    <p:sldId id="339" r:id="rId34"/>
    <p:sldId id="296" r:id="rId35"/>
    <p:sldId id="330" r:id="rId36"/>
    <p:sldId id="331" r:id="rId37"/>
    <p:sldId id="299" r:id="rId38"/>
    <p:sldId id="332" r:id="rId39"/>
    <p:sldId id="301" r:id="rId40"/>
    <p:sldId id="333" r:id="rId41"/>
    <p:sldId id="334" r:id="rId42"/>
    <p:sldId id="335" r:id="rId43"/>
    <p:sldId id="306"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Shape 4"/>
          <p:cNvSpPr txBox="1">
            <a:spLocks noGrp="1"/>
          </p:cNvSpPr>
          <p:nvPr>
            <p:ph type="dt" idx="10"/>
          </p:nvPr>
        </p:nvSpPr>
        <p:spPr>
          <a:xfrm>
            <a:off x="3884612" y="0"/>
            <a:ext cx="2971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Shape 7"/>
          <p:cNvSpPr txBox="1">
            <a:spLocks noGrp="1"/>
          </p:cNvSpPr>
          <p:nvPr>
            <p:ph type="ftr" idx="11"/>
          </p:nvPr>
        </p:nvSpPr>
        <p:spPr>
          <a:xfrm>
            <a:off x="0" y="8685212"/>
            <a:ext cx="2971800"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Shape 8"/>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t>
            </a:r>
            <a:endParaRPr/>
          </a:p>
        </p:txBody>
      </p:sp>
    </p:spTree>
    <p:extLst>
      <p:ext uri="{BB962C8B-B14F-4D97-AF65-F5344CB8AC3E}">
        <p14:creationId xmlns:p14="http://schemas.microsoft.com/office/powerpoint/2010/main" val="254424017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60" name="Shape 4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66" name="Shape 4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29" name="Shape 5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70" name="Shape 5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98" name="Shape 5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38" name="Shape 6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t>
            </a: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111" name="Shape 11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dirty="0"/>
              <a:t>The U.S. believed communism was a dangerous threat to capitalism and did not want it to spread to other nations. George Kennan was a state department expert on the Soviet Union. He believed any plans of Soviet (communist) expansion could be blocked if the U.S. had a containment policy, meaning that the U.S. needed a plan to stop communism from spreading any further. Containment quickly became the cornerstone of American foreign policy after World War II. The policy of containment took on two major dimensions in the early stages of the Cold War.</a:t>
            </a:r>
            <a:endParaRPr dirty="0"/>
          </a:p>
          <a:p>
            <a:pPr marL="0" marR="0" lvl="0" indent="0" algn="l" rtl="0">
              <a:spcBef>
                <a:spcPts val="0"/>
              </a:spcBef>
              <a:spcAft>
                <a:spcPts val="0"/>
              </a:spcAft>
              <a:buNone/>
            </a:pPr>
            <a:r>
              <a:rPr lang="en-US" sz="1800" b="0" i="0" u="none" strike="noStrike" cap="none" dirty="0"/>
              <a:t>The Truman Doctrine was the dimension with more of a military appearance. In March of 1947, Truman asked Congress for $400 million to guarantee the freedom of Turkey and Greece, two nations that fought communist aggression.</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t>
            </a: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111" name="Shape 11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t>The U.S. believed communism was a dangerous threat to capitalism and did not want it to spread to other nations. George Kennan was a state department expert on the Soviet Union. He believed any plans of Soviet (communist) expansion could be blocked if the U.S. had a containment policy, meaning that the U.S. needed a plan to stop communism from spreading any further. Containment quickly became the cornerstone of American foreign policy after World War II. The policy of containment took on two major dimensions in the early stages of the Cold War.</a:t>
            </a:r>
            <a:endParaRPr/>
          </a:p>
          <a:p>
            <a:pPr marL="0" marR="0" lvl="0" indent="0" algn="l" rtl="0">
              <a:spcBef>
                <a:spcPts val="0"/>
              </a:spcBef>
              <a:spcAft>
                <a:spcPts val="0"/>
              </a:spcAft>
              <a:buNone/>
            </a:pPr>
            <a:r>
              <a:rPr lang="en-US" sz="1800" b="0" i="0" u="none" strike="noStrike" cap="none"/>
              <a:t>The Truman Doctrine was the dimension with more of a military appearance. In March of 1947, Truman asked Congress for $400 million to guarantee the freedom of Turkey and Greece, two nations that fought communist aggression.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t>
            </a:r>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122" name="Shape 12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t>In 1948, the Soviet Union tried to force West Berlin into communism by blocking the shipment of goods into West Berlin. (Remember, the city of Berlin was divided into sections by the victorious nations at the end of World War II. Berlin itself became totally surrounded by communism with only the western section remaining under democratic control.) In order to protect West Berlin from communism, American and British planes transported goods to West Berlin for almost a year, at one point in time landing planes every three minutes. Not wishing to start a war, Soviet leader Joseph Stalin shut down the blockade in May of 1949. This was one of the first confrontations between communism and the West.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Shape 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Shape 21"/>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lvl="5" algn="ctr">
              <a:spcBef>
                <a:spcPts val="0"/>
              </a:spcBef>
              <a:spcAft>
                <a:spcPts val="0"/>
              </a:spcAft>
              <a:buSzPts val="1800"/>
              <a:buFont typeface="Arial"/>
              <a:buNone/>
              <a:defRPr sz="1800"/>
            </a:lvl6pPr>
            <a:lvl7pPr lvl="6" algn="ctr">
              <a:spcBef>
                <a:spcPts val="0"/>
              </a:spcBef>
              <a:spcAft>
                <a:spcPts val="0"/>
              </a:spcAft>
              <a:buSzPts val="1800"/>
              <a:buFont typeface="Arial"/>
              <a:buNone/>
              <a:defRPr sz="1800"/>
            </a:lvl7pPr>
            <a:lvl8pPr lvl="7" algn="ctr">
              <a:spcBef>
                <a:spcPts val="0"/>
              </a:spcBef>
              <a:spcAft>
                <a:spcPts val="0"/>
              </a:spcAft>
              <a:buSzPts val="1800"/>
              <a:buFont typeface="Arial"/>
              <a:buNone/>
              <a:defRPr sz="1800"/>
            </a:lvl8pPr>
            <a:lvl9pPr lvl="8" algn="ctr">
              <a:spcBef>
                <a:spcPts val="0"/>
              </a:spcBef>
              <a:spcAft>
                <a:spcPts val="0"/>
              </a:spcAft>
              <a:buSzPts val="1800"/>
              <a:buFont typeface="Arial"/>
              <a:buNone/>
              <a:defRPr sz="1800"/>
            </a:lvl9pPr>
          </a:lstStyle>
          <a:p>
            <a:endParaRPr/>
          </a:p>
        </p:txBody>
      </p:sp>
      <p:sp>
        <p:nvSpPr>
          <p:cNvPr id="22" name="Shape 2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Shape 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Shape 27"/>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28" name="Shape 2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Shape 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4000"/>
              <a:buFont typeface="Calibri"/>
              <a:buNone/>
              <a:defRPr sz="4000" b="1" i="0" u="non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Shape 33"/>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lvl="5" indent="-228600">
              <a:spcBef>
                <a:spcPts val="0"/>
              </a:spcBef>
              <a:spcAft>
                <a:spcPts val="0"/>
              </a:spcAft>
              <a:buClr>
                <a:srgbClr val="888888"/>
              </a:buClr>
              <a:buSzPts val="1400"/>
              <a:buFont typeface="Arial"/>
              <a:buNone/>
              <a:defRPr sz="1400">
                <a:solidFill>
                  <a:srgbClr val="888888"/>
                </a:solidFill>
              </a:defRPr>
            </a:lvl6pPr>
            <a:lvl7pPr marL="3200400" lvl="6" indent="-228600">
              <a:spcBef>
                <a:spcPts val="0"/>
              </a:spcBef>
              <a:spcAft>
                <a:spcPts val="0"/>
              </a:spcAft>
              <a:buClr>
                <a:srgbClr val="888888"/>
              </a:buClr>
              <a:buSzPts val="1400"/>
              <a:buFont typeface="Arial"/>
              <a:buNone/>
              <a:defRPr sz="1400">
                <a:solidFill>
                  <a:srgbClr val="888888"/>
                </a:solidFill>
              </a:defRPr>
            </a:lvl7pPr>
            <a:lvl8pPr marL="3657600" lvl="7" indent="-228600">
              <a:spcBef>
                <a:spcPts val="0"/>
              </a:spcBef>
              <a:spcAft>
                <a:spcPts val="0"/>
              </a:spcAft>
              <a:buClr>
                <a:srgbClr val="888888"/>
              </a:buClr>
              <a:buSzPts val="1400"/>
              <a:buFont typeface="Arial"/>
              <a:buNone/>
              <a:defRPr sz="1400">
                <a:solidFill>
                  <a:srgbClr val="888888"/>
                </a:solidFill>
              </a:defRPr>
            </a:lvl8pPr>
            <a:lvl9pPr marL="4114800" lvl="8" indent="-228600">
              <a:spcBef>
                <a:spcPts val="0"/>
              </a:spcBef>
              <a:spcAft>
                <a:spcPts val="0"/>
              </a:spcAft>
              <a:buClr>
                <a:srgbClr val="888888"/>
              </a:buClr>
              <a:buSzPts val="1400"/>
              <a:buFont typeface="Arial"/>
              <a:buNone/>
              <a:defRPr sz="1400">
                <a:solidFill>
                  <a:srgbClr val="888888"/>
                </a:solidFill>
              </a:defRPr>
            </a:lvl9pPr>
          </a:lstStyle>
          <a:p>
            <a:endParaRPr/>
          </a:p>
        </p:txBody>
      </p:sp>
      <p:sp>
        <p:nvSpPr>
          <p:cNvPr id="34" name="Shape 3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Shape 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Shape 39"/>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40" name="Shape 40"/>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41" name="Shape 4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Shape 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Shape 4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lvl="5" indent="-228600">
              <a:spcBef>
                <a:spcPts val="0"/>
              </a:spcBef>
              <a:spcAft>
                <a:spcPts val="0"/>
              </a:spcAft>
              <a:buSzPts val="1600"/>
              <a:buFont typeface="Arial"/>
              <a:buNone/>
              <a:defRPr sz="1600" b="1"/>
            </a:lvl6pPr>
            <a:lvl7pPr marL="3200400" lvl="6" indent="-228600">
              <a:spcBef>
                <a:spcPts val="0"/>
              </a:spcBef>
              <a:spcAft>
                <a:spcPts val="0"/>
              </a:spcAft>
              <a:buSzPts val="1600"/>
              <a:buFont typeface="Arial"/>
              <a:buNone/>
              <a:defRPr sz="1600" b="1"/>
            </a:lvl7pPr>
            <a:lvl8pPr marL="3657600" lvl="7" indent="-228600">
              <a:spcBef>
                <a:spcPts val="0"/>
              </a:spcBef>
              <a:spcAft>
                <a:spcPts val="0"/>
              </a:spcAft>
              <a:buSzPts val="1600"/>
              <a:buFont typeface="Arial"/>
              <a:buNone/>
              <a:defRPr sz="1600" b="1"/>
            </a:lvl8pPr>
            <a:lvl9pPr marL="4114800" lvl="8" indent="-228600">
              <a:spcBef>
                <a:spcPts val="0"/>
              </a:spcBef>
              <a:spcAft>
                <a:spcPts val="0"/>
              </a:spcAft>
              <a:buSzPts val="1600"/>
              <a:buFont typeface="Arial"/>
              <a:buNone/>
              <a:defRPr sz="1600" b="1"/>
            </a:lvl9pPr>
          </a:lstStyle>
          <a:p>
            <a:endParaRPr/>
          </a:p>
        </p:txBody>
      </p:sp>
      <p:sp>
        <p:nvSpPr>
          <p:cNvPr id="47" name="Shape 47"/>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lvl="5" indent="-228600">
              <a:spcBef>
                <a:spcPts val="0"/>
              </a:spcBef>
              <a:spcAft>
                <a:spcPts val="0"/>
              </a:spcAft>
              <a:buSzPts val="1400"/>
              <a:buNone/>
              <a:defRPr sz="1600"/>
            </a:lvl6pPr>
            <a:lvl7pPr marL="3200400" lvl="6" indent="-228600">
              <a:spcBef>
                <a:spcPts val="0"/>
              </a:spcBef>
              <a:spcAft>
                <a:spcPts val="0"/>
              </a:spcAft>
              <a:buSzPts val="1400"/>
              <a:buNone/>
              <a:defRPr sz="1600"/>
            </a:lvl7pPr>
            <a:lvl8pPr marL="3657600" lvl="7" indent="-228600">
              <a:spcBef>
                <a:spcPts val="0"/>
              </a:spcBef>
              <a:spcAft>
                <a:spcPts val="0"/>
              </a:spcAft>
              <a:buSzPts val="1400"/>
              <a:buNone/>
              <a:defRPr sz="1600"/>
            </a:lvl8pPr>
            <a:lvl9pPr marL="4114800" lvl="8" indent="-228600">
              <a:spcBef>
                <a:spcPts val="0"/>
              </a:spcBef>
              <a:spcAft>
                <a:spcPts val="0"/>
              </a:spcAft>
              <a:buSzPts val="1400"/>
              <a:buNone/>
              <a:defRPr sz="1600"/>
            </a:lvl9pPr>
          </a:lstStyle>
          <a:p>
            <a:endParaRPr/>
          </a:p>
        </p:txBody>
      </p:sp>
      <p:sp>
        <p:nvSpPr>
          <p:cNvPr id="48" name="Shape 48"/>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lvl="5" indent="-228600">
              <a:spcBef>
                <a:spcPts val="0"/>
              </a:spcBef>
              <a:spcAft>
                <a:spcPts val="0"/>
              </a:spcAft>
              <a:buSzPts val="1600"/>
              <a:buFont typeface="Arial"/>
              <a:buNone/>
              <a:defRPr sz="1600" b="1"/>
            </a:lvl6pPr>
            <a:lvl7pPr marL="3200400" lvl="6" indent="-228600">
              <a:spcBef>
                <a:spcPts val="0"/>
              </a:spcBef>
              <a:spcAft>
                <a:spcPts val="0"/>
              </a:spcAft>
              <a:buSzPts val="1600"/>
              <a:buFont typeface="Arial"/>
              <a:buNone/>
              <a:defRPr sz="1600" b="1"/>
            </a:lvl7pPr>
            <a:lvl8pPr marL="3657600" lvl="7" indent="-228600">
              <a:spcBef>
                <a:spcPts val="0"/>
              </a:spcBef>
              <a:spcAft>
                <a:spcPts val="0"/>
              </a:spcAft>
              <a:buSzPts val="1600"/>
              <a:buFont typeface="Arial"/>
              <a:buNone/>
              <a:defRPr sz="1600" b="1"/>
            </a:lvl8pPr>
            <a:lvl9pPr marL="4114800" lvl="8" indent="-228600">
              <a:spcBef>
                <a:spcPts val="0"/>
              </a:spcBef>
              <a:spcAft>
                <a:spcPts val="0"/>
              </a:spcAft>
              <a:buSzPts val="1600"/>
              <a:buFont typeface="Arial"/>
              <a:buNone/>
              <a:defRPr sz="1600" b="1"/>
            </a:lvl9pPr>
          </a:lstStyle>
          <a:p>
            <a:endParaRPr/>
          </a:p>
        </p:txBody>
      </p:sp>
      <p:sp>
        <p:nvSpPr>
          <p:cNvPr id="49" name="Shape 49"/>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lvl="5" indent="-228600">
              <a:spcBef>
                <a:spcPts val="0"/>
              </a:spcBef>
              <a:spcAft>
                <a:spcPts val="0"/>
              </a:spcAft>
              <a:buSzPts val="1400"/>
              <a:buNone/>
              <a:defRPr sz="1600"/>
            </a:lvl6pPr>
            <a:lvl7pPr marL="3200400" lvl="6" indent="-228600">
              <a:spcBef>
                <a:spcPts val="0"/>
              </a:spcBef>
              <a:spcAft>
                <a:spcPts val="0"/>
              </a:spcAft>
              <a:buSzPts val="1400"/>
              <a:buNone/>
              <a:defRPr sz="1600"/>
            </a:lvl7pPr>
            <a:lvl8pPr marL="3657600" lvl="7" indent="-228600">
              <a:spcBef>
                <a:spcPts val="0"/>
              </a:spcBef>
              <a:spcAft>
                <a:spcPts val="0"/>
              </a:spcAft>
              <a:buSzPts val="1400"/>
              <a:buNone/>
              <a:defRPr sz="1600"/>
            </a:lvl8pPr>
            <a:lvl9pPr marL="4114800" lvl="8" indent="-228600">
              <a:spcBef>
                <a:spcPts val="0"/>
              </a:spcBef>
              <a:spcAft>
                <a:spcPts val="0"/>
              </a:spcAft>
              <a:buSzPts val="1400"/>
              <a:buNone/>
              <a:defRPr sz="1600"/>
            </a:lvl9pPr>
          </a:lstStyle>
          <a:p>
            <a:endParaRPr/>
          </a:p>
        </p:txBody>
      </p:sp>
      <p:sp>
        <p:nvSpPr>
          <p:cNvPr id="50" name="Shape 5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Shape 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Shape 5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Calibri"/>
              <a:buNone/>
              <a:defRPr sz="2000" b="1" i="0" u="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lvl="5" indent="-228600">
              <a:spcBef>
                <a:spcPts val="0"/>
              </a:spcBef>
              <a:spcAft>
                <a:spcPts val="0"/>
              </a:spcAft>
              <a:buSzPts val="1400"/>
              <a:buNone/>
              <a:defRPr sz="2000"/>
            </a:lvl6pPr>
            <a:lvl7pPr marL="3200400" lvl="6" indent="-228600">
              <a:spcBef>
                <a:spcPts val="0"/>
              </a:spcBef>
              <a:spcAft>
                <a:spcPts val="0"/>
              </a:spcAft>
              <a:buSzPts val="1400"/>
              <a:buNone/>
              <a:defRPr sz="2000"/>
            </a:lvl7pPr>
            <a:lvl8pPr marL="3657600" lvl="7" indent="-228600">
              <a:spcBef>
                <a:spcPts val="0"/>
              </a:spcBef>
              <a:spcAft>
                <a:spcPts val="0"/>
              </a:spcAft>
              <a:buSzPts val="1400"/>
              <a:buNone/>
              <a:defRPr sz="2000"/>
            </a:lvl8pPr>
            <a:lvl9pPr marL="4114800" lvl="8" indent="-228600">
              <a:spcBef>
                <a:spcPts val="0"/>
              </a:spcBef>
              <a:spcAft>
                <a:spcPts val="0"/>
              </a:spcAft>
              <a:buSzPts val="1400"/>
              <a:buNone/>
              <a:defRPr sz="2000"/>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lvl="5" indent="-228600">
              <a:spcBef>
                <a:spcPts val="0"/>
              </a:spcBef>
              <a:spcAft>
                <a:spcPts val="0"/>
              </a:spcAft>
              <a:buSzPts val="900"/>
              <a:buFont typeface="Arial"/>
              <a:buNone/>
              <a:defRPr sz="900"/>
            </a:lvl6pPr>
            <a:lvl7pPr marL="3200400" lvl="6" indent="-228600">
              <a:spcBef>
                <a:spcPts val="0"/>
              </a:spcBef>
              <a:spcAft>
                <a:spcPts val="0"/>
              </a:spcAft>
              <a:buSzPts val="900"/>
              <a:buFont typeface="Arial"/>
              <a:buNone/>
              <a:defRPr sz="900"/>
            </a:lvl7pPr>
            <a:lvl8pPr marL="3657600" lvl="7" indent="-228600">
              <a:spcBef>
                <a:spcPts val="0"/>
              </a:spcBef>
              <a:spcAft>
                <a:spcPts val="0"/>
              </a:spcAft>
              <a:buSzPts val="900"/>
              <a:buFont typeface="Arial"/>
              <a:buNone/>
              <a:defRPr sz="900"/>
            </a:lvl8pPr>
            <a:lvl9pPr marL="4114800" lvl="8" indent="-228600">
              <a:spcBef>
                <a:spcPts val="0"/>
              </a:spcBef>
              <a:spcAft>
                <a:spcPts val="0"/>
              </a:spcAft>
              <a:buSzPts val="900"/>
              <a:buFont typeface="Arial"/>
              <a:buNone/>
              <a:defRPr sz="900"/>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Calibri"/>
              <a:buNone/>
              <a:defRPr sz="2000" b="1" i="0" u="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lvl="5">
              <a:spcBef>
                <a:spcPts val="0"/>
              </a:spcBef>
              <a:spcAft>
                <a:spcPts val="0"/>
              </a:spcAft>
              <a:buSzPts val="2000"/>
              <a:buFont typeface="Arial"/>
              <a:buNone/>
              <a:defRPr sz="2000"/>
            </a:lvl6pPr>
            <a:lvl7pPr lvl="6">
              <a:spcBef>
                <a:spcPts val="0"/>
              </a:spcBef>
              <a:spcAft>
                <a:spcPts val="0"/>
              </a:spcAft>
              <a:buSzPts val="2000"/>
              <a:buFont typeface="Arial"/>
              <a:buNone/>
              <a:defRPr sz="2000"/>
            </a:lvl7pPr>
            <a:lvl8pPr lvl="7">
              <a:spcBef>
                <a:spcPts val="0"/>
              </a:spcBef>
              <a:spcAft>
                <a:spcPts val="0"/>
              </a:spcAft>
              <a:buSzPts val="2000"/>
              <a:buFont typeface="Arial"/>
              <a:buNone/>
              <a:defRPr sz="2000"/>
            </a:lvl8pPr>
            <a:lvl9pPr lvl="8">
              <a:spcBef>
                <a:spcPts val="0"/>
              </a:spcBef>
              <a:spcAft>
                <a:spcPts val="0"/>
              </a:spcAft>
              <a:buSzPts val="2000"/>
              <a:buFont typeface="Arial"/>
              <a:buNone/>
              <a:defRPr sz="2000"/>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lvl="5" indent="-228600">
              <a:spcBef>
                <a:spcPts val="0"/>
              </a:spcBef>
              <a:spcAft>
                <a:spcPts val="0"/>
              </a:spcAft>
              <a:buSzPts val="900"/>
              <a:buFont typeface="Arial"/>
              <a:buNone/>
              <a:defRPr sz="900"/>
            </a:lvl6pPr>
            <a:lvl7pPr marL="3200400" lvl="6" indent="-228600">
              <a:spcBef>
                <a:spcPts val="0"/>
              </a:spcBef>
              <a:spcAft>
                <a:spcPts val="0"/>
              </a:spcAft>
              <a:buSzPts val="900"/>
              <a:buFont typeface="Arial"/>
              <a:buNone/>
              <a:defRPr sz="900"/>
            </a:lvl7pPr>
            <a:lvl8pPr marL="3657600" lvl="7" indent="-228600">
              <a:spcBef>
                <a:spcPts val="0"/>
              </a:spcBef>
              <a:spcAft>
                <a:spcPts val="0"/>
              </a:spcAft>
              <a:buSzPts val="900"/>
              <a:buFont typeface="Arial"/>
              <a:buNone/>
              <a:defRPr sz="900"/>
            </a:lvl8pPr>
            <a:lvl9pPr marL="4114800" lvl="8" indent="-228600">
              <a:spcBef>
                <a:spcPts val="0"/>
              </a:spcBef>
              <a:spcAft>
                <a:spcPts val="0"/>
              </a:spcAft>
              <a:buSzPts val="900"/>
              <a:buFont typeface="Arial"/>
              <a:buNone/>
              <a:defRPr sz="900"/>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r>
              <a:rPr lang="en-US"/>
              <a:t>*</a:t>
            </a:r>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tMXjsVLOznc"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study.com/academy/lesson/post-war-soviet-union-eastern-europe-the-descent-of-the-iron-curtain.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idx="4294967295"/>
          </p:nvPr>
        </p:nvSpPr>
        <p:spPr>
          <a:xfrm>
            <a:off x="685800" y="914400"/>
            <a:ext cx="7772400" cy="1752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UNITED STATES HISTORY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Unit 9</a:t>
            </a:r>
            <a:br>
              <a:rPr lang="en-US" sz="4400" b="1" i="0" u="none" strike="noStrike" cap="none">
                <a:solidFill>
                  <a:schemeClr val="dk1"/>
                </a:solidFill>
                <a:latin typeface="Calibri"/>
                <a:ea typeface="Calibri"/>
                <a:cs typeface="Calibri"/>
                <a:sym typeface="Calibri"/>
              </a:rPr>
            </a:br>
            <a:endParaRPr/>
          </a:p>
        </p:txBody>
      </p:sp>
      <p:sp>
        <p:nvSpPr>
          <p:cNvPr id="89" name="Shape 89"/>
          <p:cNvSpPr txBox="1">
            <a:spLocks noGrp="1"/>
          </p:cNvSpPr>
          <p:nvPr>
            <p:ph type="subTitle" idx="4294967295"/>
          </p:nvPr>
        </p:nvSpPr>
        <p:spPr>
          <a:xfrm>
            <a:off x="1371600" y="3505200"/>
            <a:ext cx="64008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15968"/>
              </a:buClr>
              <a:buSzPts val="4000"/>
              <a:buFont typeface="Arial"/>
              <a:buNone/>
            </a:pPr>
            <a:r>
              <a:rPr lang="en-US" sz="4000" b="1" i="0" u="none" strike="noStrike" cap="none">
                <a:solidFill>
                  <a:srgbClr val="215968"/>
                </a:solidFill>
                <a:latin typeface="Calibri"/>
                <a:ea typeface="Calibri"/>
                <a:cs typeface="Calibri"/>
                <a:sym typeface="Calibri"/>
              </a:rPr>
              <a:t>THE COLD WAR AND AMERICA’S POSTWAR BOOM</a:t>
            </a:r>
            <a:endParaRPr/>
          </a:p>
        </p:txBody>
      </p:sp>
    </p:spTree>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U.S. Financial </a:t>
            </a:r>
            <a:r>
              <a:rPr lang="en-US" b="1" dirty="0"/>
              <a:t>Aid to Europe</a:t>
            </a:r>
            <a:endParaRPr lang="en-US" dirty="0"/>
          </a:p>
        </p:txBody>
      </p:sp>
      <p:sp>
        <p:nvSpPr>
          <p:cNvPr id="3" name="Text Placeholder 2"/>
          <p:cNvSpPr>
            <a:spLocks noGrp="1"/>
          </p:cNvSpPr>
          <p:nvPr>
            <p:ph type="body" idx="1"/>
          </p:nvPr>
        </p:nvSpPr>
        <p:spPr>
          <a:xfrm>
            <a:off x="0" y="1524000"/>
            <a:ext cx="9144000" cy="4602162"/>
          </a:xfrm>
        </p:spPr>
        <p:txBody>
          <a:bodyPr/>
          <a:lstStyle/>
          <a:p>
            <a:pPr lvl="1"/>
            <a:r>
              <a:rPr lang="en-US" sz="2400" dirty="0"/>
              <a:t> The Truman Doctrine was first enacted in</a:t>
            </a:r>
            <a:r>
              <a:rPr lang="en-US" sz="2400" b="1" u="sng" dirty="0"/>
              <a:t> (</a:t>
            </a:r>
            <a:r>
              <a:rPr lang="en-US" sz="2400" b="1" u="sng" dirty="0" smtClean="0"/>
              <a:t>7)Greece </a:t>
            </a:r>
            <a:r>
              <a:rPr lang="en-US" sz="2400" dirty="0" smtClean="0"/>
              <a:t>and </a:t>
            </a:r>
            <a:r>
              <a:rPr lang="en-US" sz="2400" b="1" u="sng" dirty="0"/>
              <a:t>(</a:t>
            </a:r>
            <a:r>
              <a:rPr lang="en-US" sz="2400" b="1" u="sng" dirty="0" smtClean="0"/>
              <a:t>8)Turkey</a:t>
            </a:r>
            <a:r>
              <a:rPr lang="en-US" sz="2400" dirty="0" smtClean="0"/>
              <a:t>.  </a:t>
            </a:r>
            <a:r>
              <a:rPr lang="en-US" sz="2400" dirty="0"/>
              <a:t>Truman gave these countries money and military aid to fight the communist forces in their countries.  It was successful as neither country became communist. </a:t>
            </a:r>
            <a:endParaRPr lang="en-US" sz="2400" dirty="0" smtClean="0"/>
          </a:p>
          <a:p>
            <a:pPr lvl="1"/>
            <a:endParaRPr lang="en-US" sz="2400" dirty="0"/>
          </a:p>
          <a:p>
            <a:pPr lvl="1"/>
            <a:r>
              <a:rPr lang="en-US" sz="2400" dirty="0">
                <a:solidFill>
                  <a:schemeClr val="tx1"/>
                </a:solidFill>
              </a:rPr>
              <a:t>Secretary of State George Marshall (1947) recommend US provide financial support to Europe to limit the appeal of communism US sent $12.5 billion to rebuild Europe with the </a:t>
            </a:r>
            <a:r>
              <a:rPr lang="en-US" sz="2400" u="sng" dirty="0">
                <a:solidFill>
                  <a:schemeClr val="tx1"/>
                </a:solidFill>
                <a:hlinkClick r:id="rId2"/>
              </a:rPr>
              <a:t>Marshall Plan</a:t>
            </a:r>
            <a:r>
              <a:rPr lang="en-US" sz="2400" dirty="0">
                <a:solidFill>
                  <a:schemeClr val="tx1"/>
                </a:solidFill>
              </a:rPr>
              <a:t>(1947) provided security in Europe. United States industry required on stable foreign markets in which to sell its goods</a:t>
            </a:r>
          </a:p>
          <a:p>
            <a:pPr marL="508000" lvl="1" indent="0">
              <a:buNone/>
            </a:pPr>
            <a:endParaRPr lang="en-US" sz="2400" dirty="0"/>
          </a:p>
        </p:txBody>
      </p:sp>
    </p:spTree>
    <p:extLst>
      <p:ext uri="{BB962C8B-B14F-4D97-AF65-F5344CB8AC3E}">
        <p14:creationId xmlns:p14="http://schemas.microsoft.com/office/powerpoint/2010/main" val="705444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35" r="15268"/>
          <a:stretch/>
        </p:blipFill>
        <p:spPr bwMode="auto">
          <a:xfrm>
            <a:off x="5029200" y="1371600"/>
            <a:ext cx="3911067" cy="366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lvl="0"/>
            <a:r>
              <a:rPr lang="en-US" b="1" dirty="0" smtClean="0"/>
              <a:t>U.S. Financial </a:t>
            </a:r>
            <a:r>
              <a:rPr lang="en-US" b="1" dirty="0"/>
              <a:t>Aid to Europe</a:t>
            </a:r>
            <a:endParaRPr lang="en-US" dirty="0"/>
          </a:p>
        </p:txBody>
      </p:sp>
      <p:sp>
        <p:nvSpPr>
          <p:cNvPr id="3" name="Text Placeholder 2"/>
          <p:cNvSpPr>
            <a:spLocks noGrp="1"/>
          </p:cNvSpPr>
          <p:nvPr>
            <p:ph type="body" idx="1"/>
          </p:nvPr>
        </p:nvSpPr>
        <p:spPr>
          <a:xfrm>
            <a:off x="0" y="1066800"/>
            <a:ext cx="5181600" cy="4602162"/>
          </a:xfrm>
        </p:spPr>
        <p:txBody>
          <a:bodyPr/>
          <a:lstStyle/>
          <a:p>
            <a:pPr marL="508000" lvl="1" indent="0">
              <a:buNone/>
            </a:pPr>
            <a:r>
              <a:rPr lang="en-US" sz="2400" dirty="0" smtClean="0"/>
              <a:t>Soon</a:t>
            </a:r>
            <a:r>
              <a:rPr lang="en-US" sz="2400" dirty="0"/>
              <a:t>, the United States extended financial aid to all of Europe under the </a:t>
            </a:r>
            <a:r>
              <a:rPr lang="en-US" sz="2400" b="1" u="sng" dirty="0"/>
              <a:t>(</a:t>
            </a:r>
            <a:r>
              <a:rPr lang="en-US" sz="2400" b="1" u="sng" dirty="0" smtClean="0"/>
              <a:t>9) Marshall Plan.  </a:t>
            </a:r>
            <a:r>
              <a:rPr lang="en-US" sz="2400" dirty="0" smtClean="0"/>
              <a:t>The </a:t>
            </a:r>
            <a:r>
              <a:rPr lang="en-US" sz="2400" dirty="0"/>
              <a:t>goal was to help re-build Europe after the war and encourage democracy to grow in these countries, not communism.  This money was even offered to the Soviet Union and its </a:t>
            </a:r>
            <a:r>
              <a:rPr lang="en-US" sz="2400" b="1" dirty="0"/>
              <a:t>satellite nations</a:t>
            </a:r>
            <a:r>
              <a:rPr lang="en-US" sz="2400" dirty="0"/>
              <a:t>, but Stalin would not accept it.  </a:t>
            </a:r>
            <a:r>
              <a:rPr lang="en-US" sz="2400" dirty="0" smtClean="0"/>
              <a:t> </a:t>
            </a:r>
          </a:p>
          <a:p>
            <a:pPr marL="508000" lvl="1" indent="0">
              <a:buNone/>
            </a:pPr>
            <a:r>
              <a:rPr lang="en-US" sz="2400" dirty="0" smtClean="0"/>
              <a:t>The </a:t>
            </a:r>
            <a:r>
              <a:rPr lang="en-US" sz="2400" dirty="0"/>
              <a:t>Marshall Plan was a huge success in Western Europe and countries like France, Belgium, Great Britain, and West Germany quickly got back on their feet.  </a:t>
            </a:r>
          </a:p>
        </p:txBody>
      </p:sp>
    </p:spTree>
    <p:extLst>
      <p:ext uri="{BB962C8B-B14F-4D97-AF65-F5344CB8AC3E}">
        <p14:creationId xmlns:p14="http://schemas.microsoft.com/office/powerpoint/2010/main" val="2548555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6" name="Shape 126"/>
          <p:cNvPicPr preferRelativeResize="0"/>
          <p:nvPr/>
        </p:nvPicPr>
        <p:blipFill rotWithShape="1">
          <a:blip r:embed="rId3">
            <a:alphaModFix/>
          </a:blip>
          <a:srcRect/>
          <a:stretch/>
        </p:blipFill>
        <p:spPr>
          <a:xfrm>
            <a:off x="5105400" y="3505199"/>
            <a:ext cx="4191000" cy="3412299"/>
          </a:xfrm>
          <a:prstGeom prst="rect">
            <a:avLst/>
          </a:prstGeom>
          <a:noFill/>
          <a:ln>
            <a:noFill/>
          </a:ln>
          <a:effectLst>
            <a:outerShdw blurRad="63500">
              <a:schemeClr val="dk1"/>
            </a:outerShdw>
          </a:effectLst>
        </p:spPr>
      </p:pic>
      <p:sp>
        <p:nvSpPr>
          <p:cNvPr id="124" name="Shape 124"/>
          <p:cNvSpPr txBox="1">
            <a:spLocks noGrp="1"/>
          </p:cNvSpPr>
          <p:nvPr>
            <p:ph type="title"/>
          </p:nvPr>
        </p:nvSpPr>
        <p:spPr>
          <a:xfrm>
            <a:off x="457200" y="274637"/>
            <a:ext cx="8229600" cy="792163"/>
          </a:xfrm>
          <a:prstGeom prst="rect">
            <a:avLst/>
          </a:prstGeom>
          <a:noFill/>
          <a:ln>
            <a:noFill/>
          </a:ln>
          <a:effectLst>
            <a:outerShdw blurRad="63500" dist="35921" dir="2700000">
              <a:schemeClr val="lt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Times New Roman"/>
              <a:buNone/>
            </a:pPr>
            <a:r>
              <a:rPr lang="en-US" sz="3600" b="1" i="0" u="none" strike="noStrike" cap="none" dirty="0">
                <a:solidFill>
                  <a:schemeClr val="dk1"/>
                </a:solidFill>
                <a:latin typeface="Times New Roman"/>
                <a:ea typeface="Times New Roman"/>
                <a:cs typeface="Times New Roman"/>
                <a:sym typeface="Times New Roman"/>
              </a:rPr>
              <a:t>Berlin Blockade</a:t>
            </a:r>
            <a:endParaRPr dirty="0"/>
          </a:p>
        </p:txBody>
      </p:sp>
      <p:sp>
        <p:nvSpPr>
          <p:cNvPr id="125" name="Shape 12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1080"/>
              </a:spcBef>
              <a:spcAft>
                <a:spcPts val="0"/>
              </a:spcAft>
              <a:buClr>
                <a:schemeClr val="dk1"/>
              </a:buClr>
              <a:buSzPts val="2400"/>
              <a:buFont typeface="Arial"/>
              <a:buChar char="•"/>
            </a:pPr>
            <a:endParaRPr dirty="0"/>
          </a:p>
          <a:p>
            <a:pPr marL="342900" marR="0" lvl="0" indent="-190500" algn="l" rtl="0">
              <a:lnSpc>
                <a:spcPct val="100000"/>
              </a:lnSpc>
              <a:spcBef>
                <a:spcPts val="1080"/>
              </a:spcBef>
              <a:spcAft>
                <a:spcPts val="0"/>
              </a:spcAft>
              <a:buClr>
                <a:schemeClr val="dk1"/>
              </a:buClr>
              <a:buSzPts val="2400"/>
              <a:buFont typeface="Arial"/>
              <a:buNone/>
            </a:pPr>
            <a:endParaRPr sz="2400" b="1" i="0" u="none" strike="noStrike" cap="none" dirty="0">
              <a:solidFill>
                <a:schemeClr val="dk1"/>
              </a:solidFill>
              <a:latin typeface="Calibri"/>
              <a:ea typeface="Calibri"/>
              <a:cs typeface="Calibri"/>
              <a:sym typeface="Calibri"/>
            </a:endParaRPr>
          </a:p>
        </p:txBody>
      </p:sp>
      <p:sp>
        <p:nvSpPr>
          <p:cNvPr id="4" name="Text Placeholder 3"/>
          <p:cNvSpPr>
            <a:spLocks noGrp="1"/>
          </p:cNvSpPr>
          <p:nvPr>
            <p:ph type="body" idx="2"/>
          </p:nvPr>
        </p:nvSpPr>
        <p:spPr>
          <a:xfrm>
            <a:off x="228600" y="3886201"/>
            <a:ext cx="4876800" cy="2819400"/>
          </a:xfrm>
        </p:spPr>
        <p:txBody>
          <a:bodyPr/>
          <a:lstStyle/>
          <a:p>
            <a:pPr marL="50800" indent="0">
              <a:buNone/>
            </a:pPr>
            <a:r>
              <a:rPr lang="en-US" dirty="0"/>
              <a:t>West Germany was a democracy and East Germany was communist.  The same was true for Berlin.  However, Berlin was entirely inside of East Germany</a:t>
            </a:r>
          </a:p>
        </p:txBody>
      </p:sp>
      <p:sp>
        <p:nvSpPr>
          <p:cNvPr id="2" name="Rectangle 1"/>
          <p:cNvSpPr/>
          <p:nvPr/>
        </p:nvSpPr>
        <p:spPr>
          <a:xfrm>
            <a:off x="228600" y="895615"/>
            <a:ext cx="8839200" cy="3416320"/>
          </a:xfrm>
          <a:prstGeom prst="rect">
            <a:avLst/>
          </a:prstGeom>
        </p:spPr>
        <p:txBody>
          <a:bodyPr wrap="square">
            <a:spAutoFit/>
          </a:bodyPr>
          <a:lstStyle/>
          <a:p>
            <a:r>
              <a:rPr lang="en-US" sz="2400" dirty="0"/>
              <a:t>At the end of World War II, the United States, Great Britain, France, and the Soviet Union divided Germany into four sections.  They also divided the capital, Berlin, into four sections.</a:t>
            </a:r>
          </a:p>
          <a:p>
            <a:r>
              <a:rPr lang="en-US" sz="2400" dirty="0"/>
              <a:t>Almost immediately after the war ended, the United States, Great Britain, and France joined their pieces together to form West Germany and the Soviet Union kept their half as East Germany. </a:t>
            </a:r>
          </a:p>
          <a:p>
            <a:r>
              <a:rPr lang="en-US" sz="2400" dirty="0" smtClean="0"/>
              <a:t>. </a:t>
            </a:r>
            <a:endParaRPr lang="en-US" sz="2400" dirty="0"/>
          </a:p>
        </p:txBody>
      </p:sp>
    </p:spTree>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Berlin </a:t>
            </a:r>
            <a:r>
              <a:rPr lang="en-US" b="1" dirty="0" smtClean="0"/>
              <a:t>Blockade</a:t>
            </a:r>
            <a:endParaRPr lang="en-US" dirty="0"/>
          </a:p>
        </p:txBody>
      </p:sp>
      <p:sp>
        <p:nvSpPr>
          <p:cNvPr id="3" name="Text Placeholder 2"/>
          <p:cNvSpPr>
            <a:spLocks noGrp="1"/>
          </p:cNvSpPr>
          <p:nvPr>
            <p:ph type="body" idx="1"/>
          </p:nvPr>
        </p:nvSpPr>
        <p:spPr>
          <a:xfrm>
            <a:off x="0" y="1143000"/>
            <a:ext cx="8991600" cy="4983162"/>
          </a:xfrm>
        </p:spPr>
        <p:txBody>
          <a:bodyPr/>
          <a:lstStyle/>
          <a:p>
            <a:pPr marL="508000" lvl="1" indent="0">
              <a:buNone/>
            </a:pPr>
            <a:r>
              <a:rPr lang="en-US" sz="2400" dirty="0" smtClean="0"/>
              <a:t>Starting </a:t>
            </a:r>
            <a:r>
              <a:rPr lang="en-US" sz="2400" dirty="0"/>
              <a:t>in June of 1948, Stalin attempted to take West Berlin by starting the </a:t>
            </a:r>
            <a:r>
              <a:rPr lang="en-US" sz="2400" b="1" u="sng" dirty="0"/>
              <a:t>(</a:t>
            </a:r>
            <a:r>
              <a:rPr lang="en-US" sz="2400" b="1" u="sng" dirty="0" smtClean="0"/>
              <a:t>10) Berlin Blockade. </a:t>
            </a:r>
            <a:r>
              <a:rPr lang="en-US" sz="2400" dirty="0" smtClean="0"/>
              <a:t>The </a:t>
            </a:r>
            <a:r>
              <a:rPr lang="en-US" sz="2400" dirty="0"/>
              <a:t>Soviet Union did not allow any supplies (food, medicine, </a:t>
            </a:r>
            <a:r>
              <a:rPr lang="en-US" sz="2400" dirty="0" err="1"/>
              <a:t>etc</a:t>
            </a:r>
            <a:r>
              <a:rPr lang="en-US" sz="2400" dirty="0"/>
              <a:t>…) to go into West Berlin.  </a:t>
            </a:r>
          </a:p>
          <a:p>
            <a:pPr lvl="1"/>
            <a:r>
              <a:rPr lang="en-US" sz="2400" dirty="0"/>
              <a:t>Dedicated to the policy of </a:t>
            </a:r>
            <a:r>
              <a:rPr lang="en-US" sz="2400" b="1" dirty="0"/>
              <a:t>containment</a:t>
            </a:r>
            <a:r>
              <a:rPr lang="en-US" sz="2400" dirty="0"/>
              <a:t>, the United States wanted to keep West Berlin from becoming communist, but they also did not want to start a war.  </a:t>
            </a:r>
          </a:p>
          <a:p>
            <a:pPr lvl="1"/>
            <a:r>
              <a:rPr lang="en-US" sz="2400" dirty="0"/>
              <a:t>As a result, they developed an idea for the </a:t>
            </a:r>
            <a:r>
              <a:rPr lang="en-US" sz="2400" b="1" u="sng" dirty="0"/>
              <a:t>(</a:t>
            </a:r>
            <a:r>
              <a:rPr lang="en-US" sz="2400" b="1" u="sng" dirty="0" smtClean="0"/>
              <a:t>11)Berlin Airlift. </a:t>
            </a:r>
            <a:r>
              <a:rPr lang="en-US" sz="2400" dirty="0" smtClean="0"/>
              <a:t>For </a:t>
            </a:r>
            <a:r>
              <a:rPr lang="en-US" sz="2400" dirty="0"/>
              <a:t>almost an entire year, the United States and other Western European countries flew supplies into West Berlin. </a:t>
            </a:r>
          </a:p>
          <a:p>
            <a:pPr lvl="1"/>
            <a:r>
              <a:rPr lang="en-US" sz="2400" dirty="0"/>
              <a:t>After a year, Stalin and the Soviet Union gave up and allowed West Berlin to remain a democracy.  This was a win for Truman and containment.  </a:t>
            </a:r>
          </a:p>
          <a:p>
            <a:endParaRPr lang="en-US" dirty="0"/>
          </a:p>
        </p:txBody>
      </p:sp>
    </p:spTree>
    <p:extLst>
      <p:ext uri="{BB962C8B-B14F-4D97-AF65-F5344CB8AC3E}">
        <p14:creationId xmlns:p14="http://schemas.microsoft.com/office/powerpoint/2010/main" val="1957251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03" y="29227"/>
            <a:ext cx="9220200" cy="1143000"/>
          </a:xfrm>
        </p:spPr>
        <p:txBody>
          <a:bodyPr/>
          <a:lstStyle/>
          <a:p>
            <a:pPr lvl="0"/>
            <a:r>
              <a:rPr lang="en-US" b="1" dirty="0"/>
              <a:t>Collective </a:t>
            </a:r>
            <a:r>
              <a:rPr lang="en-US" b="1" dirty="0" smtClean="0"/>
              <a:t>Security:  NATO &amp; Warsaw </a:t>
            </a:r>
            <a:endParaRPr lang="en-US" dirty="0"/>
          </a:p>
        </p:txBody>
      </p:sp>
      <p:sp>
        <p:nvSpPr>
          <p:cNvPr id="3" name="Text Placeholder 2"/>
          <p:cNvSpPr>
            <a:spLocks noGrp="1"/>
          </p:cNvSpPr>
          <p:nvPr>
            <p:ph type="body" idx="1"/>
          </p:nvPr>
        </p:nvSpPr>
        <p:spPr>
          <a:xfrm>
            <a:off x="-381000" y="762000"/>
            <a:ext cx="9525000" cy="6248400"/>
          </a:xfrm>
        </p:spPr>
        <p:txBody>
          <a:bodyPr/>
          <a:lstStyle/>
          <a:p>
            <a:pPr marL="508000" lvl="1" indent="0">
              <a:buNone/>
            </a:pPr>
            <a:r>
              <a:rPr lang="en-US" sz="2400" dirty="0"/>
              <a:t>As a result of the Berlin Blockade in 1948, the United States saw that Western European nations needed to be protected from Soviet aggression.  </a:t>
            </a:r>
            <a:r>
              <a:rPr lang="en-US" sz="2400" dirty="0" smtClean="0"/>
              <a:t>The </a:t>
            </a:r>
            <a:r>
              <a:rPr lang="en-US" sz="2400" b="1" dirty="0"/>
              <a:t>United Nations </a:t>
            </a:r>
            <a:r>
              <a:rPr lang="en-US" sz="2400" dirty="0"/>
              <a:t> could not provide this protection because the Soviet Union was a part of the United Nations and had a </a:t>
            </a:r>
            <a:r>
              <a:rPr lang="en-US" sz="2400" b="1" dirty="0"/>
              <a:t>veto </a:t>
            </a:r>
            <a:r>
              <a:rPr lang="en-US" sz="2400" dirty="0"/>
              <a:t>vote.  </a:t>
            </a:r>
            <a:endParaRPr lang="en-US" sz="2400" dirty="0" smtClean="0"/>
          </a:p>
          <a:p>
            <a:pPr lvl="1">
              <a:buFont typeface="Arial" panose="020B0604020202020204" pitchFamily="34" charset="0"/>
              <a:buChar char="•"/>
            </a:pPr>
            <a:r>
              <a:rPr lang="en-US" sz="2400" dirty="0" smtClean="0"/>
              <a:t> Therefore</a:t>
            </a:r>
            <a:r>
              <a:rPr lang="en-US" sz="2400" dirty="0"/>
              <a:t>, in 1949 the United States and 11 other countries formed </a:t>
            </a:r>
            <a:r>
              <a:rPr lang="en-US" sz="2400" b="1" u="sng" dirty="0"/>
              <a:t>(</a:t>
            </a:r>
            <a:r>
              <a:rPr lang="en-US" sz="2400" b="1" u="sng" dirty="0" smtClean="0"/>
              <a:t>12)North America Treaty Organization</a:t>
            </a:r>
            <a:r>
              <a:rPr lang="en-US" sz="2400" dirty="0" smtClean="0"/>
              <a:t>.  </a:t>
            </a:r>
            <a:r>
              <a:rPr lang="en-US" sz="2400" dirty="0"/>
              <a:t>This organization was and is based on the idea of </a:t>
            </a:r>
            <a:r>
              <a:rPr lang="en-US" sz="2400" b="1" dirty="0"/>
              <a:t>collective security</a:t>
            </a:r>
            <a:r>
              <a:rPr lang="en-US" sz="2400" dirty="0"/>
              <a:t>.  If one nation was attacked by the Soviet Union every member would come to their defense. </a:t>
            </a:r>
            <a:r>
              <a:rPr lang="en-US" sz="2400" dirty="0" smtClean="0"/>
              <a:t>The </a:t>
            </a:r>
            <a:r>
              <a:rPr lang="en-US" sz="2400" dirty="0"/>
              <a:t>creation of NATO scared the Soviet Union, and they saw it as an act of aggression from the United States.  </a:t>
            </a:r>
            <a:r>
              <a:rPr lang="en-US" sz="2400" dirty="0" smtClean="0"/>
              <a:t> </a:t>
            </a:r>
          </a:p>
          <a:p>
            <a:pPr lvl="1">
              <a:buFont typeface="Arial" panose="020B0604020202020204" pitchFamily="34" charset="0"/>
              <a:buChar char="•"/>
            </a:pPr>
            <a:r>
              <a:rPr lang="en-US" sz="2400" dirty="0" smtClean="0"/>
              <a:t>As </a:t>
            </a:r>
            <a:r>
              <a:rPr lang="en-US" sz="2400" dirty="0"/>
              <a:t>a result, the Soviet Union and its satellite nations formed the </a:t>
            </a:r>
            <a:r>
              <a:rPr lang="en-US" sz="2400" b="1" u="sng" dirty="0"/>
              <a:t>(13) </a:t>
            </a:r>
            <a:r>
              <a:rPr lang="en-US" sz="2400" b="1" u="sng" dirty="0" smtClean="0"/>
              <a:t>Warsaw Pact. </a:t>
            </a:r>
            <a:r>
              <a:rPr lang="en-US" sz="2400" dirty="0" smtClean="0"/>
              <a:t>It </a:t>
            </a:r>
            <a:r>
              <a:rPr lang="en-US" sz="2400" dirty="0"/>
              <a:t>also functioned under the idea of collective security.  If the United States tried to turn a satellite nation away from communism, the Soviet Union would intervene to stop it.  </a:t>
            </a:r>
          </a:p>
          <a:p>
            <a:endParaRPr lang="en-US" dirty="0"/>
          </a:p>
        </p:txBody>
      </p:sp>
    </p:spTree>
    <p:extLst>
      <p:ext uri="{BB962C8B-B14F-4D97-AF65-F5344CB8AC3E}">
        <p14:creationId xmlns:p14="http://schemas.microsoft.com/office/powerpoint/2010/main" val="274245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2"/>
            <a:ext cx="8229600" cy="1143000"/>
          </a:xfrm>
        </p:spPr>
        <p:txBody>
          <a:bodyPr/>
          <a:lstStyle/>
          <a:p>
            <a:r>
              <a:rPr lang="en-US" b="1" dirty="0"/>
              <a:t>Cold War in Asia </a:t>
            </a:r>
            <a:endParaRPr lang="en-US" dirty="0"/>
          </a:p>
        </p:txBody>
      </p:sp>
      <p:sp>
        <p:nvSpPr>
          <p:cNvPr id="3" name="Text Placeholder 2"/>
          <p:cNvSpPr>
            <a:spLocks noGrp="1"/>
          </p:cNvSpPr>
          <p:nvPr>
            <p:ph type="body" idx="1"/>
          </p:nvPr>
        </p:nvSpPr>
        <p:spPr>
          <a:xfrm>
            <a:off x="0" y="838200"/>
            <a:ext cx="9144000" cy="6019800"/>
          </a:xfrm>
        </p:spPr>
        <p:txBody>
          <a:bodyPr/>
          <a:lstStyle/>
          <a:p>
            <a:pPr lvl="0"/>
            <a:r>
              <a:rPr lang="en-US" sz="2400" dirty="0"/>
              <a:t>After the success of the </a:t>
            </a:r>
            <a:r>
              <a:rPr lang="en-US" sz="2400" b="1" dirty="0"/>
              <a:t>Berlin Airlift</a:t>
            </a:r>
            <a:r>
              <a:rPr lang="en-US" sz="2400" dirty="0"/>
              <a:t> and the creation of </a:t>
            </a:r>
            <a:r>
              <a:rPr lang="en-US" sz="2400" b="1" dirty="0"/>
              <a:t>NATO</a:t>
            </a:r>
            <a:r>
              <a:rPr lang="en-US" sz="2400" dirty="0"/>
              <a:t>, it seemed that </a:t>
            </a:r>
            <a:r>
              <a:rPr lang="en-US" sz="2400" b="1" dirty="0"/>
              <a:t>containment</a:t>
            </a:r>
            <a:r>
              <a:rPr lang="en-US" sz="2400" dirty="0"/>
              <a:t> was a successful policy in Europe.</a:t>
            </a:r>
          </a:p>
          <a:p>
            <a:pPr lvl="0"/>
            <a:r>
              <a:rPr lang="en-US" sz="2400" dirty="0"/>
              <a:t>However in 1949, the Truman administration faced criticism as communism began to spread in Asia.  </a:t>
            </a:r>
          </a:p>
          <a:p>
            <a:pPr lvl="0"/>
            <a:r>
              <a:rPr lang="en-US" sz="2400" b="1" dirty="0"/>
              <a:t>Chinese Civil War </a:t>
            </a:r>
            <a:r>
              <a:rPr lang="en-US" sz="2400" dirty="0"/>
              <a:t> </a:t>
            </a:r>
          </a:p>
          <a:p>
            <a:pPr lvl="1"/>
            <a:r>
              <a:rPr lang="en-US" sz="2400" dirty="0"/>
              <a:t>During World War II, the Chinese had fought with the Allies against the Japanese who had invaded their country.  </a:t>
            </a:r>
            <a:endParaRPr lang="en-US" sz="2400" dirty="0" smtClean="0"/>
          </a:p>
          <a:p>
            <a:pPr lvl="1"/>
            <a:r>
              <a:rPr lang="en-US" sz="2400" dirty="0"/>
              <a:t>However, after World War II ended, a </a:t>
            </a:r>
            <a:r>
              <a:rPr lang="en-US" sz="2400" b="1" dirty="0"/>
              <a:t>civil war </a:t>
            </a:r>
            <a:r>
              <a:rPr lang="en-US" sz="2400" dirty="0"/>
              <a:t>broke out in China.</a:t>
            </a:r>
          </a:p>
          <a:p>
            <a:pPr lvl="1"/>
            <a:r>
              <a:rPr lang="en-US" sz="2400" dirty="0" smtClean="0"/>
              <a:t>The </a:t>
            </a:r>
            <a:r>
              <a:rPr lang="en-US" sz="2400" dirty="0"/>
              <a:t>(1</a:t>
            </a:r>
            <a:r>
              <a:rPr lang="en-US" sz="2400" dirty="0" smtClean="0"/>
              <a:t>) Nationalist </a:t>
            </a:r>
            <a:r>
              <a:rPr lang="en-US" sz="2400" dirty="0"/>
              <a:t>Party , led by </a:t>
            </a:r>
            <a:r>
              <a:rPr lang="en-US" sz="2400" b="1" dirty="0"/>
              <a:t>Chiang </a:t>
            </a:r>
            <a:r>
              <a:rPr lang="en-US" sz="2400" b="1" dirty="0" smtClean="0"/>
              <a:t>Kai-Shek</a:t>
            </a:r>
            <a:r>
              <a:rPr lang="en-US" sz="2400" dirty="0"/>
              <a:t>, fought the (2</a:t>
            </a:r>
            <a:r>
              <a:rPr lang="en-US" sz="2400" dirty="0" smtClean="0"/>
              <a:t>) </a:t>
            </a:r>
            <a:r>
              <a:rPr lang="en-US" sz="2400" u="sng" dirty="0" smtClean="0"/>
              <a:t>Communist </a:t>
            </a:r>
            <a:r>
              <a:rPr lang="en-US" sz="2400" u="sng" dirty="0"/>
              <a:t>Party</a:t>
            </a:r>
            <a:r>
              <a:rPr lang="en-US" sz="2400" dirty="0"/>
              <a:t> led by (3</a:t>
            </a:r>
            <a:r>
              <a:rPr lang="en-US" sz="2400" dirty="0" smtClean="0"/>
              <a:t>) </a:t>
            </a:r>
            <a:r>
              <a:rPr lang="en-US" sz="2400" b="1" u="sng" dirty="0" smtClean="0"/>
              <a:t>Mao Zedong</a:t>
            </a:r>
            <a:endParaRPr lang="en-US" sz="2400" dirty="0"/>
          </a:p>
        </p:txBody>
      </p:sp>
    </p:spTree>
    <p:extLst>
      <p:ext uri="{BB962C8B-B14F-4D97-AF65-F5344CB8AC3E}">
        <p14:creationId xmlns:p14="http://schemas.microsoft.com/office/powerpoint/2010/main" val="721421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a:t>Cold War in Asia </a:t>
            </a:r>
            <a:endParaRPr lang="en-US" dirty="0"/>
          </a:p>
        </p:txBody>
      </p:sp>
      <p:sp>
        <p:nvSpPr>
          <p:cNvPr id="3" name="Text Placeholder 2"/>
          <p:cNvSpPr>
            <a:spLocks noGrp="1"/>
          </p:cNvSpPr>
          <p:nvPr>
            <p:ph type="body" idx="1"/>
          </p:nvPr>
        </p:nvSpPr>
        <p:spPr>
          <a:xfrm>
            <a:off x="0" y="1066800"/>
            <a:ext cx="9144000" cy="5791200"/>
          </a:xfrm>
        </p:spPr>
        <p:txBody>
          <a:bodyPr/>
          <a:lstStyle/>
          <a:p>
            <a:pPr lvl="1">
              <a:buFont typeface="Arial" panose="020B0604020202020204" pitchFamily="34" charset="0"/>
              <a:buChar char="•"/>
            </a:pPr>
            <a:r>
              <a:rPr lang="en-US" sz="2400" b="1" dirty="0"/>
              <a:t>Chinese Civil War </a:t>
            </a:r>
            <a:r>
              <a:rPr lang="en-US" sz="2400" dirty="0"/>
              <a:t> </a:t>
            </a:r>
            <a:r>
              <a:rPr lang="en-US" sz="2400" dirty="0" smtClean="0"/>
              <a:t> After </a:t>
            </a:r>
            <a:r>
              <a:rPr lang="en-US" sz="2400" dirty="0"/>
              <a:t>four years of bloody fighting, the Mao and the communists won and forced the Nationalists to retreat to the small island nation of </a:t>
            </a:r>
            <a:r>
              <a:rPr lang="en-US" sz="2400" b="1" u="sng" dirty="0"/>
              <a:t>(</a:t>
            </a:r>
            <a:r>
              <a:rPr lang="en-US" sz="2400" b="1" u="sng" dirty="0" smtClean="0"/>
              <a:t>4)Taiwan. </a:t>
            </a:r>
            <a:endParaRPr lang="en-US" sz="2400" b="1" u="sng" dirty="0"/>
          </a:p>
          <a:p>
            <a:pPr lvl="1"/>
            <a:r>
              <a:rPr lang="en-US" sz="2400" dirty="0"/>
              <a:t>Both the Nationalists and the Communists claimed to be the rightful rulers of China, so the United States decided to back the </a:t>
            </a:r>
            <a:r>
              <a:rPr lang="en-US" sz="2400" b="1" dirty="0"/>
              <a:t>Nationalists</a:t>
            </a:r>
            <a:r>
              <a:rPr lang="en-US" sz="2400" dirty="0"/>
              <a:t>, even though the majority of China was controlled by the Communists. </a:t>
            </a:r>
          </a:p>
          <a:p>
            <a:pPr lvl="1"/>
            <a:r>
              <a:rPr lang="en-US" sz="2400" dirty="0"/>
              <a:t>This was a huge embarrassment for the United States and the Truman administration, as the most populous country in the world was now under communist control.  </a:t>
            </a:r>
          </a:p>
          <a:p>
            <a:endParaRPr lang="en-US" dirty="0"/>
          </a:p>
        </p:txBody>
      </p:sp>
    </p:spTree>
    <p:extLst>
      <p:ext uri="{BB962C8B-B14F-4D97-AF65-F5344CB8AC3E}">
        <p14:creationId xmlns:p14="http://schemas.microsoft.com/office/powerpoint/2010/main" val="1251334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idx="4294967295"/>
          </p:nvPr>
        </p:nvSpPr>
        <p:spPr>
          <a:xfrm>
            <a:off x="457200" y="0"/>
            <a:ext cx="82296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4400"/>
              <a:buFont typeface="Calibri"/>
              <a:buNone/>
            </a:pPr>
            <a:r>
              <a:rPr lang="en-US" sz="4400" b="1" i="1" u="none" strike="noStrike" cap="none">
                <a:solidFill>
                  <a:srgbClr val="7F7F7F"/>
                </a:solidFill>
                <a:latin typeface="Calibri"/>
                <a:ea typeface="Calibri"/>
                <a:cs typeface="Calibri"/>
                <a:sym typeface="Calibri"/>
              </a:rPr>
              <a:t>MAPS OF KOREA</a:t>
            </a:r>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0" y="688932"/>
            <a:ext cx="9198800" cy="613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a:t>Cold War in </a:t>
            </a:r>
            <a:r>
              <a:rPr lang="en-US" b="1" dirty="0" smtClean="0"/>
              <a:t>Asia: Korean War </a:t>
            </a:r>
            <a:endParaRPr lang="en-US" dirty="0"/>
          </a:p>
        </p:txBody>
      </p:sp>
      <p:sp>
        <p:nvSpPr>
          <p:cNvPr id="3" name="Text Placeholder 2"/>
          <p:cNvSpPr>
            <a:spLocks noGrp="1"/>
          </p:cNvSpPr>
          <p:nvPr>
            <p:ph type="body" idx="1"/>
          </p:nvPr>
        </p:nvSpPr>
        <p:spPr>
          <a:xfrm>
            <a:off x="0" y="1066800"/>
            <a:ext cx="9144000" cy="5791200"/>
          </a:xfrm>
        </p:spPr>
        <p:txBody>
          <a:bodyPr/>
          <a:lstStyle/>
          <a:p>
            <a:pPr lvl="1"/>
            <a:r>
              <a:rPr lang="en-US" sz="2400" dirty="0"/>
              <a:t>Similar to Germany, after World War II control of the Korean peninsula was divided between the Soviet Union and the United States along the </a:t>
            </a:r>
            <a:r>
              <a:rPr lang="en-US" sz="2400" b="1" u="sng" dirty="0"/>
              <a:t>(</a:t>
            </a:r>
            <a:r>
              <a:rPr lang="en-US" sz="2400" b="1" u="sng" dirty="0" smtClean="0"/>
              <a:t>5) 38</a:t>
            </a:r>
            <a:r>
              <a:rPr lang="en-US" sz="2400" b="1" u="sng" baseline="30000" dirty="0" smtClean="0"/>
              <a:t>th</a:t>
            </a:r>
            <a:r>
              <a:rPr lang="en-US" sz="2400" b="1" u="sng" dirty="0" smtClean="0"/>
              <a:t> parallel</a:t>
            </a:r>
            <a:endParaRPr lang="en-US" sz="2400" b="1" u="sng" dirty="0"/>
          </a:p>
          <a:p>
            <a:pPr lvl="1"/>
            <a:r>
              <a:rPr lang="en-US" sz="2400" dirty="0"/>
              <a:t>The Soviet Union helped establish a communist controlled country in </a:t>
            </a:r>
            <a:r>
              <a:rPr lang="en-US" sz="2400" b="1" u="sng" dirty="0"/>
              <a:t>(6</a:t>
            </a:r>
            <a:r>
              <a:rPr lang="en-US" sz="2400" b="1" u="sng" dirty="0" smtClean="0"/>
              <a:t>) North Korea </a:t>
            </a:r>
            <a:r>
              <a:rPr lang="en-US" sz="2400" dirty="0" smtClean="0"/>
              <a:t>and </a:t>
            </a:r>
            <a:r>
              <a:rPr lang="en-US" sz="2400" dirty="0"/>
              <a:t>the United States helped establish a non-communist country in </a:t>
            </a:r>
            <a:r>
              <a:rPr lang="en-US" sz="2400" b="1" u="sng" dirty="0"/>
              <a:t>(</a:t>
            </a:r>
            <a:r>
              <a:rPr lang="en-US" sz="2400" b="1" u="sng" dirty="0" smtClean="0"/>
              <a:t>7) South Korea</a:t>
            </a:r>
            <a:r>
              <a:rPr lang="en-US" sz="2400" dirty="0" smtClean="0"/>
              <a:t>_. </a:t>
            </a:r>
            <a:endParaRPr lang="en-US" sz="2400" dirty="0"/>
          </a:p>
          <a:p>
            <a:pPr lvl="1"/>
            <a:r>
              <a:rPr lang="en-US" sz="2400" dirty="0"/>
              <a:t>While neither side liked the agreement and wanted to reunite their country under one rule, in the years following World War II, a divided Korea became reality.  </a:t>
            </a:r>
          </a:p>
          <a:p>
            <a:pPr lvl="1"/>
            <a:r>
              <a:rPr lang="en-US" sz="2400" dirty="0"/>
              <a:t>Then suddenly in June of 1950, North Korea, under the leadership of </a:t>
            </a:r>
            <a:r>
              <a:rPr lang="en-US" sz="2400" b="1" u="sng" dirty="0"/>
              <a:t>(</a:t>
            </a:r>
            <a:r>
              <a:rPr lang="en-US" sz="2400" u="sng" dirty="0" smtClean="0"/>
              <a:t>8)</a:t>
            </a:r>
            <a:r>
              <a:rPr lang="en-US" sz="2400" u="sng" dirty="0"/>
              <a:t> Kim Il-sung</a:t>
            </a:r>
            <a:r>
              <a:rPr lang="en-US" sz="2400" u="sng" dirty="0" smtClean="0"/>
              <a:t> </a:t>
            </a:r>
            <a:r>
              <a:rPr lang="en-US" sz="2400" dirty="0" smtClean="0"/>
              <a:t>crossed </a:t>
            </a:r>
            <a:r>
              <a:rPr lang="en-US" sz="2400" dirty="0"/>
              <a:t>the </a:t>
            </a:r>
            <a:r>
              <a:rPr lang="en-US" sz="2400" b="1" dirty="0"/>
              <a:t>38</a:t>
            </a:r>
            <a:r>
              <a:rPr lang="en-US" sz="2400" b="1" baseline="30000" dirty="0"/>
              <a:t>th</a:t>
            </a:r>
            <a:r>
              <a:rPr lang="en-US" sz="2400" b="1" dirty="0"/>
              <a:t> parallel </a:t>
            </a:r>
            <a:r>
              <a:rPr lang="en-US" sz="2400" dirty="0"/>
              <a:t>and invaded South Korea.  The goal was to unite Korea under communist rule. </a:t>
            </a:r>
          </a:p>
        </p:txBody>
      </p:sp>
    </p:spTree>
    <p:extLst>
      <p:ext uri="{BB962C8B-B14F-4D97-AF65-F5344CB8AC3E}">
        <p14:creationId xmlns:p14="http://schemas.microsoft.com/office/powerpoint/2010/main" val="1611454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idx="4294967295"/>
          </p:nvPr>
        </p:nvSpPr>
        <p:spPr>
          <a:xfrm>
            <a:off x="457200" y="0"/>
            <a:ext cx="82296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4400"/>
              <a:buFont typeface="Calibri"/>
              <a:buNone/>
            </a:pPr>
            <a:r>
              <a:rPr lang="en-US" sz="4400" b="1" i="1" u="none" strike="noStrike" cap="none">
                <a:solidFill>
                  <a:srgbClr val="7F7F7F"/>
                </a:solidFill>
                <a:latin typeface="Calibri"/>
                <a:ea typeface="Calibri"/>
                <a:cs typeface="Calibri"/>
                <a:sym typeface="Calibri"/>
              </a:rPr>
              <a:t>MAPS OF KOREA</a:t>
            </a:r>
            <a:endParaRPr/>
          </a:p>
        </p:txBody>
      </p:sp>
      <p:pic>
        <p:nvPicPr>
          <p:cNvPr id="243" name="Shape 243"/>
          <p:cNvPicPr preferRelativeResize="0"/>
          <p:nvPr/>
        </p:nvPicPr>
        <p:blipFill rotWithShape="1">
          <a:blip r:embed="rId3">
            <a:alphaModFix/>
          </a:blip>
          <a:srcRect/>
          <a:stretch/>
        </p:blipFill>
        <p:spPr>
          <a:xfrm>
            <a:off x="381000" y="876300"/>
            <a:ext cx="8382000" cy="5715000"/>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Cold War in Europe </a:t>
            </a:r>
            <a:endParaRPr lang="en-US" dirty="0"/>
          </a:p>
        </p:txBody>
      </p:sp>
      <p:sp>
        <p:nvSpPr>
          <p:cNvPr id="3" name="Text Placeholder 2"/>
          <p:cNvSpPr>
            <a:spLocks noGrp="1"/>
          </p:cNvSpPr>
          <p:nvPr>
            <p:ph type="body" idx="1"/>
          </p:nvPr>
        </p:nvSpPr>
        <p:spPr/>
        <p:txBody>
          <a:bodyPr/>
          <a:lstStyle/>
          <a:p>
            <a:pPr lvl="0"/>
            <a:r>
              <a:rPr lang="en-US" b="1" dirty="0"/>
              <a:t>Cold War </a:t>
            </a:r>
            <a:r>
              <a:rPr lang="en-US" dirty="0"/>
              <a:t> - a battle of </a:t>
            </a:r>
            <a:r>
              <a:rPr lang="en-US" b="1" dirty="0"/>
              <a:t>ideologies </a:t>
            </a:r>
            <a:r>
              <a:rPr lang="en-US" dirty="0"/>
              <a:t> between the </a:t>
            </a:r>
            <a:r>
              <a:rPr lang="en-US" b="1" dirty="0"/>
              <a:t>United States</a:t>
            </a:r>
            <a:r>
              <a:rPr lang="en-US" dirty="0"/>
              <a:t> (Capitalist and Democracy) and the </a:t>
            </a:r>
            <a:r>
              <a:rPr lang="en-US" b="1" dirty="0"/>
              <a:t>Soviet Union</a:t>
            </a:r>
            <a:r>
              <a:rPr lang="en-US" dirty="0"/>
              <a:t> (</a:t>
            </a:r>
            <a:r>
              <a:rPr lang="en-US" b="1" dirty="0"/>
              <a:t>Communist</a:t>
            </a:r>
            <a:r>
              <a:rPr lang="en-US" dirty="0"/>
              <a:t> and Authoritarian) that took place between 1945 and 1991.  Although fighting did take place in different parts of the world, the United States and Soviet Union never directly fought each other.    </a:t>
            </a:r>
          </a:p>
          <a:p>
            <a:endParaRPr lang="en-US" dirty="0"/>
          </a:p>
        </p:txBody>
      </p:sp>
    </p:spTree>
    <p:extLst>
      <p:ext uri="{BB962C8B-B14F-4D97-AF65-F5344CB8AC3E}">
        <p14:creationId xmlns:p14="http://schemas.microsoft.com/office/powerpoint/2010/main" val="4244943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a:t>Cold War in </a:t>
            </a:r>
            <a:r>
              <a:rPr lang="en-US" b="1" dirty="0" smtClean="0"/>
              <a:t>Asia: Korean War </a:t>
            </a:r>
            <a:endParaRPr lang="en-US" dirty="0"/>
          </a:p>
        </p:txBody>
      </p:sp>
      <p:sp>
        <p:nvSpPr>
          <p:cNvPr id="3" name="Text Placeholder 2"/>
          <p:cNvSpPr>
            <a:spLocks noGrp="1"/>
          </p:cNvSpPr>
          <p:nvPr>
            <p:ph type="body" idx="1"/>
          </p:nvPr>
        </p:nvSpPr>
        <p:spPr>
          <a:xfrm>
            <a:off x="-381000" y="1066800"/>
            <a:ext cx="9525000" cy="5791200"/>
          </a:xfrm>
        </p:spPr>
        <p:txBody>
          <a:bodyPr/>
          <a:lstStyle/>
          <a:p>
            <a:pPr marL="508000" lvl="1" indent="0">
              <a:buNone/>
            </a:pPr>
            <a:r>
              <a:rPr lang="en-US" sz="2400" dirty="0" smtClean="0"/>
              <a:t>The South Korean army was poorly trained and poorly equipped, and before the United States could blink, the North Korean army had taken nearly the entire country.  </a:t>
            </a:r>
          </a:p>
          <a:p>
            <a:pPr lvl="1"/>
            <a:r>
              <a:rPr lang="en-US" sz="2400" dirty="0" smtClean="0"/>
              <a:t>Faced with another communist defeat, Truman ordered (9) </a:t>
            </a:r>
            <a:r>
              <a:rPr lang="en-US" sz="2400" b="1" u="sng" dirty="0"/>
              <a:t>General Douglas MacArthur </a:t>
            </a:r>
            <a:r>
              <a:rPr lang="en-US" sz="2400" dirty="0" smtClean="0"/>
              <a:t>to push the communist back over the 38</a:t>
            </a:r>
            <a:r>
              <a:rPr lang="en-US" sz="2400" baseline="30000" dirty="0" smtClean="0"/>
              <a:t>th</a:t>
            </a:r>
            <a:r>
              <a:rPr lang="en-US" sz="2400" dirty="0" smtClean="0"/>
              <a:t> parallel.  </a:t>
            </a:r>
          </a:p>
          <a:p>
            <a:pPr lvl="1"/>
            <a:r>
              <a:rPr lang="en-US" sz="2400" dirty="0" smtClean="0"/>
              <a:t>The United States, with the help of </a:t>
            </a:r>
            <a:r>
              <a:rPr lang="en-US" sz="2400" b="1" dirty="0" smtClean="0"/>
              <a:t>United Nation </a:t>
            </a:r>
            <a:r>
              <a:rPr lang="en-US" sz="2400" dirty="0" smtClean="0"/>
              <a:t>forces, quickly took back South Korea and even invaded North Korea.  It seemed as if all of Korea would be freed from communism. </a:t>
            </a:r>
          </a:p>
          <a:p>
            <a:pPr lvl="1"/>
            <a:r>
              <a:rPr lang="en-US" sz="2400" dirty="0" smtClean="0"/>
              <a:t>Then, in November of 1950,</a:t>
            </a:r>
            <a:r>
              <a:rPr lang="en-US" sz="2400" b="1" u="sng" dirty="0" smtClean="0"/>
              <a:t> (10)China  </a:t>
            </a:r>
            <a:r>
              <a:rPr lang="en-US" sz="2400" dirty="0" smtClean="0"/>
              <a:t>entered the war.  Chinese troops pushed the United States and its allies all the way back across the 38</a:t>
            </a:r>
            <a:r>
              <a:rPr lang="en-US" sz="2400" baseline="30000" dirty="0" smtClean="0"/>
              <a:t>th</a:t>
            </a:r>
            <a:r>
              <a:rPr lang="en-US" sz="2400" dirty="0" smtClean="0"/>
              <a:t> parallel.  </a:t>
            </a:r>
          </a:p>
          <a:p>
            <a:pPr lvl="1"/>
            <a:r>
              <a:rPr lang="en-US" sz="2400" dirty="0" smtClean="0"/>
              <a:t>Furthermore, the </a:t>
            </a:r>
            <a:r>
              <a:rPr lang="en-US" sz="2400" b="1" u="sng" dirty="0" smtClean="0"/>
              <a:t>(11) U.S.S.R</a:t>
            </a:r>
            <a:r>
              <a:rPr lang="en-US" sz="2400" dirty="0" smtClean="0"/>
              <a:t>. was secretly providing planes and other supplies to the North Korean and Chinese forces.  </a:t>
            </a:r>
          </a:p>
        </p:txBody>
      </p:sp>
    </p:spTree>
    <p:extLst>
      <p:ext uri="{BB962C8B-B14F-4D97-AF65-F5344CB8AC3E}">
        <p14:creationId xmlns:p14="http://schemas.microsoft.com/office/powerpoint/2010/main" val="3847044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idx="4294967295"/>
          </p:nvPr>
        </p:nvSpPr>
        <p:spPr>
          <a:xfrm>
            <a:off x="457200" y="0"/>
            <a:ext cx="82296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4400"/>
              <a:buFont typeface="Calibri"/>
              <a:buNone/>
            </a:pPr>
            <a:r>
              <a:rPr lang="en-US" sz="4400" b="1" i="1" u="none" strike="noStrike" cap="none">
                <a:solidFill>
                  <a:srgbClr val="7F7F7F"/>
                </a:solidFill>
                <a:latin typeface="Calibri"/>
                <a:ea typeface="Calibri"/>
                <a:cs typeface="Calibri"/>
                <a:sym typeface="Calibri"/>
              </a:rPr>
              <a:t>N. AND S. KOREAN ADVANCES</a:t>
            </a:r>
            <a:endParaRPr/>
          </a:p>
        </p:txBody>
      </p:sp>
      <p:pic>
        <p:nvPicPr>
          <p:cNvPr id="249" name="Shape 249"/>
          <p:cNvPicPr preferRelativeResize="0"/>
          <p:nvPr/>
        </p:nvPicPr>
        <p:blipFill rotWithShape="1">
          <a:blip r:embed="rId3">
            <a:alphaModFix/>
          </a:blip>
          <a:srcRect/>
          <a:stretch/>
        </p:blipFill>
        <p:spPr>
          <a:xfrm>
            <a:off x="228600" y="838200"/>
            <a:ext cx="8686800" cy="5638800"/>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a:t>Cold War in </a:t>
            </a:r>
            <a:r>
              <a:rPr lang="en-US" b="1" dirty="0" smtClean="0"/>
              <a:t>Asia: Korean War </a:t>
            </a:r>
            <a:endParaRPr lang="en-US" dirty="0"/>
          </a:p>
        </p:txBody>
      </p:sp>
      <p:sp>
        <p:nvSpPr>
          <p:cNvPr id="3" name="Text Placeholder 2"/>
          <p:cNvSpPr>
            <a:spLocks noGrp="1"/>
          </p:cNvSpPr>
          <p:nvPr>
            <p:ph type="body" idx="1"/>
          </p:nvPr>
        </p:nvSpPr>
        <p:spPr>
          <a:xfrm>
            <a:off x="0" y="1066800"/>
            <a:ext cx="9144000" cy="5791200"/>
          </a:xfrm>
        </p:spPr>
        <p:txBody>
          <a:bodyPr/>
          <a:lstStyle/>
          <a:p>
            <a:pPr lvl="1"/>
            <a:r>
              <a:rPr lang="en-US" sz="2400" dirty="0"/>
              <a:t>Finally, the United States was able to push the communists back to the 38</a:t>
            </a:r>
            <a:r>
              <a:rPr lang="en-US" sz="2400" baseline="30000" dirty="0"/>
              <a:t>th</a:t>
            </a:r>
            <a:r>
              <a:rPr lang="en-US" sz="2400" dirty="0"/>
              <a:t> parallel.  </a:t>
            </a:r>
          </a:p>
          <a:p>
            <a:pPr lvl="1"/>
            <a:r>
              <a:rPr lang="en-US" sz="2400" b="1" dirty="0" smtClean="0"/>
              <a:t>General MacArthur </a:t>
            </a:r>
            <a:r>
              <a:rPr lang="en-US" sz="2400" dirty="0" smtClean="0"/>
              <a:t>was determined to defeat the North Koreans and Chinese even if it meant using nuclear weapons.  However, </a:t>
            </a:r>
            <a:r>
              <a:rPr lang="en-US" sz="2400" b="1" dirty="0" smtClean="0"/>
              <a:t>Harry Truman</a:t>
            </a:r>
            <a:r>
              <a:rPr lang="en-US" sz="2400" dirty="0" smtClean="0"/>
              <a:t> wanted to follow his policy of </a:t>
            </a:r>
            <a:r>
              <a:rPr lang="en-US" sz="2400" b="1" dirty="0" smtClean="0"/>
              <a:t>containment</a:t>
            </a:r>
            <a:r>
              <a:rPr lang="en-US" sz="2400" dirty="0" smtClean="0"/>
              <a:t> and sign a peace deal that ended the fighting and kept Korea separated at the 38</a:t>
            </a:r>
            <a:r>
              <a:rPr lang="en-US" sz="2400" baseline="30000" dirty="0" smtClean="0"/>
              <a:t>th</a:t>
            </a:r>
            <a:r>
              <a:rPr lang="en-US" sz="2400" dirty="0" smtClean="0"/>
              <a:t> parallel.  </a:t>
            </a:r>
          </a:p>
          <a:p>
            <a:pPr lvl="1"/>
            <a:r>
              <a:rPr lang="en-US" sz="2400" dirty="0" smtClean="0"/>
              <a:t>As MacArthur continued to publicly denounce Truman and challenge his authority, Truman was forced to fire MacArthur.  </a:t>
            </a:r>
          </a:p>
          <a:p>
            <a:pPr lvl="1"/>
            <a:r>
              <a:rPr lang="en-US" sz="2400" dirty="0" smtClean="0"/>
              <a:t>After three more years of brutal fighting, the Korean War ended with an </a:t>
            </a:r>
            <a:r>
              <a:rPr lang="en-US" sz="2400" b="1" u="sng" dirty="0" smtClean="0"/>
              <a:t>(12)stalemate</a:t>
            </a:r>
            <a:r>
              <a:rPr lang="en-US" sz="2400" dirty="0" smtClean="0"/>
              <a:t>.  Neither side admitted defeat and technically the two nations are still at war today.  </a:t>
            </a:r>
          </a:p>
          <a:p>
            <a:pPr lvl="1"/>
            <a:r>
              <a:rPr lang="en-US" sz="2400" dirty="0" smtClean="0"/>
              <a:t>However, for Truman, Korea was a victory, as communism had been contained.  </a:t>
            </a:r>
          </a:p>
          <a:p>
            <a:endParaRPr lang="en-US" sz="2400" dirty="0"/>
          </a:p>
        </p:txBody>
      </p:sp>
    </p:spTree>
    <p:extLst>
      <p:ext uri="{BB962C8B-B14F-4D97-AF65-F5344CB8AC3E}">
        <p14:creationId xmlns:p14="http://schemas.microsoft.com/office/powerpoint/2010/main" val="409939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067800" cy="1143000"/>
          </a:xfrm>
        </p:spPr>
        <p:txBody>
          <a:bodyPr/>
          <a:lstStyle/>
          <a:p>
            <a:r>
              <a:rPr lang="en-US" b="1" dirty="0" smtClean="0"/>
              <a:t>American in the Cold War:</a:t>
            </a:r>
            <a:br>
              <a:rPr lang="en-US" b="1" dirty="0" smtClean="0"/>
            </a:br>
            <a:r>
              <a:rPr lang="en-US" b="1" dirty="0" smtClean="0"/>
              <a:t> Second </a:t>
            </a:r>
            <a:r>
              <a:rPr lang="en-US" b="1" dirty="0"/>
              <a:t>Red Scare</a:t>
            </a:r>
            <a:r>
              <a:rPr lang="en-US" dirty="0"/>
              <a:t/>
            </a:r>
            <a:br>
              <a:rPr lang="en-US" dirty="0"/>
            </a:br>
            <a:r>
              <a:rPr lang="en-US" b="1" dirty="0" smtClean="0"/>
              <a:t> </a:t>
            </a:r>
            <a:endParaRPr lang="en-US" dirty="0"/>
          </a:p>
        </p:txBody>
      </p:sp>
      <p:sp>
        <p:nvSpPr>
          <p:cNvPr id="3" name="Text Placeholder 2"/>
          <p:cNvSpPr>
            <a:spLocks noGrp="1"/>
          </p:cNvSpPr>
          <p:nvPr>
            <p:ph type="body" idx="1"/>
          </p:nvPr>
        </p:nvSpPr>
        <p:spPr>
          <a:xfrm>
            <a:off x="0" y="1068888"/>
            <a:ext cx="5638800" cy="5791200"/>
          </a:xfrm>
        </p:spPr>
        <p:txBody>
          <a:bodyPr/>
          <a:lstStyle/>
          <a:p>
            <a:pPr marL="25400" indent="0">
              <a:buNone/>
            </a:pPr>
            <a:r>
              <a:rPr lang="en-US" sz="2400" dirty="0" smtClean="0"/>
              <a:t>-When China </a:t>
            </a:r>
            <a:r>
              <a:rPr lang="en-US" sz="2400" dirty="0"/>
              <a:t>fell to communism in 1949</a:t>
            </a:r>
            <a:r>
              <a:rPr lang="en-US" sz="2400" dirty="0" smtClean="0"/>
              <a:t>, fears or communism spreading in the US elevated.</a:t>
            </a:r>
          </a:p>
          <a:p>
            <a:pPr marL="25400" indent="0">
              <a:buNone/>
            </a:pPr>
            <a:endParaRPr lang="en-US" sz="2400" dirty="0" smtClean="0"/>
          </a:p>
          <a:p>
            <a:pPr marL="25400" indent="0">
              <a:buNone/>
            </a:pPr>
            <a:r>
              <a:rPr lang="en-US" sz="2400" b="1" dirty="0" smtClean="0">
                <a:solidFill>
                  <a:schemeClr val="tx1"/>
                </a:solidFill>
              </a:rPr>
              <a:t>-</a:t>
            </a:r>
            <a:r>
              <a:rPr lang="en-US" sz="2400" dirty="0" smtClean="0">
                <a:solidFill>
                  <a:schemeClr val="tx1"/>
                </a:solidFill>
              </a:rPr>
              <a:t>Convicted spies </a:t>
            </a:r>
            <a:r>
              <a:rPr lang="en-US" sz="2400" dirty="0">
                <a:solidFill>
                  <a:schemeClr val="tx1"/>
                </a:solidFill>
              </a:rPr>
              <a:t>Alger </a:t>
            </a:r>
            <a:r>
              <a:rPr lang="en-US" sz="2400" dirty="0" smtClean="0">
                <a:solidFill>
                  <a:schemeClr val="tx1"/>
                </a:solidFill>
              </a:rPr>
              <a:t>Hiss</a:t>
            </a:r>
            <a:r>
              <a:rPr lang="en-US" sz="2400" dirty="0">
                <a:solidFill>
                  <a:schemeClr val="tx1"/>
                </a:solidFill>
              </a:rPr>
              <a:t> </a:t>
            </a:r>
            <a:r>
              <a:rPr lang="en-US" sz="2400" dirty="0" smtClean="0">
                <a:solidFill>
                  <a:schemeClr val="tx1"/>
                </a:solidFill>
              </a:rPr>
              <a:t> Julius &amp; Ethel Rosenberg (sold atomic </a:t>
            </a:r>
            <a:r>
              <a:rPr lang="en-US" sz="2400" dirty="0">
                <a:solidFill>
                  <a:schemeClr val="tx1"/>
                </a:solidFill>
              </a:rPr>
              <a:t>bomb </a:t>
            </a:r>
            <a:r>
              <a:rPr lang="en-US" sz="2400" dirty="0" smtClean="0">
                <a:solidFill>
                  <a:schemeClr val="tx1"/>
                </a:solidFill>
              </a:rPr>
              <a:t>secrets to USSR) heightened fears</a:t>
            </a:r>
          </a:p>
          <a:p>
            <a:pPr marL="25400" indent="0">
              <a:buNone/>
            </a:pPr>
            <a:endParaRPr lang="en-US" b="1" dirty="0">
              <a:solidFill>
                <a:schemeClr val="tx1"/>
              </a:solidFill>
            </a:endParaRPr>
          </a:p>
          <a:p>
            <a:pPr marL="25400" indent="0">
              <a:buNone/>
            </a:pPr>
            <a:r>
              <a:rPr lang="en-US" sz="2400" dirty="0" smtClean="0"/>
              <a:t>-The </a:t>
            </a:r>
            <a:r>
              <a:rPr lang="en-US" sz="2400" b="1" dirty="0" smtClean="0"/>
              <a:t>House Un American Activities Committee </a:t>
            </a:r>
            <a:r>
              <a:rPr lang="en-US" sz="2400" dirty="0" smtClean="0"/>
              <a:t>began investigated government workers and targeted </a:t>
            </a:r>
            <a:r>
              <a:rPr lang="en-US" sz="2400" b="1" dirty="0" smtClean="0"/>
              <a:t>Hollywood</a:t>
            </a:r>
          </a:p>
          <a:p>
            <a:pPr marL="996950" lvl="1" indent="-514350">
              <a:buFont typeface="+mj-lt"/>
              <a:buAutoNum type="alphaLcPeriod"/>
            </a:pPr>
            <a:endParaRPr lang="en-US" sz="2400" dirty="0" smtClean="0"/>
          </a:p>
          <a:p>
            <a:pPr marL="539750" indent="-514350">
              <a:buFont typeface="+mj-lt"/>
              <a:buAutoNum type="romanUcPeriod"/>
            </a:pPr>
            <a:endParaRPr lang="en-US" sz="24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732" b="24255"/>
          <a:stretch/>
        </p:blipFill>
        <p:spPr bwMode="auto">
          <a:xfrm>
            <a:off x="5775542" y="1219200"/>
            <a:ext cx="3352800" cy="2718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642" y="4057423"/>
            <a:ext cx="2514600" cy="2571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601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067800" cy="1143000"/>
          </a:xfrm>
        </p:spPr>
        <p:txBody>
          <a:bodyPr/>
          <a:lstStyle/>
          <a:p>
            <a:r>
              <a:rPr lang="en-US" b="1" dirty="0" smtClean="0"/>
              <a:t>American in the Cold War:</a:t>
            </a:r>
            <a:br>
              <a:rPr lang="en-US" b="1" dirty="0" smtClean="0"/>
            </a:br>
            <a:r>
              <a:rPr lang="en-US" b="1" dirty="0" smtClean="0"/>
              <a:t> McCarthyism</a:t>
            </a:r>
            <a:r>
              <a:rPr lang="en-US" dirty="0"/>
              <a:t/>
            </a:r>
            <a:br>
              <a:rPr lang="en-US" dirty="0"/>
            </a:br>
            <a:r>
              <a:rPr lang="en-US" b="1" dirty="0" smtClean="0"/>
              <a:t> </a:t>
            </a:r>
            <a:endParaRPr lang="en-US" dirty="0"/>
          </a:p>
        </p:txBody>
      </p:sp>
      <p:sp>
        <p:nvSpPr>
          <p:cNvPr id="3" name="Text Placeholder 2"/>
          <p:cNvSpPr>
            <a:spLocks noGrp="1"/>
          </p:cNvSpPr>
          <p:nvPr>
            <p:ph type="body" idx="1"/>
          </p:nvPr>
        </p:nvSpPr>
        <p:spPr>
          <a:xfrm>
            <a:off x="-457200" y="1143000"/>
            <a:ext cx="4419600" cy="5717088"/>
          </a:xfrm>
        </p:spPr>
        <p:txBody>
          <a:bodyPr/>
          <a:lstStyle/>
          <a:p>
            <a:pPr marL="482600" lvl="1" indent="0">
              <a:buNone/>
            </a:pPr>
            <a:r>
              <a:rPr lang="en-US" sz="2400" dirty="0" smtClean="0"/>
              <a:t>-Attempted to uncover communist spies turned into a witch hunt with Senator </a:t>
            </a:r>
            <a:r>
              <a:rPr lang="en-US" sz="2400" b="1" dirty="0" smtClean="0"/>
              <a:t>Joseph McCarthy </a:t>
            </a:r>
            <a:r>
              <a:rPr lang="en-US" sz="2400" dirty="0" smtClean="0"/>
              <a:t>who accused people of being communist with no evidence.  He wanted to gain political power.</a:t>
            </a:r>
          </a:p>
          <a:p>
            <a:pPr marL="482600" lvl="1" indent="0">
              <a:buNone/>
            </a:pPr>
            <a:endParaRPr lang="en-US" sz="2400" dirty="0" smtClean="0"/>
          </a:p>
          <a:p>
            <a:pPr marL="482600" lvl="1" indent="0">
              <a:buNone/>
            </a:pPr>
            <a:r>
              <a:rPr lang="en-US" sz="2400" dirty="0" smtClean="0"/>
              <a:t>-Hysteria turned against him when he investigated the </a:t>
            </a:r>
            <a:r>
              <a:rPr lang="en-US" sz="2400" b="1" dirty="0" smtClean="0"/>
              <a:t>Army</a:t>
            </a:r>
            <a:r>
              <a:rPr lang="en-US" sz="2400" dirty="0" smtClean="0"/>
              <a:t> (on TV) with not proof.  McCarthyism ended.  </a:t>
            </a:r>
          </a:p>
          <a:p>
            <a:pPr marL="482600" lvl="1" indent="0">
              <a:buNone/>
            </a:pPr>
            <a:endParaRPr lang="en-US" sz="2400" b="1" dirty="0" smtClean="0"/>
          </a:p>
          <a:p>
            <a:pPr marL="482600" lvl="1" indent="0">
              <a:buNone/>
            </a:pPr>
            <a:endParaRPr lang="en-US" sz="2400" b="1" dirty="0"/>
          </a:p>
          <a:p>
            <a:pPr marL="482600" lvl="1" indent="0">
              <a:buNone/>
            </a:pPr>
            <a:endParaRPr lang="en-US" sz="2400" b="1" dirty="0" smtClean="0"/>
          </a:p>
          <a:p>
            <a:pPr marL="539750" indent="-514350">
              <a:buFont typeface="+mj-lt"/>
              <a:buAutoNum type="romanUcPeriod"/>
            </a:pP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665" y="1371600"/>
            <a:ext cx="6431056"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361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Harry Truman’s </a:t>
            </a:r>
            <a:r>
              <a:rPr lang="en-US" b="1" dirty="0"/>
              <a:t>Domestic </a:t>
            </a:r>
            <a:r>
              <a:rPr lang="en-US" dirty="0"/>
              <a:t>Policies </a:t>
            </a:r>
          </a:p>
        </p:txBody>
      </p:sp>
      <p:sp>
        <p:nvSpPr>
          <p:cNvPr id="3" name="Text Placeholder 2"/>
          <p:cNvSpPr>
            <a:spLocks noGrp="1"/>
          </p:cNvSpPr>
          <p:nvPr>
            <p:ph type="body" idx="1"/>
          </p:nvPr>
        </p:nvSpPr>
        <p:spPr>
          <a:xfrm>
            <a:off x="-228600" y="1295400"/>
            <a:ext cx="9067800" cy="5638800"/>
          </a:xfrm>
        </p:spPr>
        <p:txBody>
          <a:bodyPr/>
          <a:lstStyle/>
          <a:p>
            <a:pPr lvl="1">
              <a:buFont typeface="Wingdings" panose="05000000000000000000" pitchFamily="2" charset="2"/>
              <a:buChar char="§"/>
            </a:pPr>
            <a:r>
              <a:rPr lang="en-US" sz="2400" b="1" dirty="0" smtClean="0"/>
              <a:t>GI Bill Of Rights</a:t>
            </a:r>
            <a:r>
              <a:rPr lang="en-US" sz="2400" dirty="0" smtClean="0"/>
              <a:t>: veterans tax supported </a:t>
            </a:r>
            <a:r>
              <a:rPr lang="en-US" sz="2400" dirty="0"/>
              <a:t>college education or vocational training and low-interest home loans. </a:t>
            </a:r>
            <a:r>
              <a:rPr lang="en-US" sz="2400" dirty="0" smtClean="0"/>
              <a:t>Supported</a:t>
            </a:r>
            <a:endParaRPr lang="en-US" sz="2400" b="1" dirty="0"/>
          </a:p>
          <a:p>
            <a:pPr lvl="1">
              <a:buFont typeface="Wingdings" panose="05000000000000000000" pitchFamily="2" charset="2"/>
              <a:buChar char="§"/>
            </a:pPr>
            <a:r>
              <a:rPr lang="en-US" sz="2400" dirty="0" smtClean="0"/>
              <a:t>Truman desegregated </a:t>
            </a:r>
            <a:r>
              <a:rPr lang="en-US" sz="2400" dirty="0"/>
              <a:t>the military. </a:t>
            </a:r>
            <a:r>
              <a:rPr lang="en-US" sz="2400" dirty="0" smtClean="0"/>
              <a:t>Controversial . </a:t>
            </a:r>
            <a:r>
              <a:rPr lang="en-US" sz="2400" dirty="0"/>
              <a:t>B</a:t>
            </a:r>
            <a:r>
              <a:rPr lang="en-US" sz="2400" dirty="0" smtClean="0"/>
              <a:t>eginning </a:t>
            </a:r>
            <a:r>
              <a:rPr lang="en-US" sz="2400" dirty="0"/>
              <a:t>of the Civil Rights movement. </a:t>
            </a:r>
          </a:p>
          <a:p>
            <a:pPr lvl="1">
              <a:buFont typeface="Wingdings" panose="05000000000000000000" pitchFamily="2" charset="2"/>
              <a:buChar char="§"/>
            </a:pPr>
            <a:r>
              <a:rPr lang="en-US" sz="2400" dirty="0" smtClean="0"/>
              <a:t>1948</a:t>
            </a:r>
            <a:r>
              <a:rPr lang="en-US" sz="2400" dirty="0"/>
              <a:t>, Truman </a:t>
            </a:r>
            <a:r>
              <a:rPr lang="en-US" sz="2400" dirty="0" smtClean="0"/>
              <a:t>attempted to continue </a:t>
            </a:r>
            <a:r>
              <a:rPr lang="en-US" sz="2400" dirty="0"/>
              <a:t>the </a:t>
            </a:r>
            <a:r>
              <a:rPr lang="en-US" sz="2400" b="1" dirty="0"/>
              <a:t>New </a:t>
            </a:r>
            <a:r>
              <a:rPr lang="en-US" sz="2400" b="1" dirty="0" smtClean="0"/>
              <a:t>Deal with the Fair Deal: </a:t>
            </a:r>
          </a:p>
          <a:p>
            <a:pPr lvl="2">
              <a:buFont typeface="Wingdings" panose="05000000000000000000" pitchFamily="2" charset="2"/>
              <a:buChar char="§"/>
            </a:pPr>
            <a:r>
              <a:rPr lang="en-US" dirty="0" smtClean="0"/>
              <a:t>Created </a:t>
            </a:r>
            <a:r>
              <a:rPr lang="en-US" dirty="0"/>
              <a:t>jobs </a:t>
            </a:r>
            <a:r>
              <a:rPr lang="en-US" dirty="0" smtClean="0"/>
              <a:t>government projects</a:t>
            </a:r>
          </a:p>
          <a:p>
            <a:pPr lvl="2">
              <a:buFont typeface="Wingdings" panose="05000000000000000000" pitchFamily="2" charset="2"/>
              <a:buChar char="§"/>
            </a:pPr>
            <a:r>
              <a:rPr lang="en-US" dirty="0" smtClean="0"/>
              <a:t>Extend </a:t>
            </a:r>
            <a:r>
              <a:rPr lang="en-US" dirty="0"/>
              <a:t>Social Security benefits </a:t>
            </a:r>
          </a:p>
          <a:p>
            <a:pPr lvl="2"/>
            <a:r>
              <a:rPr lang="en-US" dirty="0"/>
              <a:t>Raised the minimum wage</a:t>
            </a:r>
          </a:p>
          <a:p>
            <a:pPr lvl="2"/>
            <a:r>
              <a:rPr lang="en-US" dirty="0"/>
              <a:t>Tried to end job discrimination against African-Americans </a:t>
            </a:r>
          </a:p>
          <a:p>
            <a:pPr marL="508000" lvl="1" indent="0">
              <a:buNone/>
            </a:pPr>
            <a:r>
              <a:rPr lang="en-US" sz="2400" dirty="0" smtClean="0"/>
              <a:t>Since G Depression was over the Fair </a:t>
            </a:r>
            <a:r>
              <a:rPr lang="en-US" sz="2400" dirty="0"/>
              <a:t>Deal was not as popular as the New Deal.  </a:t>
            </a:r>
            <a:endParaRPr lang="en-US" sz="2400" b="1" dirty="0"/>
          </a:p>
        </p:txBody>
      </p:sp>
    </p:spTree>
    <p:extLst>
      <p:ext uri="{BB962C8B-B14F-4D97-AF65-F5344CB8AC3E}">
        <p14:creationId xmlns:p14="http://schemas.microsoft.com/office/powerpoint/2010/main" val="3662907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4400"/>
              <a:buFont typeface="Calibri"/>
              <a:buNone/>
            </a:pPr>
            <a:r>
              <a:rPr lang="en-US" sz="4400" b="1" i="1" u="sng">
                <a:solidFill>
                  <a:srgbClr val="7F7F7F"/>
                </a:solidFill>
                <a:latin typeface="Calibri"/>
                <a:ea typeface="Calibri"/>
                <a:cs typeface="Calibri"/>
                <a:sym typeface="Calibri"/>
              </a:rPr>
              <a:t>BABY BOOMER CHART</a:t>
            </a:r>
            <a:endParaRPr/>
          </a:p>
        </p:txBody>
      </p:sp>
      <p:sp>
        <p:nvSpPr>
          <p:cNvPr id="2" name="Text Placeholder 1"/>
          <p:cNvSpPr>
            <a:spLocks noGrp="1"/>
          </p:cNvSpPr>
          <p:nvPr>
            <p:ph type="body" idx="1"/>
          </p:nvPr>
        </p:nvSpPr>
        <p:spPr/>
        <p:txBody>
          <a:bodyPr/>
          <a:lstStyle/>
          <a:p>
            <a:endParaRPr lang="en-US"/>
          </a:p>
        </p:txBody>
      </p:sp>
      <p:sp>
        <p:nvSpPr>
          <p:cNvPr id="3" name="Text Placeholder 2"/>
          <p:cNvSpPr>
            <a:spLocks noGrp="1"/>
          </p:cNvSpPr>
          <p:nvPr>
            <p:ph type="body" idx="2"/>
          </p:nvPr>
        </p:nvSpPr>
        <p:spPr/>
        <p:txBody>
          <a:bodyPr/>
          <a:lstStyle/>
          <a:p>
            <a:endParaRPr lang="en-US"/>
          </a:p>
        </p:txBody>
      </p:sp>
      <p:pic>
        <p:nvPicPr>
          <p:cNvPr id="463" name="Shape 463"/>
          <p:cNvPicPr preferRelativeResize="0"/>
          <p:nvPr/>
        </p:nvPicPr>
        <p:blipFill rotWithShape="1">
          <a:blip r:embed="rId3">
            <a:alphaModFix/>
          </a:blip>
          <a:srcRect/>
          <a:stretch/>
        </p:blipFill>
        <p:spPr>
          <a:xfrm>
            <a:off x="191022" y="1066800"/>
            <a:ext cx="8686800" cy="5181600"/>
          </a:xfrm>
          <a:prstGeom prst="rect">
            <a:avLst/>
          </a:prstGeom>
          <a:noFill/>
          <a:ln>
            <a:noFill/>
          </a:ln>
        </p:spPr>
      </p:pic>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1189037"/>
          </a:xfrm>
        </p:spPr>
        <p:txBody>
          <a:bodyPr/>
          <a:lstStyle/>
          <a:p>
            <a:r>
              <a:rPr lang="en-US" dirty="0" smtClean="0"/>
              <a:t>Dwight Eisenhower: </a:t>
            </a:r>
            <a:r>
              <a:rPr lang="en-US" dirty="0"/>
              <a:t>Domestic Policies </a:t>
            </a:r>
          </a:p>
        </p:txBody>
      </p:sp>
      <p:sp>
        <p:nvSpPr>
          <p:cNvPr id="3" name="Text Placeholder 2"/>
          <p:cNvSpPr>
            <a:spLocks noGrp="1"/>
          </p:cNvSpPr>
          <p:nvPr>
            <p:ph type="body" idx="1"/>
          </p:nvPr>
        </p:nvSpPr>
        <p:spPr>
          <a:xfrm>
            <a:off x="0" y="1143000"/>
            <a:ext cx="8839200" cy="5791200"/>
          </a:xfrm>
        </p:spPr>
        <p:txBody>
          <a:bodyPr/>
          <a:lstStyle/>
          <a:p>
            <a:pPr lvl="1">
              <a:buFont typeface="Wingdings" panose="05000000000000000000" pitchFamily="2" charset="2"/>
              <a:buChar char="§"/>
            </a:pPr>
            <a:r>
              <a:rPr lang="en-US" sz="2400" b="1" dirty="0"/>
              <a:t>Baby Boom </a:t>
            </a:r>
            <a:r>
              <a:rPr lang="en-US" sz="2400" b="1" dirty="0" smtClean="0"/>
              <a:t>-</a:t>
            </a:r>
            <a:r>
              <a:rPr lang="en-US" sz="2400" dirty="0" smtClean="0"/>
              <a:t>1950’s US birth increase with  returning </a:t>
            </a:r>
            <a:r>
              <a:rPr lang="en-US" sz="2400" dirty="0"/>
              <a:t>soldiers began starting families after World War II</a:t>
            </a:r>
            <a:r>
              <a:rPr lang="en-US" sz="2400" dirty="0" smtClean="0"/>
              <a:t>.</a:t>
            </a:r>
          </a:p>
          <a:p>
            <a:pPr lvl="1">
              <a:buFont typeface="Wingdings" panose="05000000000000000000" pitchFamily="2" charset="2"/>
              <a:buChar char="§"/>
            </a:pPr>
            <a:r>
              <a:rPr lang="en-US" sz="2400" b="1" dirty="0" smtClean="0"/>
              <a:t> Economy </a:t>
            </a:r>
            <a:r>
              <a:rPr lang="en-US" sz="2400" b="1" dirty="0"/>
              <a:t>surged </a:t>
            </a:r>
            <a:r>
              <a:rPr lang="en-US" sz="2400" b="1" dirty="0" smtClean="0"/>
              <a:t> 1950’s; </a:t>
            </a:r>
            <a:r>
              <a:rPr lang="en-US" sz="2400" b="1" dirty="0"/>
              <a:t>strongest in the world.   </a:t>
            </a:r>
          </a:p>
          <a:p>
            <a:pPr lvl="1">
              <a:buFont typeface="Wingdings" panose="05000000000000000000" pitchFamily="2" charset="2"/>
              <a:buChar char="§"/>
            </a:pPr>
            <a:r>
              <a:rPr lang="en-US" sz="2400" b="1" dirty="0" smtClean="0"/>
              <a:t>Automania</a:t>
            </a:r>
            <a:r>
              <a:rPr lang="en-US" sz="2400" dirty="0" smtClean="0"/>
              <a:t>- Car changed US landscape</a:t>
            </a:r>
            <a:r>
              <a:rPr lang="en-US" sz="2400" dirty="0"/>
              <a:t>. </a:t>
            </a:r>
            <a:endParaRPr lang="en-US" sz="2400" dirty="0" smtClean="0"/>
          </a:p>
          <a:p>
            <a:pPr lvl="1">
              <a:buFont typeface="Wingdings" panose="05000000000000000000" pitchFamily="2" charset="2"/>
              <a:buChar char="§"/>
            </a:pPr>
            <a:r>
              <a:rPr lang="en-US" sz="2400" b="1" dirty="0" smtClean="0"/>
              <a:t>Suburbs- </a:t>
            </a:r>
            <a:r>
              <a:rPr lang="en-US" sz="2400" dirty="0" smtClean="0"/>
              <a:t>Grew as people with money purchased cars and moved out of the city. </a:t>
            </a:r>
          </a:p>
          <a:p>
            <a:pPr lvl="1">
              <a:buFont typeface="Wingdings" panose="05000000000000000000" pitchFamily="2" charset="2"/>
              <a:buChar char="§"/>
            </a:pPr>
            <a:r>
              <a:rPr lang="en-US" sz="2400" b="1" dirty="0" smtClean="0"/>
              <a:t>de </a:t>
            </a:r>
            <a:r>
              <a:rPr lang="en-US" sz="2400" b="1" dirty="0"/>
              <a:t>facto </a:t>
            </a:r>
            <a:r>
              <a:rPr lang="en-US" sz="2400" b="1" dirty="0" smtClean="0"/>
              <a:t>segregation-</a:t>
            </a:r>
            <a:r>
              <a:rPr lang="en-US" sz="2400" dirty="0" smtClean="0"/>
              <a:t>took place as  </a:t>
            </a:r>
            <a:r>
              <a:rPr lang="en-US" sz="2400" dirty="0"/>
              <a:t>as many white middle class workers </a:t>
            </a:r>
            <a:r>
              <a:rPr lang="en-US" sz="2400" dirty="0" smtClean="0"/>
              <a:t>moved out of cities to </a:t>
            </a:r>
            <a:r>
              <a:rPr lang="en-US" sz="2400" dirty="0"/>
              <a:t>the suburbs.  </a:t>
            </a:r>
            <a:endParaRPr lang="en-US" sz="2400" dirty="0" smtClean="0"/>
          </a:p>
          <a:p>
            <a:pPr lvl="1">
              <a:buFont typeface="Wingdings" panose="05000000000000000000" pitchFamily="2" charset="2"/>
              <a:buChar char="§"/>
            </a:pPr>
            <a:r>
              <a:rPr lang="en-US" sz="2400" dirty="0" smtClean="0"/>
              <a:t>Automania </a:t>
            </a:r>
            <a:r>
              <a:rPr lang="en-US" sz="2400" dirty="0"/>
              <a:t>also led </a:t>
            </a:r>
            <a:r>
              <a:rPr lang="en-US" sz="2400" dirty="0" smtClean="0"/>
              <a:t>Eisenhower and Congress passing </a:t>
            </a:r>
            <a:r>
              <a:rPr lang="en-US" sz="2400" b="1" dirty="0" smtClean="0"/>
              <a:t>Interstate Highway Act</a:t>
            </a:r>
            <a:r>
              <a:rPr lang="en-US" sz="2400" dirty="0" smtClean="0"/>
              <a:t> (built interstates across US &amp; provided jobs</a:t>
            </a:r>
            <a:r>
              <a:rPr lang="en-US" sz="2400" b="1" dirty="0" smtClean="0"/>
              <a:t>)</a:t>
            </a:r>
            <a:endParaRPr lang="en-US" sz="2400" b="1" dirty="0"/>
          </a:p>
        </p:txBody>
      </p:sp>
    </p:spTree>
    <p:extLst>
      <p:ext uri="{BB962C8B-B14F-4D97-AF65-F5344CB8AC3E}">
        <p14:creationId xmlns:p14="http://schemas.microsoft.com/office/powerpoint/2010/main" val="625499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body" idx="4294967295"/>
          </p:nvPr>
        </p:nvSpPr>
        <p:spPr>
          <a:xfrm>
            <a:off x="-457200" y="42862"/>
            <a:ext cx="9601200" cy="6205538"/>
          </a:xfrm>
          <a:prstGeom prst="rect">
            <a:avLst/>
          </a:prstGeom>
          <a:noFill/>
          <a:ln>
            <a:noFill/>
          </a:ln>
        </p:spPr>
        <p:txBody>
          <a:bodyPr spcFirstLastPara="1" wrap="square" lIns="91425" tIns="45700" rIns="91425" bIns="45700" anchor="t" anchorCtr="0">
            <a:noAutofit/>
          </a:bodyPr>
          <a:lstStyle/>
          <a:p>
            <a:pPr marL="1143000" marR="0" lvl="2" indent="-76200" algn="l" rtl="0">
              <a:lnSpc>
                <a:spcPct val="100000"/>
              </a:lnSpc>
              <a:spcBef>
                <a:spcPts val="48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1143000" marR="0" lvl="2" indent="-76200" algn="l" rtl="0">
              <a:lnSpc>
                <a:spcPct val="100000"/>
              </a:lnSpc>
              <a:spcBef>
                <a:spcPts val="48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pic>
        <p:nvPicPr>
          <p:cNvPr id="470" name="Shape 470"/>
          <p:cNvPicPr preferRelativeResize="0"/>
          <p:nvPr/>
        </p:nvPicPr>
        <p:blipFill rotWithShape="1">
          <a:blip r:embed="rId3">
            <a:alphaModFix/>
          </a:blip>
          <a:srcRect/>
          <a:stretch/>
        </p:blipFill>
        <p:spPr>
          <a:xfrm>
            <a:off x="533400" y="609600"/>
            <a:ext cx="8129392" cy="6153410"/>
          </a:xfrm>
          <a:prstGeom prst="rect">
            <a:avLst/>
          </a:prstGeom>
          <a:noFill/>
          <a:ln>
            <a:noFill/>
          </a:ln>
          <a:effectLst>
            <a:outerShdw blurRad="63500">
              <a:srgbClr val="09194E"/>
            </a:outerShdw>
          </a:effectLst>
        </p:spPr>
      </p:pic>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189037"/>
          </a:xfrm>
        </p:spPr>
        <p:txBody>
          <a:bodyPr/>
          <a:lstStyle/>
          <a:p>
            <a:pPr lvl="0"/>
            <a:r>
              <a:rPr lang="en-US" dirty="0"/>
              <a:t>Pop Culture in the </a:t>
            </a:r>
            <a:r>
              <a:rPr lang="en-US" dirty="0" smtClean="0"/>
              <a:t>1950’s</a:t>
            </a:r>
            <a:endParaRPr lang="en-US" dirty="0"/>
          </a:p>
        </p:txBody>
      </p:sp>
      <p:sp>
        <p:nvSpPr>
          <p:cNvPr id="3" name="Text Placeholder 2"/>
          <p:cNvSpPr>
            <a:spLocks noGrp="1"/>
          </p:cNvSpPr>
          <p:nvPr>
            <p:ph type="body" idx="1"/>
          </p:nvPr>
        </p:nvSpPr>
        <p:spPr>
          <a:xfrm>
            <a:off x="-304800" y="838200"/>
            <a:ext cx="9448800" cy="6096000"/>
          </a:xfrm>
        </p:spPr>
        <p:txBody>
          <a:bodyPr/>
          <a:lstStyle/>
          <a:p>
            <a:pPr lvl="1">
              <a:buFont typeface="Wingdings" panose="05000000000000000000" pitchFamily="2" charset="2"/>
              <a:buChar char="§"/>
            </a:pPr>
            <a:r>
              <a:rPr lang="en-US" sz="2400" dirty="0"/>
              <a:t>The 1950s </a:t>
            </a:r>
            <a:r>
              <a:rPr lang="en-US" sz="2400" dirty="0" smtClean="0"/>
              <a:t>started </a:t>
            </a:r>
            <a:r>
              <a:rPr lang="en-US" sz="2400" b="1" dirty="0" smtClean="0"/>
              <a:t>Mass Media </a:t>
            </a:r>
            <a:r>
              <a:rPr lang="en-US" sz="2400" dirty="0" smtClean="0"/>
              <a:t>- communication to reach large audiences</a:t>
            </a:r>
            <a:r>
              <a:rPr lang="en-US" sz="2400" dirty="0"/>
              <a:t>.  </a:t>
            </a:r>
            <a:r>
              <a:rPr lang="en-US" sz="2400" dirty="0" smtClean="0"/>
              <a:t> (TV 90% of people had one by 1950s).</a:t>
            </a:r>
            <a:r>
              <a:rPr lang="en-US" sz="2400" dirty="0"/>
              <a:t> </a:t>
            </a:r>
            <a:r>
              <a:rPr lang="en-US" sz="2400" dirty="0" smtClean="0"/>
              <a:t>Early </a:t>
            </a:r>
            <a:r>
              <a:rPr lang="en-US" sz="2400" dirty="0"/>
              <a:t>TV </a:t>
            </a:r>
            <a:r>
              <a:rPr lang="en-US" sz="2400" dirty="0" smtClean="0"/>
              <a:t>showed only ideal </a:t>
            </a:r>
            <a:r>
              <a:rPr lang="en-US" sz="2400" dirty="0"/>
              <a:t>white </a:t>
            </a:r>
            <a:r>
              <a:rPr lang="en-US" sz="2400" dirty="0" smtClean="0"/>
              <a:t>US family; no problems; no minorities</a:t>
            </a:r>
            <a:r>
              <a:rPr lang="en-US" sz="2400" dirty="0"/>
              <a:t>.  </a:t>
            </a:r>
            <a:r>
              <a:rPr lang="en-US" sz="2400" dirty="0" smtClean="0"/>
              <a:t>The</a:t>
            </a:r>
            <a:r>
              <a:rPr lang="en-US" sz="2400" b="1" dirty="0" smtClean="0"/>
              <a:t> Federal Communications Commission </a:t>
            </a:r>
            <a:r>
              <a:rPr lang="en-US" sz="2400" dirty="0" smtClean="0"/>
              <a:t>censored inappropriate /un-American TV</a:t>
            </a:r>
            <a:r>
              <a:rPr lang="en-US" sz="2400" dirty="0"/>
              <a:t>.  </a:t>
            </a:r>
            <a:endParaRPr lang="en-US" sz="2400" dirty="0" smtClean="0"/>
          </a:p>
          <a:p>
            <a:pPr lvl="1">
              <a:buFont typeface="Wingdings" panose="05000000000000000000" pitchFamily="2" charset="2"/>
              <a:buChar char="§"/>
            </a:pPr>
            <a:r>
              <a:rPr lang="en-US" sz="2400" b="1" dirty="0" smtClean="0"/>
              <a:t>Women must be wives/mothers. Not work </a:t>
            </a:r>
            <a:r>
              <a:rPr lang="en-US" sz="2400" b="1" dirty="0"/>
              <a:t>outside of the </a:t>
            </a:r>
            <a:r>
              <a:rPr lang="en-US" sz="2400" b="1" dirty="0" smtClean="0"/>
              <a:t>home.</a:t>
            </a:r>
          </a:p>
          <a:p>
            <a:pPr lvl="1">
              <a:buFont typeface="Wingdings" panose="05000000000000000000" pitchFamily="2" charset="2"/>
              <a:buChar char="§"/>
            </a:pPr>
            <a:r>
              <a:rPr lang="en-US" sz="2400" b="1" dirty="0" smtClean="0"/>
              <a:t>Beatnik- </a:t>
            </a:r>
            <a:r>
              <a:rPr lang="en-US" sz="2400" dirty="0" smtClean="0"/>
              <a:t>Artist challenged this push for normal American life.</a:t>
            </a:r>
            <a:r>
              <a:rPr lang="en-US" dirty="0" smtClean="0"/>
              <a:t> </a:t>
            </a:r>
          </a:p>
          <a:p>
            <a:pPr lvl="1">
              <a:buFont typeface="Wingdings" panose="05000000000000000000" pitchFamily="2" charset="2"/>
              <a:buChar char="§"/>
            </a:pPr>
            <a:r>
              <a:rPr lang="en-US" sz="2400" b="1" dirty="0" smtClean="0"/>
              <a:t>Rock &amp; </a:t>
            </a:r>
            <a:r>
              <a:rPr lang="en-US" sz="2400" dirty="0" smtClean="0"/>
              <a:t>Roll-Started in </a:t>
            </a:r>
            <a:r>
              <a:rPr lang="en-US" sz="2400" dirty="0"/>
              <a:t>the 1950’s and appealed to the younger generation.  This music challenged the norms of society.  </a:t>
            </a:r>
          </a:p>
          <a:p>
            <a:pPr lvl="1">
              <a:buFont typeface="Wingdings" panose="05000000000000000000" pitchFamily="2" charset="2"/>
              <a:buChar char="§"/>
            </a:pPr>
            <a:endParaRPr lang="en-US" sz="2400" dirty="0"/>
          </a:p>
        </p:txBody>
      </p:sp>
    </p:spTree>
    <p:extLst>
      <p:ext uri="{BB962C8B-B14F-4D97-AF65-F5344CB8AC3E}">
        <p14:creationId xmlns:p14="http://schemas.microsoft.com/office/powerpoint/2010/main" val="1535056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Origin of the Cold War </a:t>
            </a:r>
            <a:endParaRPr lang="en-US" dirty="0"/>
          </a:p>
        </p:txBody>
      </p:sp>
      <p:sp>
        <p:nvSpPr>
          <p:cNvPr id="3" name="Text Placeholder 2"/>
          <p:cNvSpPr>
            <a:spLocks noGrp="1"/>
          </p:cNvSpPr>
          <p:nvPr>
            <p:ph type="body" idx="1"/>
          </p:nvPr>
        </p:nvSpPr>
        <p:spPr/>
        <p:txBody>
          <a:bodyPr/>
          <a:lstStyle/>
          <a:p>
            <a:pPr lvl="1"/>
            <a:r>
              <a:rPr lang="en-US" sz="2400" dirty="0"/>
              <a:t>As World War II came to an end, the Allies met to decide what would happen in Europe after the war.  </a:t>
            </a:r>
          </a:p>
          <a:p>
            <a:pPr lvl="1"/>
            <a:r>
              <a:rPr lang="en-US" sz="2400" dirty="0"/>
              <a:t>At the </a:t>
            </a:r>
            <a:r>
              <a:rPr lang="en-US" sz="2400" b="1" u="sng" dirty="0"/>
              <a:t>(1</a:t>
            </a:r>
            <a:r>
              <a:rPr lang="en-US" sz="2400" b="1" u="sng" dirty="0" smtClean="0"/>
              <a:t>) Yalta Conference  </a:t>
            </a:r>
            <a:r>
              <a:rPr lang="en-US" sz="2400" dirty="0" smtClean="0"/>
              <a:t>Joseph </a:t>
            </a:r>
            <a:r>
              <a:rPr lang="en-US" sz="2400" dirty="0"/>
              <a:t>Stalin promised FDR and Churchill that he would return power to the Eastern European countries he had taken from Hitler and allow free elections.  </a:t>
            </a:r>
          </a:p>
          <a:p>
            <a:pPr lvl="1"/>
            <a:r>
              <a:rPr lang="en-US" sz="2400" dirty="0"/>
              <a:t>However, later that year at the </a:t>
            </a:r>
            <a:r>
              <a:rPr lang="en-US" sz="2400" b="1" u="sng" dirty="0"/>
              <a:t>(</a:t>
            </a:r>
            <a:r>
              <a:rPr lang="en-US" sz="2400" b="1" u="sng" dirty="0" smtClean="0"/>
              <a:t>2) Potsdam Conference </a:t>
            </a:r>
            <a:r>
              <a:rPr lang="en-US" sz="2400" dirty="0" smtClean="0"/>
              <a:t>Stalin </a:t>
            </a:r>
            <a:r>
              <a:rPr lang="en-US" sz="2400" dirty="0"/>
              <a:t>went back on his word and maintained control of these countries.  </a:t>
            </a:r>
          </a:p>
        </p:txBody>
      </p:sp>
    </p:spTree>
    <p:extLst>
      <p:ext uri="{BB962C8B-B14F-4D97-AF65-F5344CB8AC3E}">
        <p14:creationId xmlns:p14="http://schemas.microsoft.com/office/powerpoint/2010/main" val="3043301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189037"/>
          </a:xfrm>
        </p:spPr>
        <p:txBody>
          <a:bodyPr/>
          <a:lstStyle/>
          <a:p>
            <a:pPr lvl="0"/>
            <a:r>
              <a:rPr lang="en-US" dirty="0" smtClean="0"/>
              <a:t>1950’s Cold War: CIA </a:t>
            </a:r>
            <a:endParaRPr lang="en-US" dirty="0"/>
          </a:p>
        </p:txBody>
      </p:sp>
      <p:sp>
        <p:nvSpPr>
          <p:cNvPr id="3" name="Text Placeholder 2"/>
          <p:cNvSpPr>
            <a:spLocks noGrp="1"/>
          </p:cNvSpPr>
          <p:nvPr>
            <p:ph type="body" idx="1"/>
          </p:nvPr>
        </p:nvSpPr>
        <p:spPr>
          <a:xfrm>
            <a:off x="-304800" y="838200"/>
            <a:ext cx="5486400" cy="6096000"/>
          </a:xfrm>
        </p:spPr>
        <p:txBody>
          <a:bodyPr/>
          <a:lstStyle/>
          <a:p>
            <a:pPr lvl="1">
              <a:buFont typeface="Wingdings" panose="05000000000000000000" pitchFamily="2" charset="2"/>
              <a:buChar char="§"/>
            </a:pPr>
            <a:r>
              <a:rPr lang="en-US" sz="2400" dirty="0" smtClean="0"/>
              <a:t>1947 U.S. created </a:t>
            </a:r>
            <a:r>
              <a:rPr lang="en-US" sz="2400" b="1" dirty="0"/>
              <a:t>Central Intelligence </a:t>
            </a:r>
            <a:r>
              <a:rPr lang="en-US" sz="2400" b="1" dirty="0" smtClean="0"/>
              <a:t>Agency- </a:t>
            </a:r>
            <a:r>
              <a:rPr lang="en-US" sz="2400" dirty="0" smtClean="0"/>
              <a:t>spy agency used to gather information on the communist threat worldwide.</a:t>
            </a:r>
          </a:p>
          <a:p>
            <a:pPr lvl="1">
              <a:buFont typeface="Wingdings" panose="05000000000000000000" pitchFamily="2" charset="2"/>
              <a:buChar char="§"/>
            </a:pPr>
            <a:r>
              <a:rPr lang="en-US" sz="2400" dirty="0" smtClean="0"/>
              <a:t>Attempted to turn </a:t>
            </a:r>
            <a:r>
              <a:rPr lang="en-US" sz="2400" dirty="0"/>
              <a:t>communist nations back to pro-U.S. regimes. </a:t>
            </a:r>
            <a:endParaRPr lang="en-US" sz="2400" dirty="0" smtClean="0"/>
          </a:p>
          <a:p>
            <a:pPr lvl="1">
              <a:buFont typeface="Wingdings" panose="05000000000000000000" pitchFamily="2" charset="2"/>
              <a:buChar char="§"/>
            </a:pPr>
            <a:r>
              <a:rPr lang="en-US" sz="2400" dirty="0" smtClean="0"/>
              <a:t>Created by Truman, </a:t>
            </a:r>
            <a:r>
              <a:rPr lang="en-US" sz="2400" b="1" dirty="0" smtClean="0"/>
              <a:t>Dwight Eisenhower </a:t>
            </a:r>
            <a:r>
              <a:rPr lang="en-US" sz="2400" dirty="0" smtClean="0"/>
              <a:t>was the first US President to use the CIA in attempts to over through governments </a:t>
            </a:r>
            <a:r>
              <a:rPr lang="en-US" sz="2400" b="1" dirty="0" smtClean="0"/>
              <a:t>in Iran, Guatemala, and Cuba.  </a:t>
            </a:r>
            <a:r>
              <a:rPr lang="en-US" sz="2400" dirty="0" smtClean="0"/>
              <a:t>First two successful; last one failed.  All led to resentment</a:t>
            </a:r>
            <a:endParaRPr lang="en-US" sz="2400" b="1" dirty="0"/>
          </a:p>
          <a:p>
            <a:pPr lvl="1">
              <a:buFont typeface="Wingdings" panose="05000000000000000000" pitchFamily="2" charset="2"/>
              <a:buChar char="§"/>
            </a:pPr>
            <a:endParaRPr lang="en-US"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19200"/>
            <a:ext cx="3743325"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29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dirty="0"/>
              <a:t>Dwight </a:t>
            </a:r>
            <a:r>
              <a:rPr lang="en-US" dirty="0" smtClean="0"/>
              <a:t> </a:t>
            </a:r>
            <a:r>
              <a:rPr lang="en-US" dirty="0"/>
              <a:t>Eisenhower’s Cold War Policies</a:t>
            </a:r>
            <a:br>
              <a:rPr lang="en-US" dirty="0"/>
            </a:br>
            <a:endParaRPr lang="en-US" dirty="0"/>
          </a:p>
        </p:txBody>
      </p:sp>
      <p:sp>
        <p:nvSpPr>
          <p:cNvPr id="3" name="Text Placeholder 2"/>
          <p:cNvSpPr>
            <a:spLocks noGrp="1"/>
          </p:cNvSpPr>
          <p:nvPr>
            <p:ph type="body" idx="1"/>
          </p:nvPr>
        </p:nvSpPr>
        <p:spPr>
          <a:xfrm>
            <a:off x="-304800" y="838200"/>
            <a:ext cx="9448800" cy="6096000"/>
          </a:xfrm>
        </p:spPr>
        <p:txBody>
          <a:bodyPr/>
          <a:lstStyle/>
          <a:p>
            <a:pPr marL="965200" lvl="1" indent="-457200">
              <a:buFont typeface="+mj-lt"/>
              <a:buAutoNum type="alphaUcPeriod"/>
            </a:pPr>
            <a:r>
              <a:rPr lang="en-US" sz="2400" b="1" dirty="0" smtClean="0"/>
              <a:t>Brinkmanship sing </a:t>
            </a:r>
            <a:r>
              <a:rPr lang="en-US" sz="2400" b="1" dirty="0"/>
              <a:t>the full threat war to deter </a:t>
            </a:r>
            <a:r>
              <a:rPr lang="en-US" sz="2400" b="1" dirty="0" smtClean="0"/>
              <a:t>others. </a:t>
            </a:r>
            <a:r>
              <a:rPr lang="en-US" sz="2400" dirty="0" smtClean="0"/>
              <a:t>Ike used a strong military as a deterrence to Soviet communist aggression across the globe.  </a:t>
            </a:r>
          </a:p>
          <a:p>
            <a:pPr marL="1479550" lvl="2" indent="-514350">
              <a:buFont typeface="+mj-lt"/>
              <a:buAutoNum type="romanLcPeriod"/>
            </a:pPr>
            <a:r>
              <a:rPr lang="en-US" dirty="0" smtClean="0"/>
              <a:t>Led to </a:t>
            </a:r>
            <a:r>
              <a:rPr lang="en-US" b="1" dirty="0" smtClean="0"/>
              <a:t>space race </a:t>
            </a:r>
            <a:r>
              <a:rPr lang="en-US" dirty="0" smtClean="0"/>
              <a:t>as </a:t>
            </a:r>
            <a:r>
              <a:rPr lang="en-US" dirty="0"/>
              <a:t>the Soviet Union raced to </a:t>
            </a:r>
            <a:r>
              <a:rPr lang="en-US" dirty="0" smtClean="0"/>
              <a:t> their </a:t>
            </a:r>
            <a:r>
              <a:rPr lang="en-US" dirty="0"/>
              <a:t>arsenal so they could keep up with the </a:t>
            </a:r>
            <a:r>
              <a:rPr lang="en-US" dirty="0" smtClean="0"/>
              <a:t>United </a:t>
            </a:r>
            <a:r>
              <a:rPr lang="en-US" dirty="0"/>
              <a:t>States.  </a:t>
            </a:r>
            <a:endParaRPr lang="en-US" b="1" dirty="0" smtClean="0"/>
          </a:p>
          <a:p>
            <a:pPr marL="965200" lvl="1" indent="-457200">
              <a:buFont typeface="+mj-lt"/>
              <a:buAutoNum type="alphaUcPeriod"/>
            </a:pPr>
            <a:r>
              <a:rPr lang="en-US" sz="2400" b="1" dirty="0"/>
              <a:t>“Domino </a:t>
            </a:r>
            <a:r>
              <a:rPr lang="en-US" sz="2400" b="1" dirty="0" smtClean="0"/>
              <a:t>Theory”-</a:t>
            </a:r>
            <a:r>
              <a:rPr lang="en-US" sz="2400" dirty="0" smtClean="0"/>
              <a:t>Ike’s Cold </a:t>
            </a:r>
            <a:r>
              <a:rPr lang="en-US" sz="2400" dirty="0"/>
              <a:t>War </a:t>
            </a:r>
            <a:r>
              <a:rPr lang="en-US" sz="2400" dirty="0" smtClean="0"/>
              <a:t>policies/belief </a:t>
            </a:r>
            <a:r>
              <a:rPr lang="en-US" sz="2400" dirty="0"/>
              <a:t>that </a:t>
            </a:r>
            <a:r>
              <a:rPr lang="en-US" sz="2400" b="1" dirty="0"/>
              <a:t>if one country was allowed to fall to communist, then others would follow.  </a:t>
            </a:r>
            <a:endParaRPr lang="en-US" sz="2400" b="1" dirty="0" smtClean="0"/>
          </a:p>
          <a:p>
            <a:pPr marL="1479550" lvl="2" indent="-514350">
              <a:buFont typeface="+mj-lt"/>
              <a:buAutoNum type="romanLcPeriod"/>
            </a:pPr>
            <a:r>
              <a:rPr lang="en-US" dirty="0" smtClean="0"/>
              <a:t>Ike was quick to contain </a:t>
            </a:r>
            <a:r>
              <a:rPr lang="en-US" dirty="0"/>
              <a:t>communism wherever it arose.  </a:t>
            </a:r>
            <a:r>
              <a:rPr lang="en-US" dirty="0" smtClean="0"/>
              <a:t>One </a:t>
            </a:r>
            <a:r>
              <a:rPr lang="en-US" dirty="0"/>
              <a:t>place was communist aggression increased was the Middle East. </a:t>
            </a:r>
            <a:endParaRPr lang="en-US" dirty="0" smtClean="0"/>
          </a:p>
          <a:p>
            <a:pPr marL="1479550" lvl="2" indent="-514350">
              <a:buFont typeface="+mj-lt"/>
              <a:buAutoNum type="romanLcPeriod"/>
            </a:pPr>
            <a:r>
              <a:rPr lang="en-US" dirty="0" smtClean="0"/>
              <a:t> </a:t>
            </a:r>
            <a:r>
              <a:rPr lang="en-US" dirty="0"/>
              <a:t>Eisenhower’s determination </a:t>
            </a:r>
            <a:r>
              <a:rPr lang="en-US" dirty="0" smtClean="0"/>
              <a:t>led </a:t>
            </a:r>
            <a:r>
              <a:rPr lang="en-US" dirty="0"/>
              <a:t>to the </a:t>
            </a:r>
            <a:r>
              <a:rPr lang="en-US" b="1" dirty="0" smtClean="0"/>
              <a:t>Eisenh</a:t>
            </a:r>
            <a:r>
              <a:rPr lang="en-US" dirty="0" smtClean="0"/>
              <a:t>ower Doctrine which </a:t>
            </a:r>
            <a:r>
              <a:rPr lang="en-US" dirty="0"/>
              <a:t>pledged US support to any country fighting communist in the Middle East.   </a:t>
            </a:r>
          </a:p>
          <a:p>
            <a:pPr marL="508000" lvl="1" indent="0">
              <a:buNone/>
            </a:pPr>
            <a:endParaRPr lang="en-US" sz="2400" b="1" dirty="0" smtClean="0"/>
          </a:p>
          <a:p>
            <a:pPr lvl="1">
              <a:buFont typeface="Wingdings" panose="05000000000000000000" pitchFamily="2" charset="2"/>
              <a:buChar char="§"/>
            </a:pPr>
            <a:endParaRPr lang="en-US" sz="2400" dirty="0"/>
          </a:p>
        </p:txBody>
      </p:sp>
    </p:spTree>
    <p:extLst>
      <p:ext uri="{BB962C8B-B14F-4D97-AF65-F5344CB8AC3E}">
        <p14:creationId xmlns:p14="http://schemas.microsoft.com/office/powerpoint/2010/main" val="3958834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pPr lvl="0"/>
            <a:r>
              <a:rPr lang="en-US" dirty="0" smtClean="0"/>
              <a:t>Cold War: </a:t>
            </a:r>
            <a:r>
              <a:rPr lang="en-US" dirty="0"/>
              <a:t>Space Race </a:t>
            </a:r>
            <a:br>
              <a:rPr lang="en-US" dirty="0"/>
            </a:br>
            <a:endParaRPr lang="en-US" dirty="0"/>
          </a:p>
        </p:txBody>
      </p:sp>
      <p:sp>
        <p:nvSpPr>
          <p:cNvPr id="3" name="Text Placeholder 2"/>
          <p:cNvSpPr>
            <a:spLocks noGrp="1"/>
          </p:cNvSpPr>
          <p:nvPr>
            <p:ph type="body" idx="1"/>
          </p:nvPr>
        </p:nvSpPr>
        <p:spPr>
          <a:xfrm>
            <a:off x="-304800" y="838200"/>
            <a:ext cx="9448800" cy="6096000"/>
          </a:xfrm>
        </p:spPr>
        <p:txBody>
          <a:bodyPr/>
          <a:lstStyle/>
          <a:p>
            <a:pPr marL="965200" lvl="1" indent="-457200">
              <a:buFont typeface="+mj-lt"/>
              <a:buAutoNum type="alphaUcPeriod"/>
            </a:pPr>
            <a:r>
              <a:rPr lang="en-US" sz="2400" dirty="0"/>
              <a:t>In 1957, the Soviet Union launched the first satellite into </a:t>
            </a:r>
            <a:r>
              <a:rPr lang="en-US" sz="2400" dirty="0" smtClean="0"/>
              <a:t>space, </a:t>
            </a:r>
            <a:r>
              <a:rPr lang="en-US" sz="2400" b="1" dirty="0" smtClean="0"/>
              <a:t>Sputnik</a:t>
            </a:r>
            <a:r>
              <a:rPr lang="en-US" sz="2400" dirty="0" smtClean="0"/>
              <a:t>.  This </a:t>
            </a:r>
            <a:r>
              <a:rPr lang="en-US" sz="2400" dirty="0"/>
              <a:t>achievement surprised and embarrassed the </a:t>
            </a:r>
            <a:r>
              <a:rPr lang="en-US" sz="2400" dirty="0" smtClean="0"/>
              <a:t>U.S.; </a:t>
            </a:r>
            <a:r>
              <a:rPr lang="en-US" sz="2400" dirty="0"/>
              <a:t>led to </a:t>
            </a:r>
            <a:r>
              <a:rPr lang="en-US" sz="2400" dirty="0" smtClean="0"/>
              <a:t>the </a:t>
            </a:r>
            <a:r>
              <a:rPr lang="en-US" sz="2400" b="1" dirty="0" smtClean="0"/>
              <a:t>Space Race</a:t>
            </a:r>
            <a:endParaRPr lang="en-US" sz="2400" b="1" dirty="0"/>
          </a:p>
          <a:p>
            <a:pPr marL="965200" lvl="1" indent="-457200">
              <a:buFont typeface="+mj-lt"/>
              <a:buAutoNum type="alphaUcPeriod"/>
            </a:pPr>
            <a:r>
              <a:rPr lang="en-US" sz="2400" dirty="0" smtClean="0"/>
              <a:t>Determined </a:t>
            </a:r>
            <a:r>
              <a:rPr lang="en-US" sz="2400" dirty="0"/>
              <a:t>to catch up to the Soviet Union’s space program, Eisenhower and John </a:t>
            </a:r>
            <a:r>
              <a:rPr lang="en-US" sz="2400" dirty="0" smtClean="0"/>
              <a:t>F. Kennedy called for the U.S. education system to focus on </a:t>
            </a:r>
            <a:r>
              <a:rPr lang="en-US" sz="2400" b="1" dirty="0" smtClean="0"/>
              <a:t>math and science.  </a:t>
            </a:r>
          </a:p>
          <a:p>
            <a:pPr marL="965200" lvl="1" indent="-457200">
              <a:buFont typeface="+mj-lt"/>
              <a:buAutoNum type="alphaUcPeriod"/>
            </a:pPr>
            <a:r>
              <a:rPr lang="en-US" sz="2400" dirty="0" smtClean="0"/>
              <a:t>1958, Eisenhower signed the law to create </a:t>
            </a:r>
            <a:r>
              <a:rPr lang="en-US" sz="2400" dirty="0"/>
              <a:t> </a:t>
            </a:r>
            <a:r>
              <a:rPr lang="en-US" sz="2400" b="1" dirty="0"/>
              <a:t>National Aeronautics and Space </a:t>
            </a:r>
            <a:r>
              <a:rPr lang="en-US" sz="2400" b="1" dirty="0" smtClean="0"/>
              <a:t>Act, creating NASA</a:t>
            </a:r>
            <a:r>
              <a:rPr lang="en-US" sz="2400" dirty="0"/>
              <a:t>  </a:t>
            </a:r>
            <a:endParaRPr lang="en-US" sz="2400" dirty="0" smtClean="0"/>
          </a:p>
          <a:p>
            <a:pPr marL="965200" lvl="1" indent="-457200">
              <a:buFont typeface="+mj-lt"/>
              <a:buAutoNum type="alphaUcPeriod"/>
            </a:pPr>
            <a:r>
              <a:rPr lang="en-US" sz="2400" dirty="0" smtClean="0"/>
              <a:t>Kennedy supported space program promised a man on the moon </a:t>
            </a:r>
            <a:r>
              <a:rPr lang="en-US" sz="2400" dirty="0"/>
              <a:t>before the end of the 1960’s.  </a:t>
            </a:r>
            <a:endParaRPr lang="en-US" sz="2400" dirty="0" smtClean="0"/>
          </a:p>
          <a:p>
            <a:pPr marL="965200" lvl="1" indent="-457200">
              <a:buFont typeface="+mj-lt"/>
              <a:buAutoNum type="alphaUcPeriod"/>
            </a:pPr>
            <a:r>
              <a:rPr lang="en-US" sz="2400" dirty="0" smtClean="0"/>
              <a:t>Sure </a:t>
            </a:r>
            <a:r>
              <a:rPr lang="en-US" sz="2400" dirty="0"/>
              <a:t>enough, American won the space race in 1969 when </a:t>
            </a:r>
            <a:r>
              <a:rPr lang="en-US" sz="2400" b="1" dirty="0"/>
              <a:t>Neil Armstrong </a:t>
            </a:r>
            <a:r>
              <a:rPr lang="en-US" sz="2400" dirty="0" smtClean="0"/>
              <a:t>landed </a:t>
            </a:r>
            <a:r>
              <a:rPr lang="en-US" sz="2400" dirty="0"/>
              <a:t>on the moon.  </a:t>
            </a:r>
          </a:p>
          <a:p>
            <a:pPr marL="965200" lvl="1" indent="-457200">
              <a:buFont typeface="+mj-lt"/>
              <a:buAutoNum type="alphaUcPeriod"/>
            </a:pPr>
            <a:endParaRPr lang="en-US" sz="2400" b="1" dirty="0" smtClean="0"/>
          </a:p>
          <a:p>
            <a:pPr lvl="1">
              <a:buFont typeface="Wingdings" panose="05000000000000000000" pitchFamily="2" charset="2"/>
              <a:buChar char="§"/>
            </a:pPr>
            <a:endParaRPr lang="en-US" sz="2400" dirty="0"/>
          </a:p>
        </p:txBody>
      </p:sp>
    </p:spTree>
    <p:extLst>
      <p:ext uri="{BB962C8B-B14F-4D97-AF65-F5344CB8AC3E}">
        <p14:creationId xmlns:p14="http://schemas.microsoft.com/office/powerpoint/2010/main" val="1098987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pPr lvl="0"/>
            <a:r>
              <a:rPr lang="en-US" dirty="0" smtClean="0"/>
              <a:t>Cold War:</a:t>
            </a:r>
            <a:r>
              <a:rPr lang="en-US" dirty="0"/>
              <a:t> U-2 Incident</a:t>
            </a:r>
            <a:br>
              <a:rPr lang="en-US" dirty="0"/>
            </a:br>
            <a:endParaRPr lang="en-US" dirty="0"/>
          </a:p>
        </p:txBody>
      </p:sp>
      <p:sp>
        <p:nvSpPr>
          <p:cNvPr id="3" name="Text Placeholder 2"/>
          <p:cNvSpPr>
            <a:spLocks noGrp="1"/>
          </p:cNvSpPr>
          <p:nvPr>
            <p:ph type="body" idx="1"/>
          </p:nvPr>
        </p:nvSpPr>
        <p:spPr>
          <a:xfrm>
            <a:off x="-304800" y="838200"/>
            <a:ext cx="9448800" cy="6096000"/>
          </a:xfrm>
        </p:spPr>
        <p:txBody>
          <a:bodyPr/>
          <a:lstStyle/>
          <a:p>
            <a:pPr marL="965200" lvl="1" indent="-457200">
              <a:buFont typeface="+mj-lt"/>
              <a:buAutoNum type="alphaUcPeriod"/>
            </a:pPr>
            <a:r>
              <a:rPr lang="en-US" sz="2400" dirty="0"/>
              <a:t>At the end of his presidency, Eisenhower became embroiled in a Cold War scandal.  </a:t>
            </a:r>
            <a:endParaRPr lang="en-US" sz="2400" dirty="0"/>
          </a:p>
          <a:p>
            <a:pPr marL="1479550" lvl="2" indent="-514350">
              <a:buFont typeface="+mj-lt"/>
              <a:buAutoNum type="romanLcPeriod"/>
            </a:pPr>
            <a:r>
              <a:rPr lang="en-US" dirty="0" smtClean="0"/>
              <a:t>In </a:t>
            </a:r>
            <a:r>
              <a:rPr lang="en-US" dirty="0"/>
              <a:t>1960,  </a:t>
            </a:r>
            <a:r>
              <a:rPr lang="en-US" b="1" dirty="0"/>
              <a:t>Francis Gary </a:t>
            </a:r>
            <a:r>
              <a:rPr lang="en-US" b="1" dirty="0" smtClean="0"/>
              <a:t>Powers </a:t>
            </a:r>
            <a:r>
              <a:rPr lang="en-US" dirty="0" smtClean="0"/>
              <a:t>was </a:t>
            </a:r>
            <a:r>
              <a:rPr lang="en-US" dirty="0"/>
              <a:t>flying a </a:t>
            </a:r>
            <a:r>
              <a:rPr lang="en-US" b="1" dirty="0"/>
              <a:t>U-2 Spy Plane</a:t>
            </a:r>
            <a:r>
              <a:rPr lang="en-US" dirty="0"/>
              <a:t> over the Soviet Union taking pictures for U.S. intelligence.  </a:t>
            </a:r>
            <a:endParaRPr lang="en-US" dirty="0" smtClean="0"/>
          </a:p>
          <a:p>
            <a:pPr marL="1422400" lvl="2" indent="-457200">
              <a:buFont typeface="+mj-lt"/>
              <a:buAutoNum type="romanLcPeriod"/>
            </a:pPr>
            <a:r>
              <a:rPr lang="en-US" dirty="0" smtClean="0"/>
              <a:t>As </a:t>
            </a:r>
            <a:r>
              <a:rPr lang="en-US" dirty="0"/>
              <a:t>he was flying his mission, his plane was shot down and Francis Gary Powers was arrested by the Soviet Union.  </a:t>
            </a:r>
            <a:endParaRPr lang="en-US" dirty="0" smtClean="0"/>
          </a:p>
          <a:p>
            <a:pPr marL="965200" lvl="1" indent="-457200">
              <a:buFont typeface="+mj-lt"/>
              <a:buAutoNum type="alphaUcPeriod"/>
            </a:pPr>
            <a:r>
              <a:rPr lang="en-US" sz="2400" dirty="0" smtClean="0"/>
              <a:t>At </a:t>
            </a:r>
            <a:r>
              <a:rPr lang="en-US" sz="2400" dirty="0"/>
              <a:t>first the Eisenhower tried to deny that Powers was spying, but eventually the truth came out and made the United States look bad.  </a:t>
            </a:r>
            <a:endParaRPr lang="en-US" sz="2400" dirty="0"/>
          </a:p>
          <a:p>
            <a:pPr marL="1479550" lvl="2" indent="-514350">
              <a:buFont typeface="+mj-lt"/>
              <a:buAutoNum type="romanLcPeriod"/>
            </a:pPr>
            <a:r>
              <a:rPr lang="en-US" dirty="0" smtClean="0"/>
              <a:t>The</a:t>
            </a:r>
            <a:r>
              <a:rPr lang="en-US" b="1" dirty="0" smtClean="0"/>
              <a:t> </a:t>
            </a:r>
            <a:r>
              <a:rPr lang="en-US" b="1" dirty="0"/>
              <a:t>U-2 Incident </a:t>
            </a:r>
            <a:r>
              <a:rPr lang="en-US" b="1" dirty="0" smtClean="0"/>
              <a:t> </a:t>
            </a:r>
            <a:r>
              <a:rPr lang="en-US" dirty="0" smtClean="0"/>
              <a:t>contributed </a:t>
            </a:r>
            <a:r>
              <a:rPr lang="en-US" dirty="0"/>
              <a:t>to raising tensions between the United States and the Soviet Union. </a:t>
            </a:r>
            <a:endParaRPr lang="en-US" dirty="0"/>
          </a:p>
          <a:p>
            <a:pPr marL="1422400" lvl="2" indent="-457200">
              <a:buFont typeface="+mj-lt"/>
              <a:buAutoNum type="romanLcPeriod"/>
            </a:pPr>
            <a:r>
              <a:rPr lang="en-US" dirty="0" smtClean="0"/>
              <a:t>However</a:t>
            </a:r>
            <a:r>
              <a:rPr lang="en-US" dirty="0"/>
              <a:t>, in 1962, the United States and the Soviet Union initiated a prisoner swap, and Francis Gary Powers was released.  </a:t>
            </a:r>
          </a:p>
          <a:p>
            <a:pPr marL="965200" lvl="1" indent="-457200">
              <a:buFont typeface="+mj-lt"/>
              <a:buAutoNum type="alphaUcPeriod"/>
            </a:pPr>
            <a:endParaRPr lang="en-US" sz="2400" b="1" dirty="0" smtClean="0"/>
          </a:p>
          <a:p>
            <a:pPr lvl="1">
              <a:buFont typeface="Wingdings" panose="05000000000000000000" pitchFamily="2" charset="2"/>
              <a:buChar char="§"/>
            </a:pPr>
            <a:endParaRPr lang="en-US" sz="2400" dirty="0"/>
          </a:p>
        </p:txBody>
      </p:sp>
    </p:spTree>
    <p:extLst>
      <p:ext uri="{BB962C8B-B14F-4D97-AF65-F5344CB8AC3E}">
        <p14:creationId xmlns:p14="http://schemas.microsoft.com/office/powerpoint/2010/main" val="36048698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idx="4294967295"/>
          </p:nvPr>
        </p:nvSpPr>
        <p:spPr>
          <a:xfrm>
            <a:off x="457200" y="0"/>
            <a:ext cx="82296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COLD WAR MAP IN 1959</a:t>
            </a:r>
            <a:endParaRPr/>
          </a:p>
        </p:txBody>
      </p:sp>
      <p:pic>
        <p:nvPicPr>
          <p:cNvPr id="532" name="Shape 532"/>
          <p:cNvPicPr preferRelativeResize="0"/>
          <p:nvPr/>
        </p:nvPicPr>
        <p:blipFill rotWithShape="1">
          <a:blip r:embed="rId3">
            <a:alphaModFix/>
          </a:blip>
          <a:srcRect/>
          <a:stretch/>
        </p:blipFill>
        <p:spPr>
          <a:xfrm>
            <a:off x="0" y="533400"/>
            <a:ext cx="9525000" cy="6172200"/>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189037"/>
          </a:xfrm>
        </p:spPr>
        <p:txBody>
          <a:bodyPr/>
          <a:lstStyle/>
          <a:p>
            <a:r>
              <a:rPr lang="en-US" b="1" u="sng" dirty="0"/>
              <a:t>Kennedy </a:t>
            </a:r>
            <a:r>
              <a:rPr lang="en-US" b="1" u="sng" dirty="0" smtClean="0"/>
              <a:t>(JFK) and  </a:t>
            </a:r>
            <a:r>
              <a:rPr lang="en-US" b="1" u="sng" dirty="0"/>
              <a:t>the Cold War </a:t>
            </a:r>
            <a:endParaRPr lang="en-US" dirty="0"/>
          </a:p>
        </p:txBody>
      </p:sp>
      <p:sp>
        <p:nvSpPr>
          <p:cNvPr id="3" name="Text Placeholder 2"/>
          <p:cNvSpPr>
            <a:spLocks noGrp="1"/>
          </p:cNvSpPr>
          <p:nvPr>
            <p:ph type="body" idx="1"/>
          </p:nvPr>
        </p:nvSpPr>
        <p:spPr>
          <a:xfrm>
            <a:off x="0" y="838200"/>
            <a:ext cx="9296400" cy="6096000"/>
          </a:xfrm>
        </p:spPr>
        <p:txBody>
          <a:bodyPr/>
          <a:lstStyle/>
          <a:p>
            <a:pPr lvl="0"/>
            <a:r>
              <a:rPr lang="en-US" sz="2400" dirty="0" smtClean="0"/>
              <a:t>After two terms with </a:t>
            </a:r>
            <a:r>
              <a:rPr lang="en-US" sz="2400" b="1" dirty="0" smtClean="0"/>
              <a:t>Eisenhower, </a:t>
            </a:r>
            <a:r>
              <a:rPr lang="en-US" sz="2400" dirty="0" smtClean="0"/>
              <a:t>US elected </a:t>
            </a:r>
            <a:r>
              <a:rPr lang="en-US" sz="2400" b="1" dirty="0" smtClean="0"/>
              <a:t>John F. Kennedy, </a:t>
            </a:r>
            <a:r>
              <a:rPr lang="en-US" sz="2400" dirty="0" smtClean="0"/>
              <a:t>a World </a:t>
            </a:r>
            <a:r>
              <a:rPr lang="en-US" sz="2400" dirty="0"/>
              <a:t>War </a:t>
            </a:r>
            <a:r>
              <a:rPr lang="en-US" sz="2400" dirty="0" smtClean="0"/>
              <a:t>II veteran </a:t>
            </a:r>
            <a:r>
              <a:rPr lang="en-US" sz="2400" dirty="0"/>
              <a:t>and the youngest </a:t>
            </a:r>
            <a:r>
              <a:rPr lang="en-US" sz="2400" dirty="0" smtClean="0"/>
              <a:t>president</a:t>
            </a:r>
          </a:p>
          <a:p>
            <a:pPr lvl="0"/>
            <a:r>
              <a:rPr lang="en-US" sz="2400" dirty="0" smtClean="0"/>
              <a:t>Kennedy’s </a:t>
            </a:r>
            <a:r>
              <a:rPr lang="en-US" sz="2400" dirty="0"/>
              <a:t>approach to the Cold War was different than Eisenhower’s.  </a:t>
            </a:r>
            <a:r>
              <a:rPr lang="en-US" sz="2400" dirty="0" smtClean="0"/>
              <a:t> </a:t>
            </a:r>
            <a:r>
              <a:rPr lang="en-US" sz="2400" dirty="0"/>
              <a:t>Eisenhower used </a:t>
            </a:r>
            <a:r>
              <a:rPr lang="en-US" sz="2400" b="1" dirty="0"/>
              <a:t>brinkmanship</a:t>
            </a:r>
            <a:r>
              <a:rPr lang="en-US" sz="2400" dirty="0"/>
              <a:t> </a:t>
            </a:r>
            <a:r>
              <a:rPr lang="en-US" sz="2400" dirty="0" smtClean="0"/>
              <a:t>(threat </a:t>
            </a:r>
            <a:r>
              <a:rPr lang="en-US" sz="2400" dirty="0"/>
              <a:t>of all out war), Kennedy </a:t>
            </a:r>
            <a:r>
              <a:rPr lang="en-US" sz="2400" dirty="0" smtClean="0"/>
              <a:t>used </a:t>
            </a:r>
            <a:r>
              <a:rPr lang="en-US" sz="2400" b="1" dirty="0" smtClean="0"/>
              <a:t>Flexible </a:t>
            </a:r>
            <a:r>
              <a:rPr lang="en-US" sz="2400" b="1" dirty="0"/>
              <a:t>Response </a:t>
            </a:r>
            <a:r>
              <a:rPr lang="en-US" sz="2400" b="1" dirty="0" smtClean="0"/>
              <a:t>–</a:t>
            </a:r>
            <a:r>
              <a:rPr lang="en-US" sz="2400" dirty="0" smtClean="0"/>
              <a:t> </a:t>
            </a:r>
            <a:r>
              <a:rPr lang="en-US" sz="2400" dirty="0"/>
              <a:t>a variety of </a:t>
            </a:r>
            <a:r>
              <a:rPr lang="en-US" sz="2400" dirty="0" smtClean="0"/>
              <a:t>military/political </a:t>
            </a:r>
            <a:r>
              <a:rPr lang="en-US" sz="2400" dirty="0"/>
              <a:t>options (CIA, negotiations, financial aid, </a:t>
            </a:r>
            <a:r>
              <a:rPr lang="en-US" sz="2400" dirty="0" err="1"/>
              <a:t>etc</a:t>
            </a:r>
            <a:r>
              <a:rPr lang="en-US" sz="2400" dirty="0"/>
              <a:t>…) instead  war.  </a:t>
            </a:r>
          </a:p>
          <a:p>
            <a:pPr lvl="0"/>
            <a:r>
              <a:rPr lang="en-US" sz="2400" b="1" dirty="0" smtClean="0"/>
              <a:t>United </a:t>
            </a:r>
            <a:r>
              <a:rPr lang="en-US" sz="2400" b="1" dirty="0"/>
              <a:t>States &amp;</a:t>
            </a:r>
            <a:r>
              <a:rPr lang="en-US" sz="2400" b="1" dirty="0" smtClean="0"/>
              <a:t> Cuba</a:t>
            </a:r>
          </a:p>
          <a:p>
            <a:pPr lvl="1"/>
            <a:r>
              <a:rPr lang="en-US" sz="2400" dirty="0"/>
              <a:t>A</a:t>
            </a:r>
            <a:r>
              <a:rPr lang="en-US" sz="2400" dirty="0" smtClean="0"/>
              <a:t>fter </a:t>
            </a:r>
            <a:r>
              <a:rPr lang="en-US" sz="2400" dirty="0"/>
              <a:t>the Spanish-American War </a:t>
            </a:r>
            <a:r>
              <a:rPr lang="en-US" sz="2400" dirty="0" smtClean="0"/>
              <a:t>the US did not allow Cuba full independence</a:t>
            </a:r>
          </a:p>
          <a:p>
            <a:pPr lvl="1"/>
            <a:r>
              <a:rPr lang="en-US" sz="2400" dirty="0" smtClean="0"/>
              <a:t>1959- Cuban revolutionary </a:t>
            </a:r>
            <a:r>
              <a:rPr lang="en-US" sz="2400" b="1" dirty="0" smtClean="0"/>
              <a:t>Fidel Castro </a:t>
            </a:r>
            <a:r>
              <a:rPr lang="en-US" sz="2400" dirty="0" smtClean="0"/>
              <a:t>ousted the US backed </a:t>
            </a:r>
            <a:r>
              <a:rPr lang="en-US" sz="2400" dirty="0"/>
              <a:t>government </a:t>
            </a:r>
            <a:r>
              <a:rPr lang="en-US" sz="2400" dirty="0" smtClean="0"/>
              <a:t>and put in place a </a:t>
            </a:r>
            <a:r>
              <a:rPr lang="en-US" sz="2400" dirty="0" err="1" smtClean="0"/>
              <a:t>a</a:t>
            </a:r>
            <a:r>
              <a:rPr lang="en-US" sz="2400" dirty="0" smtClean="0"/>
              <a:t> </a:t>
            </a:r>
            <a:r>
              <a:rPr lang="en-US" sz="2400" dirty="0"/>
              <a:t>Soviet </a:t>
            </a:r>
            <a:r>
              <a:rPr lang="en-US" sz="2400" dirty="0" smtClean="0"/>
              <a:t>Union communist one.  </a:t>
            </a:r>
            <a:endParaRPr lang="en-US" sz="2400" dirty="0"/>
          </a:p>
          <a:p>
            <a:pPr lvl="1"/>
            <a:r>
              <a:rPr lang="en-US" sz="2400" dirty="0" smtClean="0"/>
              <a:t>U.S. was embarrassing and scared as Cuba is 90 </a:t>
            </a:r>
            <a:r>
              <a:rPr lang="en-US" sz="2400" dirty="0"/>
              <a:t>miles from Florida.  </a:t>
            </a:r>
          </a:p>
          <a:p>
            <a:pPr marL="508000" lvl="1" indent="0">
              <a:buNone/>
            </a:pPr>
            <a:endParaRPr lang="en-US" sz="2400" dirty="0"/>
          </a:p>
          <a:p>
            <a:pPr lvl="1">
              <a:buFont typeface="Wingdings" panose="05000000000000000000" pitchFamily="2" charset="2"/>
              <a:buChar char="§"/>
            </a:pPr>
            <a:endParaRPr lang="en-US" sz="2400" dirty="0"/>
          </a:p>
        </p:txBody>
      </p:sp>
    </p:spTree>
    <p:extLst>
      <p:ext uri="{BB962C8B-B14F-4D97-AF65-F5344CB8AC3E}">
        <p14:creationId xmlns:p14="http://schemas.microsoft.com/office/powerpoint/2010/main" val="28561909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8" y="-8351"/>
            <a:ext cx="8991600" cy="1189037"/>
          </a:xfrm>
        </p:spPr>
        <p:txBody>
          <a:bodyPr/>
          <a:lstStyle/>
          <a:p>
            <a:pPr lvl="0"/>
            <a:r>
              <a:rPr lang="en-US" b="1" u="sng" dirty="0"/>
              <a:t>Kennedy </a:t>
            </a:r>
            <a:r>
              <a:rPr lang="en-US" b="1" u="sng" dirty="0" smtClean="0"/>
              <a:t>(JFK):</a:t>
            </a:r>
            <a:r>
              <a:rPr lang="en-US" b="1" dirty="0" smtClean="0"/>
              <a:t> </a:t>
            </a:r>
            <a:r>
              <a:rPr lang="en-US" b="1" dirty="0"/>
              <a:t>Bay of Pigs Invasion </a:t>
            </a:r>
            <a:endParaRPr lang="en-US" dirty="0"/>
          </a:p>
        </p:txBody>
      </p:sp>
      <p:sp>
        <p:nvSpPr>
          <p:cNvPr id="3" name="Text Placeholder 2"/>
          <p:cNvSpPr>
            <a:spLocks noGrp="1"/>
          </p:cNvSpPr>
          <p:nvPr>
            <p:ph type="body" idx="1"/>
          </p:nvPr>
        </p:nvSpPr>
        <p:spPr>
          <a:xfrm>
            <a:off x="0" y="838200"/>
            <a:ext cx="9144000" cy="6096000"/>
          </a:xfrm>
        </p:spPr>
        <p:txBody>
          <a:bodyPr/>
          <a:lstStyle/>
          <a:p>
            <a:pPr lvl="0"/>
            <a:r>
              <a:rPr lang="en-US" sz="2400" dirty="0" smtClean="0"/>
              <a:t>Kennedy wanted to kick out Castro </a:t>
            </a:r>
            <a:r>
              <a:rPr lang="en-US" sz="2400" dirty="0"/>
              <a:t>and restore a US backed Cuban </a:t>
            </a:r>
            <a:r>
              <a:rPr lang="en-US" sz="2400" dirty="0" smtClean="0"/>
              <a:t>government</a:t>
            </a:r>
            <a:r>
              <a:rPr lang="en-US" sz="2400" dirty="0"/>
              <a:t> </a:t>
            </a:r>
            <a:r>
              <a:rPr lang="en-US" sz="2400" dirty="0" smtClean="0"/>
              <a:t>using </a:t>
            </a:r>
            <a:r>
              <a:rPr lang="en-US" sz="2400" b="1" dirty="0"/>
              <a:t>Flexible </a:t>
            </a:r>
            <a:r>
              <a:rPr lang="en-US" sz="2400" b="1" dirty="0" smtClean="0"/>
              <a:t>Response</a:t>
            </a:r>
            <a:r>
              <a:rPr lang="en-US" sz="2400" dirty="0" smtClean="0"/>
              <a:t>.</a:t>
            </a:r>
            <a:endParaRPr lang="en-US" sz="2400" dirty="0"/>
          </a:p>
          <a:p>
            <a:pPr lvl="0"/>
            <a:r>
              <a:rPr lang="en-US" sz="2400" dirty="0" smtClean="0"/>
              <a:t>First the CIA tried to kill Castro but that did no work.</a:t>
            </a:r>
          </a:p>
          <a:p>
            <a:pPr lvl="0"/>
            <a:r>
              <a:rPr lang="en-US" sz="2400" dirty="0" smtClean="0"/>
              <a:t>Then the CIA tried to </a:t>
            </a:r>
            <a:r>
              <a:rPr lang="en-US" sz="2400" dirty="0"/>
              <a:t>overthrow the communist government.  </a:t>
            </a:r>
            <a:endParaRPr lang="en-US" sz="2400" dirty="0" smtClean="0"/>
          </a:p>
          <a:p>
            <a:pPr lvl="0"/>
            <a:r>
              <a:rPr lang="en-US" sz="2400" b="1" dirty="0" smtClean="0"/>
              <a:t>Bay of Pigs Invasion </a:t>
            </a:r>
            <a:r>
              <a:rPr lang="en-US" sz="2400" dirty="0" smtClean="0"/>
              <a:t>1961-The U.S. supported Cuban </a:t>
            </a:r>
            <a:r>
              <a:rPr lang="en-US" sz="2400" dirty="0"/>
              <a:t>rebels </a:t>
            </a:r>
            <a:r>
              <a:rPr lang="en-US" sz="2400" dirty="0" smtClean="0"/>
              <a:t>to invade and overthrow </a:t>
            </a:r>
            <a:r>
              <a:rPr lang="en-US" sz="2400" dirty="0"/>
              <a:t>Fidel </a:t>
            </a:r>
            <a:r>
              <a:rPr lang="en-US" sz="2400" dirty="0" smtClean="0"/>
              <a:t>Castro, but he Castro found out and killed the Cuban </a:t>
            </a:r>
            <a:r>
              <a:rPr lang="en-US" sz="2400" dirty="0"/>
              <a:t>rebels. </a:t>
            </a:r>
            <a:r>
              <a:rPr lang="en-US" sz="2400" dirty="0" smtClean="0"/>
              <a:t>U.S.  Embarrassment; increased tensions</a:t>
            </a:r>
            <a:endParaRPr lang="en-US" sz="2400" dirty="0"/>
          </a:p>
          <a:p>
            <a:pPr lvl="1">
              <a:buFont typeface="Wingdings" panose="05000000000000000000" pitchFamily="2" charset="2"/>
              <a:buChar char="§"/>
            </a:pPr>
            <a:endParaRPr lang="en-US" sz="2400" dirty="0"/>
          </a:p>
        </p:txBody>
      </p:sp>
      <p:pic>
        <p:nvPicPr>
          <p:cNvPr id="4" name="Shape 567"/>
          <p:cNvPicPr preferRelativeResize="0"/>
          <p:nvPr/>
        </p:nvPicPr>
        <p:blipFill rotWithShape="1">
          <a:blip r:embed="rId2">
            <a:alphaModFix/>
          </a:blip>
          <a:srcRect/>
          <a:stretch/>
        </p:blipFill>
        <p:spPr>
          <a:xfrm>
            <a:off x="1981200" y="3962400"/>
            <a:ext cx="4876800" cy="2514600"/>
          </a:xfrm>
          <a:prstGeom prst="rect">
            <a:avLst/>
          </a:prstGeom>
          <a:noFill/>
          <a:ln>
            <a:noFill/>
          </a:ln>
        </p:spPr>
      </p:pic>
    </p:spTree>
    <p:extLst>
      <p:ext uri="{BB962C8B-B14F-4D97-AF65-F5344CB8AC3E}">
        <p14:creationId xmlns:p14="http://schemas.microsoft.com/office/powerpoint/2010/main" val="42545016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title" idx="4294967295"/>
          </p:nvPr>
        </p:nvSpPr>
        <p:spPr>
          <a:xfrm>
            <a:off x="457200" y="152400"/>
            <a:ext cx="8229600" cy="1981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95959"/>
              </a:buClr>
              <a:buSzPts val="4000"/>
              <a:buFont typeface="Calibri"/>
              <a:buNone/>
            </a:pPr>
            <a:r>
              <a:rPr lang="en-US" sz="4000" b="1" i="1" u="sng">
                <a:solidFill>
                  <a:srgbClr val="595959"/>
                </a:solidFill>
                <a:latin typeface="Calibri"/>
                <a:ea typeface="Calibri"/>
                <a:cs typeface="Calibri"/>
                <a:sym typeface="Calibri"/>
              </a:rPr>
              <a:t>CUBAN MISSILE CRISIS!</a:t>
            </a:r>
            <a:r>
              <a:rPr lang="en-US" sz="4000" b="0" i="0" u="none">
                <a:solidFill>
                  <a:schemeClr val="dk1"/>
                </a:solidFill>
                <a:latin typeface="Calibri"/>
                <a:ea typeface="Calibri"/>
                <a:cs typeface="Calibri"/>
                <a:sym typeface="Calibri"/>
              </a:rPr>
              <a:t/>
            </a:r>
            <a:br>
              <a:rPr lang="en-US" sz="4000" b="0" i="0" u="none">
                <a:solidFill>
                  <a:schemeClr val="dk1"/>
                </a:solidFill>
                <a:latin typeface="Calibri"/>
                <a:ea typeface="Calibri"/>
                <a:cs typeface="Calibri"/>
                <a:sym typeface="Calibri"/>
              </a:rPr>
            </a:br>
            <a:r>
              <a:rPr lang="en-US" sz="4000" b="1" i="0" u="none">
                <a:solidFill>
                  <a:srgbClr val="C00000"/>
                </a:solidFill>
                <a:latin typeface="Calibri"/>
                <a:ea typeface="Calibri"/>
                <a:cs typeface="Calibri"/>
                <a:sym typeface="Calibri"/>
              </a:rPr>
              <a:t>THE MEN INVOLVED</a:t>
            </a:r>
            <a:r>
              <a:rPr lang="en-US" sz="4000" b="0" i="0" u="none">
                <a:solidFill>
                  <a:schemeClr val="dk1"/>
                </a:solidFill>
                <a:latin typeface="Calibri"/>
                <a:ea typeface="Calibri"/>
                <a:cs typeface="Calibri"/>
                <a:sym typeface="Calibri"/>
              </a:rPr>
              <a:t>:</a:t>
            </a:r>
            <a:br>
              <a:rPr lang="en-US" sz="4000" b="0" i="0" u="none">
                <a:solidFill>
                  <a:schemeClr val="dk1"/>
                </a:solidFill>
                <a:latin typeface="Calibri"/>
                <a:ea typeface="Calibri"/>
                <a:cs typeface="Calibri"/>
                <a:sym typeface="Calibri"/>
              </a:rPr>
            </a:br>
            <a:r>
              <a:rPr lang="en-US" sz="4000" b="0" i="0" u="none">
                <a:solidFill>
                  <a:schemeClr val="dk1"/>
                </a:solidFill>
                <a:latin typeface="Calibri"/>
                <a:ea typeface="Calibri"/>
                <a:cs typeface="Calibri"/>
                <a:sym typeface="Calibri"/>
              </a:rPr>
              <a:t>Kennedy           Castro           Khrushchev</a:t>
            </a:r>
            <a:br>
              <a:rPr lang="en-US" sz="4000" b="0" i="0" u="none">
                <a:solidFill>
                  <a:schemeClr val="dk1"/>
                </a:solidFill>
                <a:latin typeface="Calibri"/>
                <a:ea typeface="Calibri"/>
                <a:cs typeface="Calibri"/>
                <a:sym typeface="Calibri"/>
              </a:rPr>
            </a:br>
            <a:endParaRPr/>
          </a:p>
        </p:txBody>
      </p:sp>
      <p:pic>
        <p:nvPicPr>
          <p:cNvPr id="573" name="Shape 573"/>
          <p:cNvPicPr preferRelativeResize="0"/>
          <p:nvPr/>
        </p:nvPicPr>
        <p:blipFill rotWithShape="1">
          <a:blip r:embed="rId3">
            <a:alphaModFix/>
          </a:blip>
          <a:srcRect/>
          <a:stretch/>
        </p:blipFill>
        <p:spPr>
          <a:xfrm>
            <a:off x="0" y="2133600"/>
            <a:ext cx="2667000" cy="3810000"/>
          </a:xfrm>
          <a:prstGeom prst="rect">
            <a:avLst/>
          </a:prstGeom>
          <a:noFill/>
          <a:ln>
            <a:noFill/>
          </a:ln>
        </p:spPr>
      </p:pic>
      <p:pic>
        <p:nvPicPr>
          <p:cNvPr id="574" name="Shape 574"/>
          <p:cNvPicPr preferRelativeResize="0"/>
          <p:nvPr/>
        </p:nvPicPr>
        <p:blipFill rotWithShape="1">
          <a:blip>
            <a:alphaModFix/>
          </a:blip>
          <a:srcRect/>
          <a:stretch/>
        </p:blipFill>
        <p:spPr>
          <a:xfrm>
            <a:off x="2971800" y="2133600"/>
            <a:ext cx="2743200" cy="3810000"/>
          </a:xfrm>
          <a:prstGeom prst="rect">
            <a:avLst/>
          </a:prstGeom>
          <a:noFill/>
          <a:ln>
            <a:noFill/>
          </a:ln>
        </p:spPr>
      </p:pic>
      <p:pic>
        <p:nvPicPr>
          <p:cNvPr id="575" name="Shape 575"/>
          <p:cNvPicPr preferRelativeResize="0"/>
          <p:nvPr/>
        </p:nvPicPr>
        <p:blipFill rotWithShape="1">
          <a:blip>
            <a:alphaModFix/>
          </a:blip>
          <a:srcRect/>
          <a:stretch/>
        </p:blipFill>
        <p:spPr>
          <a:xfrm>
            <a:off x="5943600" y="2133600"/>
            <a:ext cx="3200400" cy="3786187"/>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189037"/>
          </a:xfrm>
        </p:spPr>
        <p:txBody>
          <a:bodyPr/>
          <a:lstStyle/>
          <a:p>
            <a:pPr lvl="0"/>
            <a:r>
              <a:rPr lang="en-US" b="1" u="sng" dirty="0"/>
              <a:t>Kennedy </a:t>
            </a:r>
            <a:r>
              <a:rPr lang="en-US" b="1" u="sng" dirty="0" smtClean="0"/>
              <a:t>(JFK): </a:t>
            </a:r>
            <a:r>
              <a:rPr lang="en-US" b="1" dirty="0"/>
              <a:t>Cuban Missile Crisis</a:t>
            </a:r>
            <a:r>
              <a:rPr lang="en-US" dirty="0"/>
              <a:t> </a:t>
            </a:r>
          </a:p>
        </p:txBody>
      </p:sp>
      <p:sp>
        <p:nvSpPr>
          <p:cNvPr id="3" name="Text Placeholder 2"/>
          <p:cNvSpPr>
            <a:spLocks noGrp="1"/>
          </p:cNvSpPr>
          <p:nvPr>
            <p:ph type="body" idx="1"/>
          </p:nvPr>
        </p:nvSpPr>
        <p:spPr>
          <a:xfrm>
            <a:off x="-304800" y="838200"/>
            <a:ext cx="5105400" cy="6096000"/>
          </a:xfrm>
        </p:spPr>
        <p:txBody>
          <a:bodyPr/>
          <a:lstStyle/>
          <a:p>
            <a:pPr lvl="1">
              <a:buFont typeface="Arial" panose="020B0604020202020204" pitchFamily="34" charset="0"/>
              <a:buChar char="•"/>
            </a:pPr>
            <a:r>
              <a:rPr lang="en-US" sz="2400" b="1" dirty="0"/>
              <a:t>Cuban Missile Crisis</a:t>
            </a:r>
            <a:r>
              <a:rPr lang="en-US" sz="2400" dirty="0"/>
              <a:t> </a:t>
            </a:r>
            <a:r>
              <a:rPr lang="en-US" sz="2400" dirty="0" smtClean="0"/>
              <a:t>1962-U.S. placed </a:t>
            </a:r>
            <a:r>
              <a:rPr lang="en-US" sz="2400" dirty="0"/>
              <a:t>missiles in Turkey </a:t>
            </a:r>
            <a:r>
              <a:rPr lang="en-US" sz="2400" dirty="0" smtClean="0"/>
              <a:t>toward Soviet Union, and they placed </a:t>
            </a:r>
            <a:r>
              <a:rPr lang="en-US" sz="2400" dirty="0"/>
              <a:t>nuclear armed missiles in Cuba </a:t>
            </a:r>
            <a:r>
              <a:rPr lang="en-US" sz="2400" dirty="0" smtClean="0"/>
              <a:t>toward the U.S.</a:t>
            </a:r>
          </a:p>
          <a:p>
            <a:pPr lvl="1">
              <a:buFont typeface="Arial" panose="020B0604020202020204" pitchFamily="34" charset="0"/>
              <a:buChar char="•"/>
            </a:pPr>
            <a:r>
              <a:rPr lang="en-US" sz="2400" dirty="0" smtClean="0"/>
              <a:t>US &amp; USSR as </a:t>
            </a:r>
            <a:r>
              <a:rPr lang="en-US" sz="2400" dirty="0"/>
              <a:t>close as they ever would to using nuclear weapons and blowing each other up.  </a:t>
            </a:r>
            <a:endParaRPr lang="en-US" sz="2400" dirty="0" smtClean="0"/>
          </a:p>
          <a:p>
            <a:pPr lvl="1">
              <a:buFont typeface="Arial" panose="020B0604020202020204" pitchFamily="34" charset="0"/>
              <a:buChar char="•"/>
            </a:pPr>
            <a:r>
              <a:rPr lang="en-US" sz="2400" dirty="0" smtClean="0"/>
              <a:t>Neither </a:t>
            </a:r>
            <a:r>
              <a:rPr lang="en-US" sz="2400" dirty="0"/>
              <a:t>Kennedy or </a:t>
            </a:r>
            <a:r>
              <a:rPr lang="en-US" sz="2400" b="1" dirty="0"/>
              <a:t>Khrushchev </a:t>
            </a:r>
            <a:r>
              <a:rPr lang="en-US" sz="2400" dirty="0"/>
              <a:t>(the leader of the Soviet Union) wanted to use the weapons, but neither side could back down. </a:t>
            </a:r>
          </a:p>
          <a:p>
            <a:pPr lvl="1">
              <a:buFont typeface="Wingdings" panose="05000000000000000000" pitchFamily="2" charset="2"/>
              <a:buChar char="§"/>
            </a:pPr>
            <a:endParaRPr lang="en-US" sz="2400"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592" y="914400"/>
            <a:ext cx="3810000" cy="369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5134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95959"/>
              </a:buClr>
              <a:buSzPts val="4400"/>
              <a:buFont typeface="Calibri"/>
              <a:buNone/>
            </a:pPr>
            <a:r>
              <a:rPr lang="en-US" sz="4400" b="1" i="1" u="sng" dirty="0">
                <a:solidFill>
                  <a:srgbClr val="595959"/>
                </a:solidFill>
                <a:latin typeface="Calibri"/>
                <a:ea typeface="Calibri"/>
                <a:cs typeface="Calibri"/>
                <a:sym typeface="Calibri"/>
              </a:rPr>
              <a:t>THE CUBAN MISSILE CRISIS</a:t>
            </a:r>
            <a:r>
              <a:rPr lang="en-US" sz="4400" b="0" i="0" u="none" dirty="0">
                <a:solidFill>
                  <a:schemeClr val="dk1"/>
                </a:solidFill>
                <a:latin typeface="Calibri"/>
                <a:ea typeface="Calibri"/>
                <a:cs typeface="Calibri"/>
                <a:sym typeface="Calibri"/>
              </a:rPr>
              <a:t>!</a:t>
            </a:r>
            <a:br>
              <a:rPr lang="en-US" sz="4400" b="0" i="0" u="none" dirty="0">
                <a:solidFill>
                  <a:schemeClr val="dk1"/>
                </a:solidFill>
                <a:latin typeface="Calibri"/>
                <a:ea typeface="Calibri"/>
                <a:cs typeface="Calibri"/>
                <a:sym typeface="Calibri"/>
              </a:rPr>
            </a:br>
            <a:endParaRPr dirty="0"/>
          </a:p>
        </p:txBody>
      </p:sp>
      <p:pic>
        <p:nvPicPr>
          <p:cNvPr id="2050" name="Picture 2" descr="Image result for cold war map of us missiles in turkey and ussr missiles in cu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09600"/>
            <a:ext cx="6708514" cy="61924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4294967295"/>
          </p:nvPr>
        </p:nvSpPr>
        <p:spPr>
          <a:xfrm>
            <a:off x="152400" y="152400"/>
            <a:ext cx="4419600" cy="670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b="0" i="0" u="none" strike="noStrike" cap="none" dirty="0">
                <a:solidFill>
                  <a:schemeClr val="dk1"/>
                </a:solidFill>
                <a:latin typeface="Calibri"/>
                <a:ea typeface="Calibri"/>
                <a:cs typeface="Calibri"/>
                <a:sym typeface="Calibri"/>
              </a:rPr>
              <a:t>“An </a:t>
            </a:r>
            <a:r>
              <a:rPr lang="en-US" sz="3200" b="1" i="0" u="none" strike="noStrike" cap="none" dirty="0">
                <a:solidFill>
                  <a:srgbClr val="FF0000"/>
                </a:solidFill>
                <a:latin typeface="Calibri"/>
                <a:ea typeface="Calibri"/>
                <a:cs typeface="Calibri"/>
                <a:sym typeface="Calibri"/>
              </a:rPr>
              <a:t>iron curtain </a:t>
            </a:r>
            <a:r>
              <a:rPr lang="en-US" sz="3200" b="0" i="0" u="none" strike="noStrike" cap="none" dirty="0">
                <a:solidFill>
                  <a:schemeClr val="dk1"/>
                </a:solidFill>
                <a:latin typeface="Calibri"/>
                <a:ea typeface="Calibri"/>
                <a:cs typeface="Calibri"/>
                <a:sym typeface="Calibri"/>
              </a:rPr>
              <a:t>has descended across the Continent.  Behind that line lie </a:t>
            </a:r>
            <a:r>
              <a:rPr lang="en-US" sz="3200" b="1" i="0" u="none" strike="noStrike" cap="none" dirty="0">
                <a:solidFill>
                  <a:srgbClr val="FF0000"/>
                </a:solidFill>
                <a:latin typeface="Calibri"/>
                <a:ea typeface="Calibri"/>
                <a:cs typeface="Calibri"/>
                <a:sym typeface="Calibri"/>
              </a:rPr>
              <a:t>eastern Europe</a:t>
            </a:r>
            <a:r>
              <a:rPr lang="en-US" sz="3200" b="0" i="0" u="none" strike="noStrike" cap="none" dirty="0">
                <a:solidFill>
                  <a:schemeClr val="dk1"/>
                </a:solidFill>
                <a:latin typeface="Calibri"/>
                <a:ea typeface="Calibri"/>
                <a:cs typeface="Calibri"/>
                <a:sym typeface="Calibri"/>
              </a:rPr>
              <a:t>. All these famous cities lie in the Soviet sphere, and all are </a:t>
            </a:r>
            <a:r>
              <a:rPr lang="en-US" sz="3200" b="1" i="0" u="none" strike="noStrike" cap="none" dirty="0">
                <a:solidFill>
                  <a:srgbClr val="FF0000"/>
                </a:solidFill>
                <a:latin typeface="Calibri"/>
                <a:ea typeface="Calibri"/>
                <a:cs typeface="Calibri"/>
                <a:sym typeface="Calibri"/>
              </a:rPr>
              <a:t>subject to Soviet influence</a:t>
            </a:r>
            <a:r>
              <a:rPr lang="en-US" sz="3200" b="0" i="0" u="none" strike="noStrike" cap="none" dirty="0">
                <a:solidFill>
                  <a:schemeClr val="dk1"/>
                </a:solidFill>
                <a:latin typeface="Calibri"/>
                <a:ea typeface="Calibri"/>
                <a:cs typeface="Calibri"/>
                <a:sym typeface="Calibri"/>
              </a:rPr>
              <a:t>, but to very high control from Moscow.”</a:t>
            </a:r>
            <a:endParaRPr dirty="0"/>
          </a:p>
          <a:p>
            <a:pPr marL="0" marR="0" lvl="0" indent="0" algn="l" rtl="0">
              <a:lnSpc>
                <a:spcPct val="100000"/>
              </a:lnSpc>
              <a:spcBef>
                <a:spcPts val="640"/>
              </a:spcBef>
              <a:spcAft>
                <a:spcPts val="0"/>
              </a:spcAft>
              <a:buClr>
                <a:schemeClr val="dk1"/>
              </a:buClr>
              <a:buSzPts val="3200"/>
              <a:buFont typeface="Arial"/>
              <a:buNone/>
            </a:pPr>
            <a:r>
              <a:rPr lang="en-US" sz="3200" b="0" i="0" u="none" strike="noStrike" cap="none" dirty="0" smtClean="0">
                <a:solidFill>
                  <a:schemeClr val="dk1"/>
                </a:solidFill>
                <a:latin typeface="Calibri"/>
                <a:ea typeface="Calibri"/>
                <a:cs typeface="Calibri"/>
                <a:sym typeface="Calibri"/>
              </a:rPr>
              <a:t>--</a:t>
            </a:r>
            <a:r>
              <a:rPr lang="en-US" sz="3200" b="1" i="0" u="none" strike="noStrike" cap="none" dirty="0" smtClean="0">
                <a:solidFill>
                  <a:srgbClr val="FF0000"/>
                </a:solidFill>
                <a:latin typeface="Calibri"/>
                <a:ea typeface="Calibri"/>
                <a:cs typeface="Calibri"/>
                <a:sym typeface="Calibri"/>
              </a:rPr>
              <a:t>Winston</a:t>
            </a:r>
            <a:r>
              <a:rPr lang="en-US" sz="3200" b="0" i="0" u="none" strike="noStrike" cap="none" dirty="0" smtClean="0">
                <a:solidFill>
                  <a:schemeClr val="dk1"/>
                </a:solidFill>
                <a:latin typeface="Calibri"/>
                <a:ea typeface="Calibri"/>
                <a:cs typeface="Calibri"/>
                <a:sym typeface="Calibri"/>
              </a:rPr>
              <a:t> </a:t>
            </a:r>
            <a:r>
              <a:rPr lang="en-US" sz="3200" b="1" i="0" u="none" strike="noStrike" cap="none" dirty="0" smtClean="0">
                <a:solidFill>
                  <a:srgbClr val="FF0000"/>
                </a:solidFill>
                <a:latin typeface="Calibri"/>
                <a:ea typeface="Calibri"/>
                <a:cs typeface="Calibri"/>
                <a:sym typeface="Calibri"/>
              </a:rPr>
              <a:t>Churchill</a:t>
            </a:r>
            <a:r>
              <a:rPr lang="en-US" sz="3200" b="0" i="0" u="none" strike="noStrike" cap="none" dirty="0" smtClean="0">
                <a:solidFill>
                  <a:schemeClr val="dk1"/>
                </a:solidFill>
                <a:latin typeface="Calibri"/>
                <a:ea typeface="Calibri"/>
                <a:cs typeface="Calibri"/>
                <a:sym typeface="Calibri"/>
              </a:rPr>
              <a:t> </a:t>
            </a:r>
            <a:r>
              <a:rPr lang="en-US" sz="3200" b="0" i="0" u="sng" strike="noStrike" cap="none" dirty="0">
                <a:solidFill>
                  <a:schemeClr val="hlink"/>
                </a:solidFill>
                <a:latin typeface="Calibri"/>
                <a:ea typeface="Calibri"/>
                <a:cs typeface="Calibri"/>
                <a:sym typeface="Calibri"/>
                <a:hlinkClick r:id="rId3"/>
              </a:rPr>
              <a:t>“Iron Curtain speech</a:t>
            </a:r>
            <a:r>
              <a:rPr lang="en-US" sz="3200" b="0" i="0" u="none" strike="noStrike" cap="none" dirty="0">
                <a:solidFill>
                  <a:schemeClr val="dk1"/>
                </a:solidFill>
                <a:latin typeface="Calibri"/>
                <a:ea typeface="Calibri"/>
                <a:cs typeface="Calibri"/>
                <a:sym typeface="Calibri"/>
              </a:rPr>
              <a:t>”</a:t>
            </a:r>
            <a:endParaRPr dirty="0"/>
          </a:p>
          <a:p>
            <a:pPr marL="0" marR="0" lvl="0" indent="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107" name="Shape 107"/>
          <p:cNvPicPr preferRelativeResize="0"/>
          <p:nvPr/>
        </p:nvPicPr>
        <p:blipFill rotWithShape="1">
          <a:blip r:embed="rId4">
            <a:alphaModFix/>
          </a:blip>
          <a:srcRect/>
          <a:stretch/>
        </p:blipFill>
        <p:spPr>
          <a:xfrm>
            <a:off x="4597400" y="685800"/>
            <a:ext cx="4546600" cy="5486400"/>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189037"/>
          </a:xfrm>
        </p:spPr>
        <p:txBody>
          <a:bodyPr/>
          <a:lstStyle/>
          <a:p>
            <a:pPr lvl="0"/>
            <a:r>
              <a:rPr lang="en-US" b="1" u="sng" dirty="0"/>
              <a:t>Kennedy </a:t>
            </a:r>
            <a:r>
              <a:rPr lang="en-US" b="1" u="sng" dirty="0" smtClean="0"/>
              <a:t>(JFK): </a:t>
            </a:r>
            <a:r>
              <a:rPr lang="en-US" b="1" dirty="0"/>
              <a:t>Cuban Missile Crisis</a:t>
            </a:r>
            <a:r>
              <a:rPr lang="en-US" dirty="0"/>
              <a:t> </a:t>
            </a:r>
          </a:p>
        </p:txBody>
      </p:sp>
      <p:sp>
        <p:nvSpPr>
          <p:cNvPr id="3" name="Text Placeholder 2"/>
          <p:cNvSpPr>
            <a:spLocks noGrp="1"/>
          </p:cNvSpPr>
          <p:nvPr>
            <p:ph type="body" idx="1"/>
          </p:nvPr>
        </p:nvSpPr>
        <p:spPr>
          <a:xfrm>
            <a:off x="0" y="838200"/>
            <a:ext cx="9296400" cy="6096000"/>
          </a:xfrm>
        </p:spPr>
        <p:txBody>
          <a:bodyPr/>
          <a:lstStyle/>
          <a:p>
            <a:pPr lvl="1">
              <a:buFont typeface="Arial" panose="020B0604020202020204" pitchFamily="34" charset="0"/>
              <a:buChar char="•"/>
            </a:pPr>
            <a:r>
              <a:rPr lang="en-US" sz="2400" dirty="0" smtClean="0"/>
              <a:t>Ultimately</a:t>
            </a:r>
            <a:r>
              <a:rPr lang="en-US" sz="2400" dirty="0"/>
              <a:t>, Kennedy placed a </a:t>
            </a:r>
            <a:r>
              <a:rPr lang="en-US" sz="2400" dirty="0" smtClean="0"/>
              <a:t>quarantine Cuba </a:t>
            </a:r>
            <a:r>
              <a:rPr lang="en-US" sz="2400" dirty="0"/>
              <a:t>to prevent </a:t>
            </a:r>
            <a:r>
              <a:rPr lang="en-US" sz="2400" dirty="0" smtClean="0"/>
              <a:t>Soviet </a:t>
            </a:r>
            <a:r>
              <a:rPr lang="en-US" sz="2400" dirty="0"/>
              <a:t>weapons </a:t>
            </a:r>
            <a:r>
              <a:rPr lang="en-US" sz="2400" dirty="0" smtClean="0"/>
              <a:t>from.</a:t>
            </a:r>
          </a:p>
          <a:p>
            <a:pPr lvl="1">
              <a:buFont typeface="Arial" panose="020B0604020202020204" pitchFamily="34" charset="0"/>
              <a:buChar char="•"/>
            </a:pPr>
            <a:r>
              <a:rPr lang="en-US" sz="2400" dirty="0" smtClean="0"/>
              <a:t>Fortunately</a:t>
            </a:r>
            <a:r>
              <a:rPr lang="en-US" sz="2400" dirty="0"/>
              <a:t>, Kennedy and Khrushchev negotiated a deal: </a:t>
            </a:r>
          </a:p>
          <a:p>
            <a:pPr lvl="2"/>
            <a:r>
              <a:rPr lang="en-US" dirty="0"/>
              <a:t>The United States would remove their missiles from Turkey and the Soviet Union would remove their missiles from Cuba. </a:t>
            </a:r>
          </a:p>
          <a:p>
            <a:pPr lvl="2"/>
            <a:r>
              <a:rPr lang="en-US" dirty="0"/>
              <a:t>The United States would stop trying to replace Fidel Castro.  </a:t>
            </a:r>
          </a:p>
          <a:p>
            <a:pPr lvl="2"/>
            <a:r>
              <a:rPr lang="en-US" dirty="0"/>
              <a:t>They negotiated </a:t>
            </a:r>
            <a:r>
              <a:rPr lang="en-US" dirty="0" smtClean="0"/>
              <a:t>the </a:t>
            </a:r>
            <a:r>
              <a:rPr lang="en-US" b="1" dirty="0" smtClean="0"/>
              <a:t>Nuclear Test Band Treaty  </a:t>
            </a:r>
            <a:r>
              <a:rPr lang="en-US" dirty="0" smtClean="0"/>
              <a:t>which </a:t>
            </a:r>
            <a:r>
              <a:rPr lang="en-US" dirty="0"/>
              <a:t>prevented the testing </a:t>
            </a:r>
            <a:r>
              <a:rPr lang="en-US" dirty="0" smtClean="0"/>
              <a:t> </a:t>
            </a:r>
            <a:r>
              <a:rPr lang="en-US" dirty="0"/>
              <a:t>nuclear bombs in the </a:t>
            </a:r>
            <a:r>
              <a:rPr lang="en-US" dirty="0" smtClean="0"/>
              <a:t>atmosphere</a:t>
            </a:r>
            <a:r>
              <a:rPr lang="en-US" dirty="0"/>
              <a:t>. </a:t>
            </a:r>
          </a:p>
          <a:p>
            <a:pPr lvl="2"/>
            <a:r>
              <a:rPr lang="en-US" dirty="0"/>
              <a:t>They established the </a:t>
            </a:r>
            <a:r>
              <a:rPr lang="en-US" b="1" dirty="0" smtClean="0"/>
              <a:t>Hot Line </a:t>
            </a:r>
            <a:r>
              <a:rPr lang="en-US" dirty="0" smtClean="0"/>
              <a:t>to </a:t>
            </a:r>
            <a:r>
              <a:rPr lang="en-US" dirty="0"/>
              <a:t>connect the president of the United States with the leader of the Soviet Union in case of another incident like the Cuban Missile Crisis.  </a:t>
            </a:r>
          </a:p>
          <a:p>
            <a:pPr lvl="1">
              <a:buFont typeface="Wingdings" panose="05000000000000000000" pitchFamily="2" charset="2"/>
              <a:buChar char="§"/>
            </a:pPr>
            <a:endParaRPr lang="en-US" sz="2400" dirty="0"/>
          </a:p>
        </p:txBody>
      </p:sp>
    </p:spTree>
    <p:extLst>
      <p:ext uri="{BB962C8B-B14F-4D97-AF65-F5344CB8AC3E}">
        <p14:creationId xmlns:p14="http://schemas.microsoft.com/office/powerpoint/2010/main" val="2342077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189037"/>
          </a:xfrm>
        </p:spPr>
        <p:txBody>
          <a:bodyPr/>
          <a:lstStyle/>
          <a:p>
            <a:pPr lvl="0"/>
            <a:r>
              <a:rPr lang="en-US" b="1" u="sng" dirty="0"/>
              <a:t>Kennedy </a:t>
            </a:r>
            <a:r>
              <a:rPr lang="en-US" b="1" u="sng" dirty="0" smtClean="0"/>
              <a:t>(JFK): </a:t>
            </a:r>
            <a:r>
              <a:rPr lang="en-US" b="1" dirty="0"/>
              <a:t>Cuban Missile Crisis</a:t>
            </a:r>
            <a:r>
              <a:rPr lang="en-US" dirty="0"/>
              <a:t> </a:t>
            </a:r>
          </a:p>
        </p:txBody>
      </p:sp>
      <p:sp>
        <p:nvSpPr>
          <p:cNvPr id="3" name="Text Placeholder 2"/>
          <p:cNvSpPr>
            <a:spLocks noGrp="1"/>
          </p:cNvSpPr>
          <p:nvPr>
            <p:ph type="body" idx="1"/>
          </p:nvPr>
        </p:nvSpPr>
        <p:spPr>
          <a:xfrm>
            <a:off x="0" y="838200"/>
            <a:ext cx="9296400" cy="6096000"/>
          </a:xfrm>
        </p:spPr>
        <p:txBody>
          <a:bodyPr/>
          <a:lstStyle/>
          <a:p>
            <a:pPr marL="508000" lvl="1" indent="0">
              <a:buNone/>
            </a:pPr>
            <a:endParaRPr lang="en-US" sz="2400" dirty="0"/>
          </a:p>
          <a:p>
            <a:pPr lvl="1">
              <a:buFont typeface="Wingdings" panose="05000000000000000000" pitchFamily="2" charset="2"/>
              <a:buChar char="§"/>
            </a:pPr>
            <a:endParaRPr lang="en-US" sz="2400" dirty="0"/>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81205"/>
            <a:ext cx="872109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471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189037"/>
          </a:xfrm>
        </p:spPr>
        <p:txBody>
          <a:bodyPr/>
          <a:lstStyle/>
          <a:p>
            <a:pPr lvl="0"/>
            <a:r>
              <a:rPr lang="en-US" b="1" u="sng" dirty="0"/>
              <a:t>Kennedy </a:t>
            </a:r>
            <a:r>
              <a:rPr lang="en-US" b="1" u="sng" dirty="0" smtClean="0"/>
              <a:t>(JFK):Berlin Wall</a:t>
            </a:r>
            <a:endParaRPr lang="en-US" dirty="0"/>
          </a:p>
        </p:txBody>
      </p:sp>
      <p:sp>
        <p:nvSpPr>
          <p:cNvPr id="3" name="Text Placeholder 2"/>
          <p:cNvSpPr>
            <a:spLocks noGrp="1"/>
          </p:cNvSpPr>
          <p:nvPr>
            <p:ph type="body" idx="1"/>
          </p:nvPr>
        </p:nvSpPr>
        <p:spPr>
          <a:xfrm>
            <a:off x="-457200" y="838200"/>
            <a:ext cx="5105400" cy="6096000"/>
          </a:xfrm>
        </p:spPr>
        <p:txBody>
          <a:bodyPr/>
          <a:lstStyle/>
          <a:p>
            <a:pPr lvl="1">
              <a:buFont typeface="Arial" panose="020B0604020202020204" pitchFamily="34" charset="0"/>
              <a:buChar char="•"/>
            </a:pPr>
            <a:r>
              <a:rPr lang="en-US" sz="2400" dirty="0" smtClean="0"/>
              <a:t>The conflict between </a:t>
            </a:r>
            <a:r>
              <a:rPr lang="en-US" sz="2400" dirty="0"/>
              <a:t>democracy and communism remained. </a:t>
            </a:r>
            <a:endParaRPr lang="en-US" sz="2400" dirty="0" smtClean="0"/>
          </a:p>
          <a:p>
            <a:pPr lvl="1">
              <a:buFont typeface="Arial" panose="020B0604020202020204" pitchFamily="34" charset="0"/>
              <a:buChar char="•"/>
            </a:pPr>
            <a:r>
              <a:rPr lang="en-US" sz="2400" b="1" u="sng" dirty="0" smtClean="0"/>
              <a:t>Berlin </a:t>
            </a:r>
            <a:r>
              <a:rPr lang="en-US" sz="2400" b="1" u="sng" dirty="0"/>
              <a:t>Wall </a:t>
            </a:r>
            <a:r>
              <a:rPr lang="en-US" sz="2400" b="1" u="sng" dirty="0" smtClean="0"/>
              <a:t> </a:t>
            </a:r>
            <a:r>
              <a:rPr lang="en-US" sz="2400" dirty="0" smtClean="0"/>
              <a:t>In Europe East Berliners (Communist)  </a:t>
            </a:r>
            <a:r>
              <a:rPr lang="en-US" sz="2400" dirty="0"/>
              <a:t>were escaping </a:t>
            </a:r>
            <a:r>
              <a:rPr lang="en-US" sz="2400" dirty="0" smtClean="0"/>
              <a:t>to </a:t>
            </a:r>
            <a:r>
              <a:rPr lang="en-US" sz="2400" dirty="0"/>
              <a:t>democratic West </a:t>
            </a:r>
            <a:r>
              <a:rPr lang="en-US" sz="2400" dirty="0" smtClean="0"/>
              <a:t>Berlin embarrassing the U.S.S.R..  </a:t>
            </a:r>
            <a:endParaRPr lang="en-US" sz="2400" dirty="0"/>
          </a:p>
          <a:p>
            <a:pPr lvl="1">
              <a:buFont typeface="Arial" panose="020B0604020202020204" pitchFamily="34" charset="0"/>
              <a:buChar char="•"/>
            </a:pPr>
            <a:r>
              <a:rPr lang="en-US" sz="2400" dirty="0" smtClean="0"/>
              <a:t>1961- </a:t>
            </a:r>
            <a:r>
              <a:rPr lang="en-US" sz="2400" b="1" dirty="0" smtClean="0"/>
              <a:t>Khrushchev </a:t>
            </a:r>
            <a:r>
              <a:rPr lang="en-US" sz="2400" dirty="0" smtClean="0"/>
              <a:t>ordered </a:t>
            </a:r>
            <a:r>
              <a:rPr lang="en-US" sz="2400" dirty="0"/>
              <a:t>the building of </a:t>
            </a:r>
            <a:r>
              <a:rPr lang="en-US" sz="2400" dirty="0" smtClean="0"/>
              <a:t>the</a:t>
            </a:r>
            <a:r>
              <a:rPr lang="en-US" sz="2400" b="1" u="sng" dirty="0"/>
              <a:t> Berlin </a:t>
            </a:r>
            <a:r>
              <a:rPr lang="en-US" sz="2400" b="1" u="sng" dirty="0" smtClean="0"/>
              <a:t>Wall</a:t>
            </a:r>
            <a:r>
              <a:rPr lang="en-US" sz="2400" dirty="0"/>
              <a:t> </a:t>
            </a:r>
            <a:r>
              <a:rPr lang="en-US" sz="2400" dirty="0" smtClean="0"/>
              <a:t>to </a:t>
            </a:r>
            <a:r>
              <a:rPr lang="en-US" sz="2400" dirty="0"/>
              <a:t>keep East Berliners from fleeing </a:t>
            </a:r>
            <a:endParaRPr lang="en-US" sz="2400" dirty="0" smtClean="0"/>
          </a:p>
          <a:p>
            <a:pPr lvl="1">
              <a:buFont typeface="Arial" panose="020B0604020202020204" pitchFamily="34" charset="0"/>
              <a:buChar char="•"/>
            </a:pPr>
            <a:r>
              <a:rPr lang="en-US" sz="2400" b="1" dirty="0" smtClean="0"/>
              <a:t>The </a:t>
            </a:r>
            <a:r>
              <a:rPr lang="en-US" sz="2400" b="1" dirty="0"/>
              <a:t>Berlin Wall </a:t>
            </a:r>
            <a:r>
              <a:rPr lang="en-US" sz="2400" b="1" dirty="0" smtClean="0"/>
              <a:t>was a (concrete) symbol for </a:t>
            </a:r>
            <a:r>
              <a:rPr lang="en-US" sz="2400" b="1" dirty="0"/>
              <a:t>the divide between communism and </a:t>
            </a:r>
            <a:r>
              <a:rPr lang="en-US" sz="2400" b="1" dirty="0" smtClean="0"/>
              <a:t>democracy.   </a:t>
            </a:r>
            <a:endParaRPr lang="en-US" sz="2400" dirty="0"/>
          </a:p>
          <a:p>
            <a:pPr lvl="1">
              <a:buFont typeface="Wingdings" panose="05000000000000000000" pitchFamily="2" charset="2"/>
              <a:buChar char="§"/>
            </a:pPr>
            <a:endParaRPr lang="en-US" sz="2400" dirty="0"/>
          </a:p>
        </p:txBody>
      </p:sp>
      <p:pic>
        <p:nvPicPr>
          <p:cNvPr id="4098" name="Picture 2" descr="Image result for berlin wall 19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838200"/>
            <a:ext cx="457200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088" y="3790951"/>
            <a:ext cx="5079206"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4580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Shape 640"/>
          <p:cNvPicPr preferRelativeResize="0"/>
          <p:nvPr/>
        </p:nvPicPr>
        <p:blipFill rotWithShape="1">
          <a:blip r:embed="rId3">
            <a:alphaModFix/>
          </a:blip>
          <a:srcRect/>
          <a:stretch/>
        </p:blipFill>
        <p:spPr>
          <a:xfrm>
            <a:off x="381000" y="381000"/>
            <a:ext cx="8458200" cy="6096000"/>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Origin of the Cold War </a:t>
            </a:r>
            <a:endParaRPr lang="en-US" dirty="0"/>
          </a:p>
        </p:txBody>
      </p:sp>
      <p:sp>
        <p:nvSpPr>
          <p:cNvPr id="3" name="Text Placeholder 2"/>
          <p:cNvSpPr>
            <a:spLocks noGrp="1"/>
          </p:cNvSpPr>
          <p:nvPr>
            <p:ph type="body" idx="1"/>
          </p:nvPr>
        </p:nvSpPr>
        <p:spPr/>
        <p:txBody>
          <a:bodyPr/>
          <a:lstStyle/>
          <a:p>
            <a:pPr lvl="1"/>
            <a:r>
              <a:rPr lang="en-US" sz="2400" dirty="0"/>
              <a:t>However, later that year at the</a:t>
            </a:r>
            <a:r>
              <a:rPr lang="en-US" sz="2400" b="1" u="sng" dirty="0"/>
              <a:t> (2) </a:t>
            </a:r>
            <a:r>
              <a:rPr lang="en-US" sz="2400" b="1" u="sng" dirty="0" smtClean="0"/>
              <a:t>Potsdam Conference </a:t>
            </a:r>
            <a:r>
              <a:rPr lang="en-US" sz="2400" dirty="0" smtClean="0"/>
              <a:t>Stalin </a:t>
            </a:r>
            <a:r>
              <a:rPr lang="en-US" sz="2400" dirty="0"/>
              <a:t>went back on his word and maintained control of these countries.  </a:t>
            </a:r>
          </a:p>
          <a:p>
            <a:pPr lvl="1"/>
            <a:r>
              <a:rPr lang="en-US" sz="2400" dirty="0"/>
              <a:t>These countries became known as </a:t>
            </a:r>
            <a:r>
              <a:rPr lang="en-US" sz="2400" b="1" u="sng" dirty="0"/>
              <a:t>(3) </a:t>
            </a:r>
            <a:r>
              <a:rPr lang="en-US" sz="2400" b="1" u="sng" dirty="0" smtClean="0"/>
              <a:t>Satellite Nations </a:t>
            </a:r>
            <a:r>
              <a:rPr lang="en-US" sz="2400" dirty="0" smtClean="0"/>
              <a:t>(nations </a:t>
            </a:r>
            <a:r>
              <a:rPr lang="en-US" sz="2400" dirty="0"/>
              <a:t>that are strongly influenced by the Soviet Union), and they all became </a:t>
            </a:r>
            <a:r>
              <a:rPr lang="en-US" sz="2400" b="1" dirty="0"/>
              <a:t>communist</a:t>
            </a:r>
            <a:r>
              <a:rPr lang="en-US" sz="2400" dirty="0"/>
              <a:t>. </a:t>
            </a:r>
          </a:p>
          <a:p>
            <a:pPr lvl="1"/>
            <a:r>
              <a:rPr lang="en-US" sz="2400" dirty="0"/>
              <a:t>Winston Churchill, the leader of Great Britain during World War II, warned the United States about this divide between communism and democracy in Europe and called it an </a:t>
            </a:r>
            <a:r>
              <a:rPr lang="en-US" sz="2400" b="1" u="sng" dirty="0"/>
              <a:t>(</a:t>
            </a:r>
            <a:r>
              <a:rPr lang="en-US" sz="2400" b="1" u="sng" dirty="0" smtClean="0"/>
              <a:t>4) Iron Curtain </a:t>
            </a:r>
            <a:r>
              <a:rPr lang="en-US" sz="2400" dirty="0" smtClean="0"/>
              <a:t>that </a:t>
            </a:r>
            <a:r>
              <a:rPr lang="en-US" sz="2400" dirty="0"/>
              <a:t>separated Western Europe from Eastern Europe.  </a:t>
            </a:r>
          </a:p>
          <a:p>
            <a:endParaRPr lang="en-US" sz="2400" dirty="0"/>
          </a:p>
        </p:txBody>
      </p:sp>
    </p:spTree>
    <p:extLst>
      <p:ext uri="{BB962C8B-B14F-4D97-AF65-F5344CB8AC3E}">
        <p14:creationId xmlns:p14="http://schemas.microsoft.com/office/powerpoint/2010/main" val="4062115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body" idx="4294967295"/>
          </p:nvPr>
        </p:nvSpPr>
        <p:spPr>
          <a:xfrm>
            <a:off x="152400" y="152400"/>
            <a:ext cx="4419600" cy="6705600"/>
          </a:xfrm>
          <a:prstGeom prst="rect">
            <a:avLst/>
          </a:prstGeom>
          <a:noFill/>
          <a:ln>
            <a:noFill/>
          </a:ln>
        </p:spPr>
        <p:txBody>
          <a:bodyPr spcFirstLastPara="1" wrap="square" lIns="91425" tIns="45700" rIns="91425" bIns="45700" anchor="t" anchorCtr="0">
            <a:noAutofit/>
          </a:bodyPr>
          <a:lstStyle/>
          <a:p>
            <a:pPr marL="457200" lvl="1" indent="0">
              <a:buNone/>
            </a:pPr>
            <a:r>
              <a:rPr lang="en-US" dirty="0">
                <a:solidFill>
                  <a:schemeClr val="tx1"/>
                </a:solidFill>
              </a:rPr>
              <a:t>Soviets domination  Eastern Europe after World War II as they had military forces in Eastern Europe as a result of World War II. </a:t>
            </a:r>
            <a:endParaRPr lang="en-US" dirty="0" smtClean="0">
              <a:solidFill>
                <a:schemeClr val="tx1"/>
              </a:solidFill>
            </a:endParaRPr>
          </a:p>
          <a:p>
            <a:pPr marL="457200" lvl="1" indent="0">
              <a:buNone/>
            </a:pPr>
            <a:r>
              <a:rPr lang="en-US" i="0" u="none" strike="noStrike" cap="none" dirty="0" smtClean="0">
                <a:solidFill>
                  <a:schemeClr val="tx1"/>
                </a:solidFill>
                <a:sym typeface="Calibri"/>
              </a:rPr>
              <a:t>Created </a:t>
            </a:r>
            <a:r>
              <a:rPr lang="en-US" i="0" u="sng" strike="noStrike" cap="none" dirty="0" smtClean="0">
                <a:solidFill>
                  <a:schemeClr val="tx1"/>
                </a:solidFill>
                <a:sym typeface="Calibri"/>
              </a:rPr>
              <a:t>satellite </a:t>
            </a:r>
            <a:r>
              <a:rPr lang="en-US" i="0" u="sng" strike="noStrike" cap="none" dirty="0">
                <a:solidFill>
                  <a:schemeClr val="tx1"/>
                </a:solidFill>
                <a:sym typeface="Calibri"/>
              </a:rPr>
              <a:t>nations</a:t>
            </a:r>
            <a:r>
              <a:rPr lang="en-US" i="0" u="none" strike="noStrike" cap="none" dirty="0">
                <a:solidFill>
                  <a:schemeClr val="tx1"/>
                </a:solidFill>
                <a:sym typeface="Calibri"/>
              </a:rPr>
              <a:t>- countries dominated </a:t>
            </a:r>
            <a:r>
              <a:rPr lang="en-US" i="0" u="none" strike="noStrike" cap="none" dirty="0" smtClean="0">
                <a:solidFill>
                  <a:schemeClr val="tx1"/>
                </a:solidFill>
                <a:sym typeface="Calibri"/>
              </a:rPr>
              <a:t>by USSR; communistic</a:t>
            </a:r>
          </a:p>
          <a:p>
            <a:pPr marL="742950" marR="0" lvl="1" indent="-285750" algn="l" rtl="0">
              <a:lnSpc>
                <a:spcPct val="100000"/>
              </a:lnSpc>
              <a:spcBef>
                <a:spcPts val="560"/>
              </a:spcBef>
              <a:spcAft>
                <a:spcPts val="0"/>
              </a:spcAft>
              <a:buClr>
                <a:schemeClr val="dk1"/>
              </a:buClr>
              <a:buSzPts val="2800"/>
              <a:buFont typeface="Arial"/>
              <a:buChar char="–"/>
            </a:pPr>
            <a:r>
              <a:rPr lang="en-US" i="0" u="none" strike="noStrike" cap="none" dirty="0" smtClean="0">
                <a:solidFill>
                  <a:schemeClr val="tx1"/>
                </a:solidFill>
                <a:sym typeface="Calibri"/>
              </a:rPr>
              <a:t> Churchill </a:t>
            </a:r>
            <a:r>
              <a:rPr lang="en-US" i="0" u="none" strike="noStrike" cap="none" dirty="0">
                <a:solidFill>
                  <a:schemeClr val="tx1"/>
                </a:solidFill>
                <a:sym typeface="Calibri"/>
              </a:rPr>
              <a:t>described Europe after World War II as being separated by an “Iron Curtain”</a:t>
            </a:r>
            <a:endParaRPr dirty="0">
              <a:solidFill>
                <a:schemeClr val="tx1"/>
              </a:solidFill>
            </a:endParaRPr>
          </a:p>
        </p:txBody>
      </p:sp>
      <p:pic>
        <p:nvPicPr>
          <p:cNvPr id="101" name="Shape 101"/>
          <p:cNvPicPr preferRelativeResize="0"/>
          <p:nvPr/>
        </p:nvPicPr>
        <p:blipFill rotWithShape="1">
          <a:blip r:embed="rId3">
            <a:alphaModFix/>
          </a:blip>
          <a:srcRect/>
          <a:stretch/>
        </p:blipFill>
        <p:spPr>
          <a:xfrm>
            <a:off x="4597400" y="685800"/>
            <a:ext cx="4546600" cy="5486400"/>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idx="4294967295"/>
          </p:nvPr>
        </p:nvSpPr>
        <p:spPr>
          <a:xfrm>
            <a:off x="4675332" y="685800"/>
            <a:ext cx="4191000" cy="1143000"/>
          </a:xfrm>
          <a:prstGeom prst="rect">
            <a:avLst/>
          </a:prstGeom>
          <a:noFill/>
          <a:ln>
            <a:noFill/>
          </a:ln>
          <a:effectLst>
            <a:outerShdw blurRad="63500" dist="35921" dir="2700000">
              <a:schemeClr val="lt2"/>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r>
              <a:rPr lang="en-US" sz="3600" b="1" i="0" u="none" strike="noStrike" cap="none" dirty="0">
                <a:solidFill>
                  <a:schemeClr val="dk1"/>
                </a:solidFill>
                <a:latin typeface="Times New Roman"/>
                <a:ea typeface="Times New Roman"/>
                <a:cs typeface="Times New Roman"/>
                <a:sym typeface="Times New Roman"/>
              </a:rPr>
              <a:t>Containment </a:t>
            </a:r>
            <a:r>
              <a:rPr lang="en-US" sz="3600" b="1" i="0" u="none" strike="noStrike" cap="none" dirty="0" smtClean="0">
                <a:solidFill>
                  <a:schemeClr val="dk1"/>
                </a:solidFill>
                <a:latin typeface="Times New Roman"/>
                <a:ea typeface="Times New Roman"/>
                <a:cs typeface="Times New Roman"/>
                <a:sym typeface="Times New Roman"/>
              </a:rPr>
              <a:t>Policy: Greece &amp; Turkey</a:t>
            </a:r>
            <a:endParaRPr dirty="0"/>
          </a:p>
        </p:txBody>
      </p:sp>
      <p:sp>
        <p:nvSpPr>
          <p:cNvPr id="114" name="Shape 114"/>
          <p:cNvSpPr txBox="1">
            <a:spLocks noGrp="1"/>
          </p:cNvSpPr>
          <p:nvPr>
            <p:ph type="body" idx="4294967295"/>
          </p:nvPr>
        </p:nvSpPr>
        <p:spPr>
          <a:xfrm>
            <a:off x="114300" y="1143000"/>
            <a:ext cx="4686300" cy="2286000"/>
          </a:xfrm>
          <a:prstGeom prst="rect">
            <a:avLst/>
          </a:prstGeom>
          <a:noFill/>
          <a:ln>
            <a:noFill/>
          </a:ln>
        </p:spPr>
        <p:txBody>
          <a:bodyPr spcFirstLastPara="1" wrap="square" lIns="91425" tIns="45700" rIns="91425" bIns="45700" anchor="t" anchorCtr="0">
            <a:noAutofit/>
          </a:bodyPr>
          <a:lstStyle/>
          <a:p>
            <a:pPr marL="342900" indent="-342900">
              <a:spcBef>
                <a:spcPts val="0"/>
              </a:spcBef>
              <a:buSzPts val="2400"/>
            </a:pPr>
            <a:r>
              <a:rPr lang="en-US" sz="2800" dirty="0">
                <a:solidFill>
                  <a:schemeClr val="tx1"/>
                </a:solidFill>
              </a:rPr>
              <a:t>In 1946 President Harry Truman asked Congress to assist Greece so they could remain a democracy</a:t>
            </a:r>
            <a:r>
              <a:rPr lang="en-US" sz="2800" dirty="0" smtClean="0">
                <a:solidFill>
                  <a:schemeClr val="tx1"/>
                </a:solidFill>
              </a:rPr>
              <a:t>.</a:t>
            </a:r>
          </a:p>
          <a:p>
            <a:pPr marL="342900" indent="-342900">
              <a:spcBef>
                <a:spcPts val="0"/>
              </a:spcBef>
              <a:buSzPts val="2400"/>
            </a:pPr>
            <a:endParaRPr lang="en-US" sz="2800" dirty="0" smtClean="0">
              <a:solidFill>
                <a:schemeClr val="tx1"/>
              </a:solidFill>
            </a:endParaRPr>
          </a:p>
          <a:p>
            <a:pPr marL="342900" indent="-342900">
              <a:spcBef>
                <a:spcPts val="0"/>
              </a:spcBef>
              <a:buSzPts val="2400"/>
            </a:pPr>
            <a:r>
              <a:rPr lang="en-US" sz="2800" dirty="0" smtClean="0">
                <a:solidFill>
                  <a:schemeClr val="tx1"/>
                </a:solidFill>
              </a:rPr>
              <a:t> Congress </a:t>
            </a:r>
            <a:r>
              <a:rPr lang="en-US" sz="2800" dirty="0">
                <a:solidFill>
                  <a:schemeClr val="tx1"/>
                </a:solidFill>
              </a:rPr>
              <a:t>responded  by sending military and $400 million </a:t>
            </a:r>
            <a:r>
              <a:rPr lang="en-US" sz="2800" dirty="0" smtClean="0">
                <a:solidFill>
                  <a:schemeClr val="tx1"/>
                </a:solidFill>
              </a:rPr>
              <a:t>to </a:t>
            </a:r>
            <a:r>
              <a:rPr lang="en-US" sz="2800" dirty="0">
                <a:solidFill>
                  <a:schemeClr val="tx1"/>
                </a:solidFill>
              </a:rPr>
              <a:t>Turkey and </a:t>
            </a:r>
            <a:r>
              <a:rPr lang="en-US" sz="2800" dirty="0" smtClean="0">
                <a:solidFill>
                  <a:schemeClr val="tx1"/>
                </a:solidFill>
              </a:rPr>
              <a:t>Greece.</a:t>
            </a:r>
          </a:p>
        </p:txBody>
      </p:sp>
      <p:sp>
        <p:nvSpPr>
          <p:cNvPr id="115" name="Shape 115"/>
          <p:cNvSpPr txBox="1"/>
          <p:nvPr/>
        </p:nvSpPr>
        <p:spPr>
          <a:xfrm>
            <a:off x="467645" y="5181600"/>
            <a:ext cx="3875755" cy="2400300"/>
          </a:xfrm>
          <a:prstGeom prst="rect">
            <a:avLst/>
          </a:prstGeom>
          <a:noFill/>
          <a:ln>
            <a:noFill/>
          </a:ln>
        </p:spPr>
        <p:txBody>
          <a:bodyPr spcFirstLastPara="1" wrap="square" lIns="91425" tIns="45700" rIns="91425" bIns="45700" anchor="t" anchorCtr="0">
            <a:noAutofit/>
          </a:bodyPr>
          <a:lstStyle/>
          <a:p>
            <a:pPr>
              <a:buClr>
                <a:srgbClr val="FF0000"/>
              </a:buClr>
              <a:buSzPts val="2000"/>
            </a:pPr>
            <a:r>
              <a:rPr lang="en-US" sz="2800" b="1" dirty="0">
                <a:solidFill>
                  <a:schemeClr val="dk1"/>
                </a:solidFill>
                <a:sym typeface="Calibri"/>
              </a:rPr>
              <a:t>Plan to stop spread of communism</a:t>
            </a:r>
            <a:endParaRPr lang="en-US" sz="2800" dirty="0"/>
          </a:p>
          <a:p>
            <a:pPr marL="0" marR="0" lvl="0" indent="0" algn="l" rtl="0">
              <a:lnSpc>
                <a:spcPct val="100000"/>
              </a:lnSpc>
              <a:spcBef>
                <a:spcPts val="0"/>
              </a:spcBef>
              <a:spcAft>
                <a:spcPts val="0"/>
              </a:spcAft>
              <a:buClr>
                <a:srgbClr val="FF0000"/>
              </a:buClr>
              <a:buSzPts val="2000"/>
              <a:buFont typeface="Arial"/>
              <a:buNone/>
            </a:pPr>
            <a:endParaRPr dirty="0"/>
          </a:p>
        </p:txBody>
      </p:sp>
      <p:pic>
        <p:nvPicPr>
          <p:cNvPr id="117" name="Shape 117"/>
          <p:cNvPicPr preferRelativeResize="0"/>
          <p:nvPr/>
        </p:nvPicPr>
        <p:blipFill rotWithShape="1">
          <a:blip r:embed="rId3">
            <a:alphaModFix/>
          </a:blip>
          <a:srcRect/>
          <a:stretch/>
        </p:blipFill>
        <p:spPr>
          <a:xfrm>
            <a:off x="4724400" y="2209800"/>
            <a:ext cx="4267200" cy="4648200"/>
          </a:xfrm>
          <a:prstGeom prst="rect">
            <a:avLst/>
          </a:prstGeom>
          <a:noFill/>
          <a:ln>
            <a:noFill/>
          </a:ln>
        </p:spPr>
      </p:pic>
      <p:sp>
        <p:nvSpPr>
          <p:cNvPr id="2" name="Rectangle 1"/>
          <p:cNvSpPr/>
          <p:nvPr/>
        </p:nvSpPr>
        <p:spPr>
          <a:xfrm>
            <a:off x="228600" y="533400"/>
            <a:ext cx="4114800" cy="523220"/>
          </a:xfrm>
          <a:prstGeom prst="rect">
            <a:avLst/>
          </a:prstGeom>
        </p:spPr>
        <p:txBody>
          <a:bodyPr wrap="square">
            <a:spAutoFit/>
          </a:bodyPr>
          <a:lstStyle/>
          <a:p>
            <a:pPr lvl="0">
              <a:spcBef>
                <a:spcPts val="1080"/>
              </a:spcBef>
              <a:buClr>
                <a:schemeClr val="dk1"/>
              </a:buClr>
              <a:buSzPts val="2400"/>
            </a:pPr>
            <a:r>
              <a:rPr lang="en-US" sz="2800" b="1" dirty="0">
                <a:solidFill>
                  <a:schemeClr val="dk1"/>
                </a:solidFill>
                <a:sym typeface="Calibri"/>
              </a:rPr>
              <a:t>Truman Doctrine</a:t>
            </a:r>
            <a:r>
              <a:rPr lang="en-US" sz="2800" dirty="0"/>
              <a:t>, </a:t>
            </a:r>
            <a:r>
              <a:rPr lang="en-US" sz="2800" b="1" dirty="0">
                <a:solidFill>
                  <a:schemeClr val="dk1"/>
                </a:solidFill>
                <a:sym typeface="Calibri"/>
              </a:rPr>
              <a:t>1947</a:t>
            </a:r>
            <a:endParaRPr lang="en-US" sz="2800" dirty="0"/>
          </a:p>
        </p:txBody>
      </p:sp>
    </p:spTree>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lvl="0"/>
            <a:r>
              <a:rPr lang="en-US" b="1" dirty="0"/>
              <a:t>Containment</a:t>
            </a:r>
            <a:r>
              <a:rPr lang="en-US" dirty="0"/>
              <a:t> </a:t>
            </a:r>
            <a:r>
              <a:rPr lang="en-US" b="1" dirty="0" smtClean="0"/>
              <a:t>&amp; the </a:t>
            </a:r>
            <a:r>
              <a:rPr lang="en-US" b="1" dirty="0"/>
              <a:t>Truman Doctrine</a:t>
            </a:r>
            <a:r>
              <a:rPr lang="en-US" dirty="0"/>
              <a:t/>
            </a:r>
            <a:br>
              <a:rPr lang="en-US" dirty="0"/>
            </a:br>
            <a:endParaRPr lang="en-US" dirty="0"/>
          </a:p>
        </p:txBody>
      </p:sp>
      <p:sp>
        <p:nvSpPr>
          <p:cNvPr id="3" name="Text Placeholder 2"/>
          <p:cNvSpPr>
            <a:spLocks noGrp="1"/>
          </p:cNvSpPr>
          <p:nvPr>
            <p:ph type="body" idx="1"/>
          </p:nvPr>
        </p:nvSpPr>
        <p:spPr>
          <a:xfrm>
            <a:off x="457200" y="1600200"/>
            <a:ext cx="8382000" cy="5105400"/>
          </a:xfrm>
        </p:spPr>
        <p:txBody>
          <a:bodyPr/>
          <a:lstStyle/>
          <a:p>
            <a:pPr lvl="0"/>
            <a:r>
              <a:rPr lang="en-US" sz="2400" b="1" dirty="0"/>
              <a:t>Containment</a:t>
            </a:r>
            <a:r>
              <a:rPr lang="en-US" sz="2400" dirty="0"/>
              <a:t> </a:t>
            </a:r>
            <a:r>
              <a:rPr lang="en-US" sz="2400" b="1" dirty="0"/>
              <a:t>and the Truman Doctrine</a:t>
            </a:r>
            <a:endParaRPr lang="en-US" sz="2400" dirty="0"/>
          </a:p>
          <a:p>
            <a:pPr lvl="1"/>
            <a:r>
              <a:rPr lang="en-US" sz="2400" dirty="0"/>
              <a:t>Immediately after World War II, a United States diplomat working in the Soviet Union sent a telegram to </a:t>
            </a:r>
            <a:r>
              <a:rPr lang="en-US" sz="2400" b="1" dirty="0"/>
              <a:t>President Harry Truman</a:t>
            </a:r>
            <a:r>
              <a:rPr lang="en-US" sz="2400" dirty="0"/>
              <a:t> warning that the Soviet Union wanted to spread communism all over Europe and the World.  </a:t>
            </a:r>
          </a:p>
          <a:p>
            <a:pPr lvl="1"/>
            <a:r>
              <a:rPr lang="en-US" sz="2400" dirty="0"/>
              <a:t>This man suggested a policy of </a:t>
            </a:r>
            <a:r>
              <a:rPr lang="en-US" sz="2400" b="1" u="sng" dirty="0"/>
              <a:t>(5</a:t>
            </a:r>
            <a:r>
              <a:rPr lang="en-US" sz="2400" b="1" u="sng" dirty="0" smtClean="0"/>
              <a:t>) Containment  </a:t>
            </a:r>
            <a:r>
              <a:rPr lang="en-US" sz="2400" dirty="0"/>
              <a:t>to President Truman.  </a:t>
            </a:r>
            <a:r>
              <a:rPr lang="en-US" sz="2400" b="1" dirty="0"/>
              <a:t>This means that the United States would stop the spread of communism but would not try to take back communist ruled countries from the Soviet Union</a:t>
            </a:r>
            <a:r>
              <a:rPr lang="en-US" sz="2400" dirty="0"/>
              <a:t>. </a:t>
            </a:r>
          </a:p>
          <a:p>
            <a:pPr lvl="1"/>
            <a:r>
              <a:rPr lang="en-US" sz="2400" dirty="0"/>
              <a:t>This policy became known as the (6</a:t>
            </a:r>
            <a:r>
              <a:rPr lang="en-US" sz="2400" dirty="0" smtClean="0"/>
              <a:t>) </a:t>
            </a:r>
            <a:r>
              <a:rPr lang="en-US" sz="2400" b="1" u="sng" dirty="0" smtClean="0"/>
              <a:t>Containment Policy</a:t>
            </a:r>
            <a:endParaRPr lang="en-US" b="1" u="sng" dirty="0"/>
          </a:p>
        </p:txBody>
      </p:sp>
    </p:spTree>
    <p:extLst>
      <p:ext uri="{BB962C8B-B14F-4D97-AF65-F5344CB8AC3E}">
        <p14:creationId xmlns:p14="http://schemas.microsoft.com/office/powerpoint/2010/main" val="1622719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idx="4294967295"/>
          </p:nvPr>
        </p:nvSpPr>
        <p:spPr>
          <a:xfrm>
            <a:off x="4572000" y="0"/>
            <a:ext cx="4191000" cy="1143000"/>
          </a:xfrm>
          <a:prstGeom prst="rect">
            <a:avLst/>
          </a:prstGeom>
          <a:noFill/>
          <a:ln>
            <a:noFill/>
          </a:ln>
          <a:effectLst>
            <a:outerShdw blurRad="63500" dist="35921" dir="2700000">
              <a:schemeClr val="lt2"/>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r>
              <a:rPr lang="en-US" sz="3600" b="1" i="0" u="none" strike="noStrike" cap="none">
                <a:solidFill>
                  <a:schemeClr val="dk1"/>
                </a:solidFill>
                <a:latin typeface="Times New Roman"/>
                <a:ea typeface="Times New Roman"/>
                <a:cs typeface="Times New Roman"/>
                <a:sym typeface="Times New Roman"/>
              </a:rPr>
              <a:t>Containment Policy</a:t>
            </a:r>
            <a:endParaRPr/>
          </a:p>
        </p:txBody>
      </p:sp>
      <p:sp>
        <p:nvSpPr>
          <p:cNvPr id="114" name="Shape 114"/>
          <p:cNvSpPr txBox="1">
            <a:spLocks noGrp="1"/>
          </p:cNvSpPr>
          <p:nvPr>
            <p:ph type="body" idx="4294967295"/>
          </p:nvPr>
        </p:nvSpPr>
        <p:spPr>
          <a:xfrm>
            <a:off x="457200" y="990600"/>
            <a:ext cx="8077200" cy="2286000"/>
          </a:xfrm>
          <a:prstGeom prst="rect">
            <a:avLst/>
          </a:prstGeom>
          <a:noFill/>
          <a:ln>
            <a:noFill/>
          </a:ln>
        </p:spPr>
        <p:txBody>
          <a:bodyPr spcFirstLastPara="1" wrap="square" lIns="91425" tIns="45700" rIns="91425" bIns="45700" anchor="t" anchorCtr="0">
            <a:noAutofit/>
          </a:bodyPr>
          <a:lstStyle/>
          <a:p>
            <a:pPr marL="25400" indent="0">
              <a:buNone/>
            </a:pPr>
            <a:r>
              <a:rPr lang="en-US" sz="2800" b="1" dirty="0" smtClean="0"/>
              <a:t>The </a:t>
            </a:r>
            <a:r>
              <a:rPr lang="en-US" sz="2800" b="1" dirty="0"/>
              <a:t>following is an excerpt from a speech made by President Harry Truman in March, 1947</a:t>
            </a:r>
            <a:r>
              <a:rPr lang="en-US" sz="2800" b="1" dirty="0" smtClean="0"/>
              <a:t>.</a:t>
            </a:r>
          </a:p>
          <a:p>
            <a:pPr marL="25400" indent="0">
              <a:buNone/>
            </a:pPr>
            <a:endParaRPr lang="en-US" sz="2800" dirty="0"/>
          </a:p>
          <a:p>
            <a:r>
              <a:rPr lang="en-US" sz="2800" dirty="0"/>
              <a:t>…I do not believe that the </a:t>
            </a:r>
            <a:r>
              <a:rPr lang="en-US" sz="2800" dirty="0" smtClean="0"/>
              <a:t>American wishes </a:t>
            </a:r>
            <a:r>
              <a:rPr lang="en-US" sz="2800" dirty="0"/>
              <a:t>to turn a deaf ear to the </a:t>
            </a:r>
            <a:r>
              <a:rPr lang="en-US" sz="2800" b="1" dirty="0" smtClean="0"/>
              <a:t>Greek </a:t>
            </a:r>
            <a:r>
              <a:rPr lang="en-US" sz="2800" b="1" dirty="0"/>
              <a:t>Government</a:t>
            </a:r>
            <a:r>
              <a:rPr lang="en-US" sz="2800" dirty="0"/>
              <a:t>.… </a:t>
            </a:r>
            <a:r>
              <a:rPr lang="en-US" sz="2800" dirty="0" smtClean="0"/>
              <a:t>a </a:t>
            </a:r>
            <a:r>
              <a:rPr lang="en-US" sz="2800" b="1" dirty="0"/>
              <a:t>militant </a:t>
            </a:r>
            <a:r>
              <a:rPr lang="en-US" sz="2800" b="1" dirty="0" smtClean="0"/>
              <a:t>minority</a:t>
            </a:r>
            <a:r>
              <a:rPr lang="en-US" sz="2800" dirty="0" smtClean="0"/>
              <a:t>, </a:t>
            </a:r>
            <a:r>
              <a:rPr lang="en-US" sz="2800" dirty="0"/>
              <a:t>was able to create </a:t>
            </a:r>
            <a:r>
              <a:rPr lang="en-US" sz="2800" b="1" dirty="0"/>
              <a:t>political </a:t>
            </a:r>
            <a:r>
              <a:rPr lang="en-US" sz="2800" b="1" dirty="0" smtClean="0"/>
              <a:t>chaos. </a:t>
            </a:r>
            <a:r>
              <a:rPr lang="en-US" sz="2800" dirty="0" smtClean="0"/>
              <a:t>Meanwhile</a:t>
            </a:r>
            <a:r>
              <a:rPr lang="en-US" sz="2800" dirty="0"/>
              <a:t>, the</a:t>
            </a:r>
            <a:r>
              <a:rPr lang="en-US" sz="2800" b="1" dirty="0"/>
              <a:t> Greek Government is unable to cope </a:t>
            </a:r>
            <a:r>
              <a:rPr lang="en-US" sz="2800" dirty="0"/>
              <a:t>with the situation. The Greek </a:t>
            </a:r>
            <a:r>
              <a:rPr lang="en-US" sz="2800" dirty="0" smtClean="0"/>
              <a:t>Army </a:t>
            </a:r>
            <a:r>
              <a:rPr lang="en-US" sz="2800" b="1" dirty="0" smtClean="0"/>
              <a:t>needs </a:t>
            </a:r>
            <a:r>
              <a:rPr lang="en-US" sz="2800" dirty="0"/>
              <a:t>supplies and </a:t>
            </a:r>
            <a:r>
              <a:rPr lang="en-US" sz="2800" dirty="0" smtClean="0"/>
              <a:t>equipment. </a:t>
            </a:r>
            <a:r>
              <a:rPr lang="en-US" sz="2800" b="1" dirty="0"/>
              <a:t>Greece must have assistance if it is to become a self-supporting and self-respecting democracy.…</a:t>
            </a:r>
          </a:p>
          <a:p>
            <a:pPr marL="25400" indent="0">
              <a:buNone/>
            </a:pPr>
            <a:r>
              <a:rPr lang="en-US" b="1" dirty="0"/>
              <a:t>  </a:t>
            </a:r>
            <a:endParaRPr lang="en-US" dirty="0"/>
          </a:p>
          <a:p>
            <a:pPr marL="342900" marR="0" lvl="0" indent="-342900" algn="l" rtl="0">
              <a:lnSpc>
                <a:spcPct val="100000"/>
              </a:lnSpc>
              <a:spcBef>
                <a:spcPts val="0"/>
              </a:spcBef>
              <a:spcAft>
                <a:spcPts val="0"/>
              </a:spcAft>
              <a:buClr>
                <a:schemeClr val="dk1"/>
              </a:buClr>
              <a:buSzPts val="2400"/>
              <a:buFont typeface="Arial"/>
              <a:buChar char="•"/>
            </a:pPr>
            <a:endParaRPr dirty="0"/>
          </a:p>
        </p:txBody>
      </p:sp>
    </p:spTree>
    <p:extLst>
      <p:ext uri="{BB962C8B-B14F-4D97-AF65-F5344CB8AC3E}">
        <p14:creationId xmlns:p14="http://schemas.microsoft.com/office/powerpoint/2010/main" val="980102328"/>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Default Design">
  <a:themeElements>
    <a:clrScheme name="Office">
      <a:dk1>
        <a:srgbClr val="000000"/>
      </a:dk1>
      <a:lt1>
        <a:srgbClr val="FFFFFF"/>
      </a:lt1>
      <a:dk2>
        <a:srgbClr val="1F497D"/>
      </a:dk2>
      <a:lt2>
        <a:srgbClr val="EEECE1"/>
      </a:lt2>
      <a:accent1>
        <a:srgbClr val="4F81BD"/>
      </a:accent1>
      <a:accent2>
        <a:srgbClr val="C0504D"/>
      </a:accent2>
      <a:accent3>
        <a:srgbClr val="FFFFFF"/>
      </a:accent3>
      <a:accent4>
        <a:srgbClr val="4F81BD"/>
      </a:accent4>
      <a:accent5>
        <a:srgbClr val="C0504D"/>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7589</TotalTime>
  <Words>3448</Words>
  <Application>Microsoft Office PowerPoint</Application>
  <PresentationFormat>On-screen Show (4:3)</PresentationFormat>
  <Paragraphs>182</Paragraphs>
  <Slides>43</Slides>
  <Notes>15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UNITED STATES HISTORY  Unit 9 </vt:lpstr>
      <vt:lpstr>Cold War in Europe </vt:lpstr>
      <vt:lpstr>Origin of the Cold War </vt:lpstr>
      <vt:lpstr>PowerPoint Presentation</vt:lpstr>
      <vt:lpstr>Origin of the Cold War </vt:lpstr>
      <vt:lpstr>PowerPoint Presentation</vt:lpstr>
      <vt:lpstr>Containment Policy: Greece &amp; Turkey</vt:lpstr>
      <vt:lpstr>Containment &amp; the Truman Doctrine </vt:lpstr>
      <vt:lpstr>Containment Policy</vt:lpstr>
      <vt:lpstr>U.S. Financial Aid to Europe</vt:lpstr>
      <vt:lpstr>U.S. Financial Aid to Europe</vt:lpstr>
      <vt:lpstr>Berlin Blockade</vt:lpstr>
      <vt:lpstr>Berlin Blockade</vt:lpstr>
      <vt:lpstr>Collective Security:  NATO &amp; Warsaw </vt:lpstr>
      <vt:lpstr>Cold War in Asia </vt:lpstr>
      <vt:lpstr>Cold War in Asia </vt:lpstr>
      <vt:lpstr>MAPS OF KOREA</vt:lpstr>
      <vt:lpstr>Cold War in Asia: Korean War </vt:lpstr>
      <vt:lpstr>MAPS OF KOREA</vt:lpstr>
      <vt:lpstr>Cold War in Asia: Korean War </vt:lpstr>
      <vt:lpstr>N. AND S. KOREAN ADVANCES</vt:lpstr>
      <vt:lpstr>Cold War in Asia: Korean War </vt:lpstr>
      <vt:lpstr>American in the Cold War:  Second Red Scare  </vt:lpstr>
      <vt:lpstr>American in the Cold War:  McCarthyism  </vt:lpstr>
      <vt:lpstr>Harry Truman’s Domestic Policies </vt:lpstr>
      <vt:lpstr>BABY BOOMER CHART</vt:lpstr>
      <vt:lpstr>Dwight Eisenhower: Domestic Policies </vt:lpstr>
      <vt:lpstr>PowerPoint Presentation</vt:lpstr>
      <vt:lpstr>Pop Culture in the 1950’s</vt:lpstr>
      <vt:lpstr>1950’s Cold War: CIA </vt:lpstr>
      <vt:lpstr>Dwight  Eisenhower’s Cold War Policies </vt:lpstr>
      <vt:lpstr>Cold War: Space Race  </vt:lpstr>
      <vt:lpstr>Cold War: U-2 Incident </vt:lpstr>
      <vt:lpstr>COLD WAR MAP IN 1959</vt:lpstr>
      <vt:lpstr>Kennedy (JFK) and  the Cold War </vt:lpstr>
      <vt:lpstr>Kennedy (JFK): Bay of Pigs Invasion </vt:lpstr>
      <vt:lpstr>CUBAN MISSILE CRISIS! THE MEN INVOLVED: Kennedy           Castro           Khrushchev </vt:lpstr>
      <vt:lpstr>Kennedy (JFK): Cuban Missile Crisis </vt:lpstr>
      <vt:lpstr>THE CUBAN MISSILE CRISIS! </vt:lpstr>
      <vt:lpstr>Kennedy (JFK): Cuban Missile Crisis </vt:lpstr>
      <vt:lpstr>Kennedy (JFK): Cuban Missile Crisis </vt:lpstr>
      <vt:lpstr>Kennedy (JFK):Berlin Wall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HISTORY  Unit 9</dc:title>
  <dc:creator>McPhail, Amy</dc:creator>
  <cp:lastModifiedBy>McPhail, Amy</cp:lastModifiedBy>
  <cp:revision>43</cp:revision>
  <dcterms:modified xsi:type="dcterms:W3CDTF">2019-02-07T16:36:39Z</dcterms:modified>
</cp:coreProperties>
</file>