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2"/>
  </p:notesMasterIdLst>
  <p:handoutMasterIdLst>
    <p:handoutMasterId r:id="rId53"/>
  </p:handoutMasterIdLst>
  <p:sldIdLst>
    <p:sldId id="256" r:id="rId4"/>
    <p:sldId id="257" r:id="rId5"/>
    <p:sldId id="259" r:id="rId6"/>
    <p:sldId id="258" r:id="rId7"/>
    <p:sldId id="298" r:id="rId8"/>
    <p:sldId id="260" r:id="rId9"/>
    <p:sldId id="299" r:id="rId10"/>
    <p:sldId id="261" r:id="rId11"/>
    <p:sldId id="262" r:id="rId12"/>
    <p:sldId id="300" r:id="rId13"/>
    <p:sldId id="301" r:id="rId14"/>
    <p:sldId id="264" r:id="rId15"/>
    <p:sldId id="266" r:id="rId16"/>
    <p:sldId id="265" r:id="rId17"/>
    <p:sldId id="293" r:id="rId18"/>
    <p:sldId id="316" r:id="rId19"/>
    <p:sldId id="268" r:id="rId20"/>
    <p:sldId id="302" r:id="rId21"/>
    <p:sldId id="303" r:id="rId22"/>
    <p:sldId id="318" r:id="rId23"/>
    <p:sldId id="309" r:id="rId24"/>
    <p:sldId id="269" r:id="rId25"/>
    <p:sldId id="270" r:id="rId26"/>
    <p:sldId id="272" r:id="rId27"/>
    <p:sldId id="276" r:id="rId28"/>
    <p:sldId id="282" r:id="rId29"/>
    <p:sldId id="284" r:id="rId30"/>
    <p:sldId id="277" r:id="rId31"/>
    <p:sldId id="311" r:id="rId32"/>
    <p:sldId id="278" r:id="rId33"/>
    <p:sldId id="317" r:id="rId34"/>
    <p:sldId id="304" r:id="rId35"/>
    <p:sldId id="283" r:id="rId36"/>
    <p:sldId id="279" r:id="rId37"/>
    <p:sldId id="305" r:id="rId38"/>
    <p:sldId id="285" r:id="rId39"/>
    <p:sldId id="286" r:id="rId40"/>
    <p:sldId id="314" r:id="rId41"/>
    <p:sldId id="294" r:id="rId42"/>
    <p:sldId id="288" r:id="rId43"/>
    <p:sldId id="295" r:id="rId44"/>
    <p:sldId id="296" r:id="rId45"/>
    <p:sldId id="306" r:id="rId46"/>
    <p:sldId id="308" r:id="rId47"/>
    <p:sldId id="313" r:id="rId48"/>
    <p:sldId id="297" r:id="rId49"/>
    <p:sldId id="307" r:id="rId50"/>
    <p:sldId id="315"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9999"/>
    <a:srgbClr val="CC66FF"/>
    <a:srgbClr val="9966FF"/>
    <a:srgbClr val="66CCFF"/>
    <a:srgbClr val="FF7C8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49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9AB3541-C787-4D69-A4A3-0B54538597D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BC23DADC-2B50-4EED-B109-B1AF943132E8}"/>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F9B2A226-0076-40FA-8570-1EC007D6EB5E}" type="datetimeFigureOut">
              <a:rPr lang="en-US"/>
              <a:pPr>
                <a:defRPr/>
              </a:pPr>
              <a:t>10/23/2018</a:t>
            </a:fld>
            <a:endParaRPr lang="en-US"/>
          </a:p>
        </p:txBody>
      </p:sp>
      <p:sp>
        <p:nvSpPr>
          <p:cNvPr id="4" name="Footer Placeholder 3">
            <a:extLst>
              <a:ext uri="{FF2B5EF4-FFF2-40B4-BE49-F238E27FC236}">
                <a16:creationId xmlns:a16="http://schemas.microsoft.com/office/drawing/2014/main" xmlns="" id="{C94B27BB-BCF0-40FE-A4F0-FCABC0F4555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F2564BC3-CA64-406F-A789-638D63791A5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834015D-78C9-4C8E-B4DE-9402444527F7}" type="slidenum">
              <a:rPr lang="en-US" altLang="en-US"/>
              <a:pPr>
                <a:defRPr/>
              </a:pPr>
              <a:t>‹#›</a:t>
            </a:fld>
            <a:endParaRPr lang="en-US" altLang="en-US"/>
          </a:p>
        </p:txBody>
      </p:sp>
    </p:spTree>
    <p:extLst>
      <p:ext uri="{BB962C8B-B14F-4D97-AF65-F5344CB8AC3E}">
        <p14:creationId xmlns:p14="http://schemas.microsoft.com/office/powerpoint/2010/main" val="375064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D619847-51FC-4F97-BC89-3526FB54E77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xmlns="" id="{CDCE5846-B8FC-4B82-AB0B-96E3ACD663B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3608317-2CAD-4E2A-80FB-15C799CB19DF}" type="datetimeFigureOut">
              <a:rPr lang="en-US"/>
              <a:pPr>
                <a:defRPr/>
              </a:pPr>
              <a:t>10/23/2018</a:t>
            </a:fld>
            <a:endParaRPr lang="en-US"/>
          </a:p>
        </p:txBody>
      </p:sp>
      <p:sp>
        <p:nvSpPr>
          <p:cNvPr id="4" name="Slide Image Placeholder 3">
            <a:extLst>
              <a:ext uri="{FF2B5EF4-FFF2-40B4-BE49-F238E27FC236}">
                <a16:creationId xmlns:a16="http://schemas.microsoft.com/office/drawing/2014/main" xmlns="" id="{4BFD4590-C2F9-4858-BB64-5B6BF23112C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33903879-5700-4F41-8B06-6116865788C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80C4B174-F4B2-4443-81EF-4A0EA128DC3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57A1A68B-AF1F-4FF7-8811-813AF41FD10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F3A9324-5D6D-4014-9BAA-F3EA36D3848A}" type="slidenum">
              <a:rPr lang="en-US" altLang="en-US"/>
              <a:pPr>
                <a:defRPr/>
              </a:pPr>
              <a:t>‹#›</a:t>
            </a:fld>
            <a:endParaRPr lang="en-US" altLang="en-US"/>
          </a:p>
        </p:txBody>
      </p:sp>
    </p:spTree>
    <p:extLst>
      <p:ext uri="{BB962C8B-B14F-4D97-AF65-F5344CB8AC3E}">
        <p14:creationId xmlns:p14="http://schemas.microsoft.com/office/powerpoint/2010/main" val="3566936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xmlns="" id="{1701081B-AE50-4208-944E-D613D3D188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xmlns="" id="{C675B614-A50E-4DCB-ADFD-490AD32A95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xmlns="" id="{AF556FDC-E807-4D68-B82E-C106FB1BD5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A09C0C-5FC2-4568-B452-660428230D0A}" type="slidenum">
              <a:rPr lang="en-US" altLang="en-US" smtClean="0"/>
              <a:pPr>
                <a:spcBef>
                  <a:spcPct val="0"/>
                </a:spcBef>
              </a:pPr>
              <a:t>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xmlns="" id="{1701081B-AE50-4208-944E-D613D3D188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xmlns="" id="{C675B614-A50E-4DCB-ADFD-490AD32A95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xmlns="" id="{AF556FDC-E807-4D68-B82E-C106FB1BD5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A09C0C-5FC2-4568-B452-660428230D0A}" type="slidenum">
              <a:rPr lang="en-US" altLang="en-US" smtClean="0"/>
              <a:pPr>
                <a:spcBef>
                  <a:spcPct val="0"/>
                </a:spcBef>
              </a:pPr>
              <a:t>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AF067622-7941-4EC5-9D8E-97740687377A}"/>
              </a:ext>
            </a:extLst>
          </p:cNvPr>
          <p:cNvSpPr>
            <a:spLocks noGrp="1"/>
          </p:cNvSpPr>
          <p:nvPr>
            <p:ph type="dt" sz="half" idx="10"/>
          </p:nvPr>
        </p:nvSpPr>
        <p:spPr/>
        <p:txBody>
          <a:bodyPr/>
          <a:lstStyle>
            <a:lvl1pPr>
              <a:defRPr/>
            </a:lvl1pPr>
          </a:lstStyle>
          <a:p>
            <a:pPr>
              <a:defRPr/>
            </a:pPr>
            <a:fld id="{EB870E39-8F21-48B3-89A8-69C571B97889}" type="datetimeFigureOut">
              <a:rPr lang="en-US"/>
              <a:pPr>
                <a:defRPr/>
              </a:pPr>
              <a:t>10/23/2018</a:t>
            </a:fld>
            <a:endParaRPr lang="en-US"/>
          </a:p>
        </p:txBody>
      </p:sp>
      <p:sp>
        <p:nvSpPr>
          <p:cNvPr id="5" name="Footer Placeholder 4">
            <a:extLst>
              <a:ext uri="{FF2B5EF4-FFF2-40B4-BE49-F238E27FC236}">
                <a16:creationId xmlns:a16="http://schemas.microsoft.com/office/drawing/2014/main" xmlns="" id="{24B2A017-364C-4501-AD49-8B4398378EB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10626F1-A6C3-495F-A64B-2AB6D606E505}"/>
              </a:ext>
            </a:extLst>
          </p:cNvPr>
          <p:cNvSpPr>
            <a:spLocks noGrp="1"/>
          </p:cNvSpPr>
          <p:nvPr>
            <p:ph type="sldNum" sz="quarter" idx="12"/>
          </p:nvPr>
        </p:nvSpPr>
        <p:spPr/>
        <p:txBody>
          <a:bodyPr/>
          <a:lstStyle>
            <a:lvl1pPr>
              <a:defRPr/>
            </a:lvl1pPr>
          </a:lstStyle>
          <a:p>
            <a:pPr>
              <a:defRPr/>
            </a:pPr>
            <a:fld id="{E1211664-CBFF-4AF5-8B98-59561BF910CB}" type="slidenum">
              <a:rPr lang="en-US" altLang="en-US"/>
              <a:pPr>
                <a:defRPr/>
              </a:pPr>
              <a:t>‹#›</a:t>
            </a:fld>
            <a:endParaRPr lang="en-US" altLang="en-US"/>
          </a:p>
        </p:txBody>
      </p:sp>
    </p:spTree>
    <p:extLst>
      <p:ext uri="{BB962C8B-B14F-4D97-AF65-F5344CB8AC3E}">
        <p14:creationId xmlns:p14="http://schemas.microsoft.com/office/powerpoint/2010/main" val="2642186365"/>
      </p:ext>
    </p:extLst>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55CFA1-8DF7-46FF-804D-9ADA4686E1A8}"/>
              </a:ext>
            </a:extLst>
          </p:cNvPr>
          <p:cNvSpPr>
            <a:spLocks noGrp="1"/>
          </p:cNvSpPr>
          <p:nvPr>
            <p:ph type="dt" sz="half" idx="10"/>
          </p:nvPr>
        </p:nvSpPr>
        <p:spPr/>
        <p:txBody>
          <a:bodyPr/>
          <a:lstStyle>
            <a:lvl1pPr>
              <a:defRPr/>
            </a:lvl1pPr>
          </a:lstStyle>
          <a:p>
            <a:pPr>
              <a:defRPr/>
            </a:pPr>
            <a:fld id="{CA904490-EB33-4F92-AB21-5C3E471D3364}" type="datetimeFigureOut">
              <a:rPr lang="en-US"/>
              <a:pPr>
                <a:defRPr/>
              </a:pPr>
              <a:t>10/23/2018</a:t>
            </a:fld>
            <a:endParaRPr lang="en-US"/>
          </a:p>
        </p:txBody>
      </p:sp>
      <p:sp>
        <p:nvSpPr>
          <p:cNvPr id="5" name="Footer Placeholder 4">
            <a:extLst>
              <a:ext uri="{FF2B5EF4-FFF2-40B4-BE49-F238E27FC236}">
                <a16:creationId xmlns:a16="http://schemas.microsoft.com/office/drawing/2014/main" xmlns="" id="{8DBCD3B2-1E7F-453A-9DEB-CD4CE58771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BAF88ED-AF23-4D8B-AE63-EE8693556292}"/>
              </a:ext>
            </a:extLst>
          </p:cNvPr>
          <p:cNvSpPr>
            <a:spLocks noGrp="1"/>
          </p:cNvSpPr>
          <p:nvPr>
            <p:ph type="sldNum" sz="quarter" idx="12"/>
          </p:nvPr>
        </p:nvSpPr>
        <p:spPr/>
        <p:txBody>
          <a:bodyPr/>
          <a:lstStyle>
            <a:lvl1pPr>
              <a:defRPr/>
            </a:lvl1pPr>
          </a:lstStyle>
          <a:p>
            <a:pPr>
              <a:defRPr/>
            </a:pPr>
            <a:fld id="{9E3E2623-7AB8-4641-AB4A-98D9DC92579C}" type="slidenum">
              <a:rPr lang="en-US" altLang="en-US"/>
              <a:pPr>
                <a:defRPr/>
              </a:pPr>
              <a:t>‹#›</a:t>
            </a:fld>
            <a:endParaRPr lang="en-US" altLang="en-US"/>
          </a:p>
        </p:txBody>
      </p:sp>
    </p:spTree>
    <p:extLst>
      <p:ext uri="{BB962C8B-B14F-4D97-AF65-F5344CB8AC3E}">
        <p14:creationId xmlns:p14="http://schemas.microsoft.com/office/powerpoint/2010/main" val="57181110"/>
      </p:ext>
    </p:extLst>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F489FB-87C8-47A2-ACD9-015894C2F33F}"/>
              </a:ext>
            </a:extLst>
          </p:cNvPr>
          <p:cNvSpPr>
            <a:spLocks noGrp="1"/>
          </p:cNvSpPr>
          <p:nvPr>
            <p:ph type="dt" sz="half" idx="10"/>
          </p:nvPr>
        </p:nvSpPr>
        <p:spPr/>
        <p:txBody>
          <a:bodyPr/>
          <a:lstStyle>
            <a:lvl1pPr>
              <a:defRPr/>
            </a:lvl1pPr>
          </a:lstStyle>
          <a:p>
            <a:pPr>
              <a:defRPr/>
            </a:pPr>
            <a:fld id="{86649A2F-3685-44BF-9809-D56F55748C52}" type="datetimeFigureOut">
              <a:rPr lang="en-US"/>
              <a:pPr>
                <a:defRPr/>
              </a:pPr>
              <a:t>10/23/2018</a:t>
            </a:fld>
            <a:endParaRPr lang="en-US"/>
          </a:p>
        </p:txBody>
      </p:sp>
      <p:sp>
        <p:nvSpPr>
          <p:cNvPr id="5" name="Footer Placeholder 4">
            <a:extLst>
              <a:ext uri="{FF2B5EF4-FFF2-40B4-BE49-F238E27FC236}">
                <a16:creationId xmlns:a16="http://schemas.microsoft.com/office/drawing/2014/main" xmlns="" id="{9D44F23A-4F95-49BC-9728-C0E0F37539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FDEF3A2-2ECF-40AB-8269-E5846FBE7C95}"/>
              </a:ext>
            </a:extLst>
          </p:cNvPr>
          <p:cNvSpPr>
            <a:spLocks noGrp="1"/>
          </p:cNvSpPr>
          <p:nvPr>
            <p:ph type="sldNum" sz="quarter" idx="12"/>
          </p:nvPr>
        </p:nvSpPr>
        <p:spPr/>
        <p:txBody>
          <a:bodyPr/>
          <a:lstStyle>
            <a:lvl1pPr>
              <a:defRPr/>
            </a:lvl1pPr>
          </a:lstStyle>
          <a:p>
            <a:pPr>
              <a:defRPr/>
            </a:pPr>
            <a:fld id="{C3EAA630-2364-4DF0-B9D6-D6783AC8D002}" type="slidenum">
              <a:rPr lang="en-US" altLang="en-US"/>
              <a:pPr>
                <a:defRPr/>
              </a:pPr>
              <a:t>‹#›</a:t>
            </a:fld>
            <a:endParaRPr lang="en-US" altLang="en-US"/>
          </a:p>
        </p:txBody>
      </p:sp>
    </p:spTree>
    <p:extLst>
      <p:ext uri="{BB962C8B-B14F-4D97-AF65-F5344CB8AC3E}">
        <p14:creationId xmlns:p14="http://schemas.microsoft.com/office/powerpoint/2010/main" val="2929941691"/>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1F7152-3FA2-4774-913D-7CB967244C13}"/>
              </a:ext>
            </a:extLst>
          </p:cNvPr>
          <p:cNvSpPr>
            <a:spLocks noGrp="1"/>
          </p:cNvSpPr>
          <p:nvPr>
            <p:ph type="dt" sz="half" idx="10"/>
          </p:nvPr>
        </p:nvSpPr>
        <p:spPr/>
        <p:txBody>
          <a:bodyPr/>
          <a:lstStyle>
            <a:lvl1pPr>
              <a:defRPr/>
            </a:lvl1pPr>
          </a:lstStyle>
          <a:p>
            <a:pPr>
              <a:defRPr/>
            </a:pPr>
            <a:fld id="{674DC49F-C654-4771-86F8-2AE006DD8D38}" type="datetimeFigureOut">
              <a:rPr lang="en-US"/>
              <a:pPr>
                <a:defRPr/>
              </a:pPr>
              <a:t>10/23/2018</a:t>
            </a:fld>
            <a:endParaRPr lang="en-US"/>
          </a:p>
        </p:txBody>
      </p:sp>
      <p:sp>
        <p:nvSpPr>
          <p:cNvPr id="5" name="Footer Placeholder 4">
            <a:extLst>
              <a:ext uri="{FF2B5EF4-FFF2-40B4-BE49-F238E27FC236}">
                <a16:creationId xmlns:a16="http://schemas.microsoft.com/office/drawing/2014/main" xmlns="" id="{3CF9874B-AD38-4DE3-B692-EA94DE4C8B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2562193-E8F5-4BC5-B6B4-121EB0FA7365}"/>
              </a:ext>
            </a:extLst>
          </p:cNvPr>
          <p:cNvSpPr>
            <a:spLocks noGrp="1"/>
          </p:cNvSpPr>
          <p:nvPr>
            <p:ph type="sldNum" sz="quarter" idx="12"/>
          </p:nvPr>
        </p:nvSpPr>
        <p:spPr/>
        <p:txBody>
          <a:bodyPr/>
          <a:lstStyle>
            <a:lvl1pPr>
              <a:defRPr/>
            </a:lvl1pPr>
          </a:lstStyle>
          <a:p>
            <a:pPr>
              <a:defRPr/>
            </a:pPr>
            <a:fld id="{A49DBCD9-FAF6-4414-B2EF-B339BE7DD145}" type="slidenum">
              <a:rPr lang="en-US" altLang="en-US"/>
              <a:pPr>
                <a:defRPr/>
              </a:pPr>
              <a:t>‹#›</a:t>
            </a:fld>
            <a:endParaRPr lang="en-US" altLang="en-US"/>
          </a:p>
        </p:txBody>
      </p:sp>
    </p:spTree>
    <p:extLst>
      <p:ext uri="{BB962C8B-B14F-4D97-AF65-F5344CB8AC3E}">
        <p14:creationId xmlns:p14="http://schemas.microsoft.com/office/powerpoint/2010/main" val="1045633094"/>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5BE3FF0-2288-4B86-81CB-F9A53B022AA1}"/>
              </a:ext>
            </a:extLst>
          </p:cNvPr>
          <p:cNvSpPr>
            <a:spLocks noGrp="1"/>
          </p:cNvSpPr>
          <p:nvPr>
            <p:ph type="dt" sz="half" idx="10"/>
          </p:nvPr>
        </p:nvSpPr>
        <p:spPr/>
        <p:txBody>
          <a:bodyPr/>
          <a:lstStyle>
            <a:lvl1pPr>
              <a:defRPr/>
            </a:lvl1pPr>
          </a:lstStyle>
          <a:p>
            <a:pPr>
              <a:defRPr/>
            </a:pPr>
            <a:fld id="{A2CF9362-28DE-404C-AC86-3ABA6CBC57D0}" type="datetimeFigureOut">
              <a:rPr lang="en-US"/>
              <a:pPr>
                <a:defRPr/>
              </a:pPr>
              <a:t>10/23/2018</a:t>
            </a:fld>
            <a:endParaRPr lang="en-US"/>
          </a:p>
        </p:txBody>
      </p:sp>
      <p:sp>
        <p:nvSpPr>
          <p:cNvPr id="5" name="Footer Placeholder 4">
            <a:extLst>
              <a:ext uri="{FF2B5EF4-FFF2-40B4-BE49-F238E27FC236}">
                <a16:creationId xmlns:a16="http://schemas.microsoft.com/office/drawing/2014/main" xmlns="" id="{5C057699-0C55-4A62-A34C-139EE675DB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B6AC756-7E29-4A67-AE37-00ED9FCFA2CA}"/>
              </a:ext>
            </a:extLst>
          </p:cNvPr>
          <p:cNvSpPr>
            <a:spLocks noGrp="1"/>
          </p:cNvSpPr>
          <p:nvPr>
            <p:ph type="sldNum" sz="quarter" idx="12"/>
          </p:nvPr>
        </p:nvSpPr>
        <p:spPr/>
        <p:txBody>
          <a:bodyPr/>
          <a:lstStyle>
            <a:lvl1pPr>
              <a:defRPr/>
            </a:lvl1pPr>
          </a:lstStyle>
          <a:p>
            <a:pPr>
              <a:defRPr/>
            </a:pPr>
            <a:fld id="{0E3DA227-DBBB-4FBE-8EB5-A2B34A986CA4}" type="slidenum">
              <a:rPr lang="en-US" altLang="en-US"/>
              <a:pPr>
                <a:defRPr/>
              </a:pPr>
              <a:t>‹#›</a:t>
            </a:fld>
            <a:endParaRPr lang="en-US" altLang="en-US"/>
          </a:p>
        </p:txBody>
      </p:sp>
    </p:spTree>
    <p:extLst>
      <p:ext uri="{BB962C8B-B14F-4D97-AF65-F5344CB8AC3E}">
        <p14:creationId xmlns:p14="http://schemas.microsoft.com/office/powerpoint/2010/main" val="4034193415"/>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48B9AF18-8E67-47FA-95EF-6D8891017070}"/>
              </a:ext>
            </a:extLst>
          </p:cNvPr>
          <p:cNvSpPr>
            <a:spLocks noGrp="1"/>
          </p:cNvSpPr>
          <p:nvPr>
            <p:ph type="dt" sz="half" idx="10"/>
          </p:nvPr>
        </p:nvSpPr>
        <p:spPr/>
        <p:txBody>
          <a:bodyPr/>
          <a:lstStyle>
            <a:lvl1pPr>
              <a:defRPr/>
            </a:lvl1pPr>
          </a:lstStyle>
          <a:p>
            <a:pPr>
              <a:defRPr/>
            </a:pPr>
            <a:fld id="{9FAD855C-47C0-4BBE-B9B2-D560D176F5AB}" type="datetimeFigureOut">
              <a:rPr lang="en-US"/>
              <a:pPr>
                <a:defRPr/>
              </a:pPr>
              <a:t>10/23/2018</a:t>
            </a:fld>
            <a:endParaRPr lang="en-US"/>
          </a:p>
        </p:txBody>
      </p:sp>
      <p:sp>
        <p:nvSpPr>
          <p:cNvPr id="6" name="Footer Placeholder 4">
            <a:extLst>
              <a:ext uri="{FF2B5EF4-FFF2-40B4-BE49-F238E27FC236}">
                <a16:creationId xmlns:a16="http://schemas.microsoft.com/office/drawing/2014/main" xmlns="" id="{FE6010DE-3CBD-4A12-80D8-AF60AEC24C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A354A5D-6BB5-4284-8658-CCF6F3C04CF2}"/>
              </a:ext>
            </a:extLst>
          </p:cNvPr>
          <p:cNvSpPr>
            <a:spLocks noGrp="1"/>
          </p:cNvSpPr>
          <p:nvPr>
            <p:ph type="sldNum" sz="quarter" idx="12"/>
          </p:nvPr>
        </p:nvSpPr>
        <p:spPr/>
        <p:txBody>
          <a:bodyPr/>
          <a:lstStyle>
            <a:lvl1pPr>
              <a:defRPr/>
            </a:lvl1pPr>
          </a:lstStyle>
          <a:p>
            <a:pPr>
              <a:defRPr/>
            </a:pPr>
            <a:fld id="{295A2C0C-5741-465F-8CD5-A5C9F77670F5}" type="slidenum">
              <a:rPr lang="en-US" altLang="en-US"/>
              <a:pPr>
                <a:defRPr/>
              </a:pPr>
              <a:t>‹#›</a:t>
            </a:fld>
            <a:endParaRPr lang="en-US" altLang="en-US"/>
          </a:p>
        </p:txBody>
      </p:sp>
    </p:spTree>
    <p:extLst>
      <p:ext uri="{BB962C8B-B14F-4D97-AF65-F5344CB8AC3E}">
        <p14:creationId xmlns:p14="http://schemas.microsoft.com/office/powerpoint/2010/main" val="1352937789"/>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768611EF-EE9E-4514-BB43-F73FFEC5BADB}"/>
              </a:ext>
            </a:extLst>
          </p:cNvPr>
          <p:cNvSpPr>
            <a:spLocks noGrp="1"/>
          </p:cNvSpPr>
          <p:nvPr>
            <p:ph type="dt" sz="half" idx="10"/>
          </p:nvPr>
        </p:nvSpPr>
        <p:spPr/>
        <p:txBody>
          <a:bodyPr/>
          <a:lstStyle>
            <a:lvl1pPr>
              <a:defRPr/>
            </a:lvl1pPr>
          </a:lstStyle>
          <a:p>
            <a:pPr>
              <a:defRPr/>
            </a:pPr>
            <a:fld id="{D8AA6D30-81EE-4201-A5A3-9776D5EA8BF1}" type="datetimeFigureOut">
              <a:rPr lang="en-US"/>
              <a:pPr>
                <a:defRPr/>
              </a:pPr>
              <a:t>10/23/2018</a:t>
            </a:fld>
            <a:endParaRPr lang="en-US"/>
          </a:p>
        </p:txBody>
      </p:sp>
      <p:sp>
        <p:nvSpPr>
          <p:cNvPr id="8" name="Footer Placeholder 4">
            <a:extLst>
              <a:ext uri="{FF2B5EF4-FFF2-40B4-BE49-F238E27FC236}">
                <a16:creationId xmlns:a16="http://schemas.microsoft.com/office/drawing/2014/main" xmlns="" id="{60A56986-B539-4922-A917-F55BB43A574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5672BBB-E4D4-4F55-88A4-D1BC57F309D6}"/>
              </a:ext>
            </a:extLst>
          </p:cNvPr>
          <p:cNvSpPr>
            <a:spLocks noGrp="1"/>
          </p:cNvSpPr>
          <p:nvPr>
            <p:ph type="sldNum" sz="quarter" idx="12"/>
          </p:nvPr>
        </p:nvSpPr>
        <p:spPr/>
        <p:txBody>
          <a:bodyPr/>
          <a:lstStyle>
            <a:lvl1pPr>
              <a:defRPr/>
            </a:lvl1pPr>
          </a:lstStyle>
          <a:p>
            <a:pPr>
              <a:defRPr/>
            </a:pPr>
            <a:fld id="{B9805A64-ACC6-4F55-866A-DB5A6B46B382}" type="slidenum">
              <a:rPr lang="en-US" altLang="en-US"/>
              <a:pPr>
                <a:defRPr/>
              </a:pPr>
              <a:t>‹#›</a:t>
            </a:fld>
            <a:endParaRPr lang="en-US" altLang="en-US"/>
          </a:p>
        </p:txBody>
      </p:sp>
    </p:spTree>
    <p:extLst>
      <p:ext uri="{BB962C8B-B14F-4D97-AF65-F5344CB8AC3E}">
        <p14:creationId xmlns:p14="http://schemas.microsoft.com/office/powerpoint/2010/main" val="1362179936"/>
      </p:ext>
    </p:extLst>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EA82EDC9-F59C-4A07-B966-CF791F0EF6CF}"/>
              </a:ext>
            </a:extLst>
          </p:cNvPr>
          <p:cNvSpPr>
            <a:spLocks noGrp="1"/>
          </p:cNvSpPr>
          <p:nvPr>
            <p:ph type="dt" sz="half" idx="10"/>
          </p:nvPr>
        </p:nvSpPr>
        <p:spPr/>
        <p:txBody>
          <a:bodyPr/>
          <a:lstStyle>
            <a:lvl1pPr>
              <a:defRPr/>
            </a:lvl1pPr>
          </a:lstStyle>
          <a:p>
            <a:pPr>
              <a:defRPr/>
            </a:pPr>
            <a:fld id="{ABC3CB69-209D-4910-A3B5-962A17A8A6CF}" type="datetimeFigureOut">
              <a:rPr lang="en-US"/>
              <a:pPr>
                <a:defRPr/>
              </a:pPr>
              <a:t>10/23/2018</a:t>
            </a:fld>
            <a:endParaRPr lang="en-US"/>
          </a:p>
        </p:txBody>
      </p:sp>
      <p:sp>
        <p:nvSpPr>
          <p:cNvPr id="4" name="Footer Placeholder 4">
            <a:extLst>
              <a:ext uri="{FF2B5EF4-FFF2-40B4-BE49-F238E27FC236}">
                <a16:creationId xmlns:a16="http://schemas.microsoft.com/office/drawing/2014/main" xmlns="" id="{58DCEEA2-05E6-4DE9-9FBC-FDBB210E6B5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202972D3-93FD-4407-AA09-7DB366C515E7}"/>
              </a:ext>
            </a:extLst>
          </p:cNvPr>
          <p:cNvSpPr>
            <a:spLocks noGrp="1"/>
          </p:cNvSpPr>
          <p:nvPr>
            <p:ph type="sldNum" sz="quarter" idx="12"/>
          </p:nvPr>
        </p:nvSpPr>
        <p:spPr/>
        <p:txBody>
          <a:bodyPr/>
          <a:lstStyle>
            <a:lvl1pPr>
              <a:defRPr/>
            </a:lvl1pPr>
          </a:lstStyle>
          <a:p>
            <a:pPr>
              <a:defRPr/>
            </a:pPr>
            <a:fld id="{BE697E08-3461-4C52-837F-0036713DFE4C}" type="slidenum">
              <a:rPr lang="en-US" altLang="en-US"/>
              <a:pPr>
                <a:defRPr/>
              </a:pPr>
              <a:t>‹#›</a:t>
            </a:fld>
            <a:endParaRPr lang="en-US" altLang="en-US"/>
          </a:p>
        </p:txBody>
      </p:sp>
    </p:spTree>
    <p:extLst>
      <p:ext uri="{BB962C8B-B14F-4D97-AF65-F5344CB8AC3E}">
        <p14:creationId xmlns:p14="http://schemas.microsoft.com/office/powerpoint/2010/main" val="308869199"/>
      </p:ext>
    </p:extLst>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8D0398DF-CFE0-4141-BBC1-3410742D7643}"/>
              </a:ext>
            </a:extLst>
          </p:cNvPr>
          <p:cNvSpPr>
            <a:spLocks noGrp="1"/>
          </p:cNvSpPr>
          <p:nvPr>
            <p:ph type="dt" sz="half" idx="10"/>
          </p:nvPr>
        </p:nvSpPr>
        <p:spPr/>
        <p:txBody>
          <a:bodyPr/>
          <a:lstStyle>
            <a:lvl1pPr>
              <a:defRPr/>
            </a:lvl1pPr>
          </a:lstStyle>
          <a:p>
            <a:pPr>
              <a:defRPr/>
            </a:pPr>
            <a:fld id="{77D7EADF-2084-49B9-94B9-1DF2646694C8}" type="datetimeFigureOut">
              <a:rPr lang="en-US"/>
              <a:pPr>
                <a:defRPr/>
              </a:pPr>
              <a:t>10/23/2018</a:t>
            </a:fld>
            <a:endParaRPr lang="en-US"/>
          </a:p>
        </p:txBody>
      </p:sp>
      <p:sp>
        <p:nvSpPr>
          <p:cNvPr id="3" name="Footer Placeholder 4">
            <a:extLst>
              <a:ext uri="{FF2B5EF4-FFF2-40B4-BE49-F238E27FC236}">
                <a16:creationId xmlns:a16="http://schemas.microsoft.com/office/drawing/2014/main" xmlns="" id="{CD15177A-066F-4279-9747-01FBEA42456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C1CAE174-22B0-44C6-8E9A-A99760905020}"/>
              </a:ext>
            </a:extLst>
          </p:cNvPr>
          <p:cNvSpPr>
            <a:spLocks noGrp="1"/>
          </p:cNvSpPr>
          <p:nvPr>
            <p:ph type="sldNum" sz="quarter" idx="12"/>
          </p:nvPr>
        </p:nvSpPr>
        <p:spPr/>
        <p:txBody>
          <a:bodyPr/>
          <a:lstStyle>
            <a:lvl1pPr>
              <a:defRPr/>
            </a:lvl1pPr>
          </a:lstStyle>
          <a:p>
            <a:pPr>
              <a:defRPr/>
            </a:pPr>
            <a:fld id="{1F1960D1-0F82-4033-A9FE-25F1182E4211}" type="slidenum">
              <a:rPr lang="en-US" altLang="en-US"/>
              <a:pPr>
                <a:defRPr/>
              </a:pPr>
              <a:t>‹#›</a:t>
            </a:fld>
            <a:endParaRPr lang="en-US" altLang="en-US"/>
          </a:p>
        </p:txBody>
      </p:sp>
    </p:spTree>
    <p:extLst>
      <p:ext uri="{BB962C8B-B14F-4D97-AF65-F5344CB8AC3E}">
        <p14:creationId xmlns:p14="http://schemas.microsoft.com/office/powerpoint/2010/main" val="3544120576"/>
      </p:ext>
    </p:extLst>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B3EEAACE-766E-48CE-972A-77BC3E295375}"/>
              </a:ext>
            </a:extLst>
          </p:cNvPr>
          <p:cNvSpPr>
            <a:spLocks noGrp="1"/>
          </p:cNvSpPr>
          <p:nvPr>
            <p:ph type="dt" sz="half" idx="10"/>
          </p:nvPr>
        </p:nvSpPr>
        <p:spPr/>
        <p:txBody>
          <a:bodyPr/>
          <a:lstStyle>
            <a:lvl1pPr>
              <a:defRPr/>
            </a:lvl1pPr>
          </a:lstStyle>
          <a:p>
            <a:pPr>
              <a:defRPr/>
            </a:pPr>
            <a:fld id="{F5B82229-3BB9-45CC-A251-4B7A29F1B209}" type="datetimeFigureOut">
              <a:rPr lang="en-US"/>
              <a:pPr>
                <a:defRPr/>
              </a:pPr>
              <a:t>10/23/2018</a:t>
            </a:fld>
            <a:endParaRPr lang="en-US"/>
          </a:p>
        </p:txBody>
      </p:sp>
      <p:sp>
        <p:nvSpPr>
          <p:cNvPr id="6" name="Footer Placeholder 4">
            <a:extLst>
              <a:ext uri="{FF2B5EF4-FFF2-40B4-BE49-F238E27FC236}">
                <a16:creationId xmlns:a16="http://schemas.microsoft.com/office/drawing/2014/main" xmlns="" id="{6435B47E-500B-432A-B38A-BB88435070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81A696E-3D86-4D94-9F37-0FBA6520B40E}"/>
              </a:ext>
            </a:extLst>
          </p:cNvPr>
          <p:cNvSpPr>
            <a:spLocks noGrp="1"/>
          </p:cNvSpPr>
          <p:nvPr>
            <p:ph type="sldNum" sz="quarter" idx="12"/>
          </p:nvPr>
        </p:nvSpPr>
        <p:spPr/>
        <p:txBody>
          <a:bodyPr/>
          <a:lstStyle>
            <a:lvl1pPr>
              <a:defRPr/>
            </a:lvl1pPr>
          </a:lstStyle>
          <a:p>
            <a:pPr>
              <a:defRPr/>
            </a:pPr>
            <a:fld id="{8FF592C6-0D3A-41A2-A950-AC61941FCF46}" type="slidenum">
              <a:rPr lang="en-US" altLang="en-US"/>
              <a:pPr>
                <a:defRPr/>
              </a:pPr>
              <a:t>‹#›</a:t>
            </a:fld>
            <a:endParaRPr lang="en-US" altLang="en-US"/>
          </a:p>
        </p:txBody>
      </p:sp>
    </p:spTree>
    <p:extLst>
      <p:ext uri="{BB962C8B-B14F-4D97-AF65-F5344CB8AC3E}">
        <p14:creationId xmlns:p14="http://schemas.microsoft.com/office/powerpoint/2010/main" val="1761228273"/>
      </p:ext>
    </p:extLst>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B983A7AC-C244-4477-8231-6316FE6E0B69}"/>
              </a:ext>
            </a:extLst>
          </p:cNvPr>
          <p:cNvSpPr>
            <a:spLocks noGrp="1"/>
          </p:cNvSpPr>
          <p:nvPr>
            <p:ph type="dt" sz="half" idx="10"/>
          </p:nvPr>
        </p:nvSpPr>
        <p:spPr/>
        <p:txBody>
          <a:bodyPr/>
          <a:lstStyle>
            <a:lvl1pPr>
              <a:defRPr/>
            </a:lvl1pPr>
          </a:lstStyle>
          <a:p>
            <a:pPr>
              <a:defRPr/>
            </a:pPr>
            <a:fld id="{C44993F1-0D53-49E7-B50C-61923D784EF3}" type="datetimeFigureOut">
              <a:rPr lang="en-US"/>
              <a:pPr>
                <a:defRPr/>
              </a:pPr>
              <a:t>10/23/2018</a:t>
            </a:fld>
            <a:endParaRPr lang="en-US"/>
          </a:p>
        </p:txBody>
      </p:sp>
      <p:sp>
        <p:nvSpPr>
          <p:cNvPr id="6" name="Footer Placeholder 4">
            <a:extLst>
              <a:ext uri="{FF2B5EF4-FFF2-40B4-BE49-F238E27FC236}">
                <a16:creationId xmlns:a16="http://schemas.microsoft.com/office/drawing/2014/main" xmlns="" id="{0A889FAD-EEC1-4E91-B76B-1B0A443365E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B74101B-A00A-43EE-860F-110825EBF48E}"/>
              </a:ext>
            </a:extLst>
          </p:cNvPr>
          <p:cNvSpPr>
            <a:spLocks noGrp="1"/>
          </p:cNvSpPr>
          <p:nvPr>
            <p:ph type="sldNum" sz="quarter" idx="12"/>
          </p:nvPr>
        </p:nvSpPr>
        <p:spPr/>
        <p:txBody>
          <a:bodyPr/>
          <a:lstStyle>
            <a:lvl1pPr>
              <a:defRPr/>
            </a:lvl1pPr>
          </a:lstStyle>
          <a:p>
            <a:pPr>
              <a:defRPr/>
            </a:pPr>
            <a:fld id="{FF0866F9-E0E8-4B7E-81FC-E0E31BE439A8}" type="slidenum">
              <a:rPr lang="en-US" altLang="en-US"/>
              <a:pPr>
                <a:defRPr/>
              </a:pPr>
              <a:t>‹#›</a:t>
            </a:fld>
            <a:endParaRPr lang="en-US" altLang="en-US"/>
          </a:p>
        </p:txBody>
      </p:sp>
    </p:spTree>
    <p:extLst>
      <p:ext uri="{BB962C8B-B14F-4D97-AF65-F5344CB8AC3E}">
        <p14:creationId xmlns:p14="http://schemas.microsoft.com/office/powerpoint/2010/main" val="3175602379"/>
      </p:ext>
    </p:extLst>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4E793C57-BAD3-49D2-866D-EB020517153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30381A88-7BFE-4330-8E13-F6AC795EFE3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07077BC3-1057-472E-B46A-FD3EEE46511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4AA3D02-ED94-4A75-BEC0-F83591B143B9}" type="datetimeFigureOut">
              <a:rPr lang="en-US"/>
              <a:pPr>
                <a:defRPr/>
              </a:pPr>
              <a:t>10/23/2018</a:t>
            </a:fld>
            <a:endParaRPr lang="en-US"/>
          </a:p>
        </p:txBody>
      </p:sp>
      <p:sp>
        <p:nvSpPr>
          <p:cNvPr id="5" name="Footer Placeholder 4">
            <a:extLst>
              <a:ext uri="{FF2B5EF4-FFF2-40B4-BE49-F238E27FC236}">
                <a16:creationId xmlns:a16="http://schemas.microsoft.com/office/drawing/2014/main" xmlns="" id="{5EDB1071-C45A-4FB5-8D18-F6141A0D5A7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672CED5C-CBB9-415B-8A8C-6B2645466A8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9AF556A-9630-46AC-8C27-41719C9C04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history.com/topics/world-war-i/world-war-i-history/videos/world-war-i-one-wor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udy.com/academy/lesson/the-powder-keg-of-europe-during-wwi.html"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istory.com/topics/world-war-i/world-war-i-history/videos/world-war-i-alliances?m=528e394da93ae&amp;s=undefined&amp;f=1&amp;free=fals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istory.com/topics/world-war-i/world-war-i-history/videos/bet-you-didnt-know-trench-warfare?m=528e394da93ae&amp;s=undefined&amp;f=1&amp;free=false" TargetMode="External"/><Relationship Id="rId2" Type="http://schemas.openxmlformats.org/officeDocument/2006/relationships/hyperlink" Target="http://www.history.com/topics/world-war-i/world-war-i-history/videos/world-war-i-global-connections?m=528e394da93ae&amp;s=undefined&amp;f=1&amp;free=false"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www.history.com/topics/world-war-i/world-war-i-history/videos/wwi-firsts?m=528e394da93ae&amp;s=undefined&amp;f=1&amp;free=fal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history.com/topics/world-war-i/world-war-i-history/videos/life-in-a-trench?m=528e394da93ae&amp;s=undefined&amp;f=1&amp;free=fals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www.history.com/topics/world-war-i/world-war-i-history/videos/deconstructing-history-u-boats?m=528e394da93ae&amp;s=undefined&amp;f=1&amp;free=false" TargetMode="External"/><Relationship Id="rId2" Type="http://schemas.openxmlformats.org/officeDocument/2006/relationships/hyperlink" Target="http://www.history.com/topics/world-war-i/world-war-i-history/videos/tech-developments-of-world-war-i?m=528e394da93ae&amp;s=undefined&amp;f=1&amp;free=fals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udy.com/academy/lesson/world-war-i-causes-characteristics-effect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history.com/topics/world-war-i/world-war-i-history/videos/world-war-i-germans-attack-u-s-navy-boats?m=528e394da93ae&amp;s=undefined&amp;f=1&amp;free=false"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history.com/topics/world-war-i/world-war-i-history/videos/the-us-in-world-war-i?m=528e394da93ae&amp;s=undefined&amp;f=1&amp;free=false" TargetMode="External"/><Relationship Id="rId2" Type="http://schemas.openxmlformats.org/officeDocument/2006/relationships/hyperlink" Target="http://study.com/academy/lesson/wwi-america-s-entry-and-russia-s-exit.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tudy.com/academy/lesson/the-american-home-front-during-wwi.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udy.com/academy/lesson/life-in-the-united-states-during-world-war-i.html" TargetMode="External"/><Relationship Id="rId2" Type="http://schemas.openxmlformats.org/officeDocument/2006/relationships/hyperlink" Target="http://study.com/academy/lesson/war-industries-board-definition-significance.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udy.com/academy/lesson/what-are-liberty-bonds-definition-uses-in-wwi.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istory.com/topics/world-war-i/world-war-i-history/videos/world-war-i-alliances?m=528e394da93ae&amp;s=undefined&amp;f=1&amp;free=fals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tudy.com/academy/lesson/espionage-act-of-1917-definition-summary.htm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tudy.com/academy/lesson/american-involvement-in-world-war-i-how-the-war-changed-after-americas-entry.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tudy.com/academy/lesson/the-peace-of-paris-ending-world-war-i.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history.com/topics/world-war-i/world-war-i-history/videos/legacy-of-world-war-i?m=528e394da93ae&amp;s=undefined&amp;f=1&amp;free=fals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history.com/topics/world-war-i/world-war-i-history/videos/did-wwi-lead-to-wwii?m=528e394da93ae&amp;s=undefined&amp;f=1&amp;free=fals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istory.com/topics/world-war-i/world-war-i-history/videos/nationalism-and-wwi?m=528e394da93ae&amp;s=undefined&amp;f=1&amp;free=fal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www.history.com/topics/world-war-i/world-war-i-history/videos/nationalism-and-wwi?m=528e394da93ae&amp;s=undefined&amp;f=1&amp;free=fal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udy.com/academy/lesson/the-powder-keg-of-europe-during-wwi.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3AC13F-C9F9-457C-8C69-36491CAEE86F}"/>
              </a:ext>
            </a:extLst>
          </p:cNvPr>
          <p:cNvSpPr>
            <a:spLocks noGrp="1"/>
          </p:cNvSpPr>
          <p:nvPr>
            <p:ph type="ctrTitle"/>
          </p:nvPr>
        </p:nvSpPr>
        <p:spPr>
          <a:xfrm>
            <a:off x="685800" y="0"/>
            <a:ext cx="7772400" cy="990600"/>
          </a:xfrm>
        </p:spPr>
        <p:txBody>
          <a:bodyPr rtlCol="0">
            <a:noAutofit/>
          </a:bodyPr>
          <a:lstStyle/>
          <a:p>
            <a:pPr eaLnBrk="1" fontAlgn="auto" hangingPunct="1">
              <a:spcAft>
                <a:spcPts val="0"/>
              </a:spcAft>
              <a:defRPr/>
            </a:pPr>
            <a:r>
              <a:rPr lang="en-US" sz="3600" b="1" i="1">
                <a:solidFill>
                  <a:schemeClr val="accent2">
                    <a:lumMod val="50000"/>
                  </a:schemeClr>
                </a:solidFill>
              </a:rPr>
              <a:t>UNITED STATES HISTORY</a:t>
            </a:r>
            <a:br>
              <a:rPr lang="en-US" sz="3600" b="1" i="1">
                <a:solidFill>
                  <a:schemeClr val="accent2">
                    <a:lumMod val="50000"/>
                  </a:schemeClr>
                </a:solidFill>
              </a:rPr>
            </a:br>
            <a:r>
              <a:rPr lang="en-US" sz="3600" b="1" i="1">
                <a:solidFill>
                  <a:schemeClr val="accent2">
                    <a:lumMod val="50000"/>
                  </a:schemeClr>
                </a:solidFill>
              </a:rPr>
              <a:t>CHAPTER 9</a:t>
            </a:r>
          </a:p>
        </p:txBody>
      </p:sp>
      <p:sp>
        <p:nvSpPr>
          <p:cNvPr id="4099" name="Subtitle 2">
            <a:extLst>
              <a:ext uri="{FF2B5EF4-FFF2-40B4-BE49-F238E27FC236}">
                <a16:creationId xmlns:a16="http://schemas.microsoft.com/office/drawing/2014/main" xmlns="" id="{A75E4156-2EA8-4188-9AD8-7F4EDBCDE14C}"/>
              </a:ext>
            </a:extLst>
          </p:cNvPr>
          <p:cNvSpPr>
            <a:spLocks noGrp="1"/>
          </p:cNvSpPr>
          <p:nvPr>
            <p:ph type="subTitle" idx="1"/>
          </p:nvPr>
        </p:nvSpPr>
        <p:spPr>
          <a:xfrm>
            <a:off x="152400" y="5867400"/>
            <a:ext cx="8839200" cy="685800"/>
          </a:xfrm>
        </p:spPr>
        <p:txBody>
          <a:bodyPr/>
          <a:lstStyle/>
          <a:p>
            <a:pPr eaLnBrk="1" hangingPunct="1"/>
            <a:r>
              <a:rPr lang="en-US" altLang="en-US" sz="3600" b="1" i="1">
                <a:solidFill>
                  <a:srgbClr val="0070C0"/>
                </a:solidFill>
                <a:hlinkClick r:id="rId2"/>
              </a:rPr>
              <a:t>THE FIRST WORLD WAR</a:t>
            </a:r>
          </a:p>
        </p:txBody>
      </p:sp>
      <p:pic>
        <p:nvPicPr>
          <p:cNvPr id="4100" name="Picture 5" descr="uncle sam.jpg">
            <a:extLst>
              <a:ext uri="{FF2B5EF4-FFF2-40B4-BE49-F238E27FC236}">
                <a16:creationId xmlns:a16="http://schemas.microsoft.com/office/drawing/2014/main" xmlns="" id="{A81DAE1C-84D1-4BA3-86B6-6CA66F7250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066800"/>
            <a:ext cx="4495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D1BF946-3598-4DC5-8874-32FF13CE6EE3}"/>
              </a:ext>
            </a:extLst>
          </p:cNvPr>
          <p:cNvSpPr>
            <a:spLocks noGrp="1"/>
          </p:cNvSpPr>
          <p:nvPr>
            <p:ph idx="1"/>
          </p:nvPr>
        </p:nvSpPr>
        <p:spPr>
          <a:xfrm>
            <a:off x="0" y="0"/>
            <a:ext cx="9144000" cy="6858000"/>
          </a:xfrm>
        </p:spPr>
        <p:txBody>
          <a:bodyPr rtlCol="0">
            <a:normAutofit/>
          </a:bodyPr>
          <a:lstStyle/>
          <a:p>
            <a:pPr eaLnBrk="1" fontAlgn="auto" hangingPunct="1">
              <a:spcAft>
                <a:spcPts val="0"/>
              </a:spcAft>
              <a:defRPr/>
            </a:pPr>
            <a:r>
              <a:rPr lang="en-US" sz="2800" b="1" dirty="0">
                <a:solidFill>
                  <a:srgbClr val="00B0F0"/>
                </a:solidFill>
                <a:hlinkClick r:id="rId2"/>
              </a:rPr>
              <a:t>Assassination</a:t>
            </a:r>
            <a:r>
              <a:rPr lang="en-US" sz="2800" b="1" dirty="0">
                <a:solidFill>
                  <a:srgbClr val="00B0F0"/>
                </a:solidFill>
              </a:rPr>
              <a:t> </a:t>
            </a:r>
          </a:p>
          <a:p>
            <a:pPr marL="457200" lvl="1" indent="0" eaLnBrk="1" fontAlgn="auto" hangingPunct="1">
              <a:spcAft>
                <a:spcPts val="0"/>
              </a:spcAft>
              <a:buNone/>
              <a:defRPr/>
            </a:pPr>
            <a:r>
              <a:rPr lang="en-US" sz="2400" dirty="0"/>
              <a:t>Consequently, in June, 1914, ,a </a:t>
            </a:r>
            <a:r>
              <a:rPr lang="en-US" sz="2400" dirty="0" err="1"/>
              <a:t>Servian</a:t>
            </a:r>
            <a:r>
              <a:rPr lang="en-US" sz="2400" dirty="0"/>
              <a:t> nationalist group called the “black-hand” encouraged a young Bosnian nationalist to assassinate the Arch-duke of the Austro Hungarian Empire, </a:t>
            </a:r>
            <a:r>
              <a:rPr lang="en-US" sz="2400" b="1" u="sng" dirty="0"/>
              <a:t>(11) Franz Ferdinand </a:t>
            </a:r>
            <a:r>
              <a:rPr lang="en-US" sz="2400" dirty="0"/>
              <a:t>while in Sarajevo, Bosnia.  </a:t>
            </a:r>
          </a:p>
          <a:p>
            <a:pPr marL="457200" lvl="1" indent="0" eaLnBrk="1" fontAlgn="auto" hangingPunct="1">
              <a:spcAft>
                <a:spcPts val="0"/>
              </a:spcAft>
              <a:buNone/>
              <a:defRPr/>
            </a:pPr>
            <a:r>
              <a:rPr lang="en-US" sz="2400" dirty="0"/>
              <a:t>This assassination sparked outrage in Austria who called for war, and soon the alliance system kicked in.  That it was nicknamed “the powder keg of Europe”.  . . BOOM!</a:t>
            </a:r>
          </a:p>
          <a:p>
            <a:pPr lvl="1" eaLnBrk="1" fontAlgn="auto" hangingPunct="1">
              <a:spcAft>
                <a:spcPts val="0"/>
              </a:spcAft>
              <a:buFont typeface="Arial" panose="020B0604020202020204" pitchFamily="34" charset="0"/>
              <a:buNone/>
              <a:defRPr/>
            </a:pPr>
            <a:endParaRPr lang="en-US" sz="2400" dirty="0"/>
          </a:p>
        </p:txBody>
      </p:sp>
      <p:pic>
        <p:nvPicPr>
          <p:cNvPr id="4" name="Picture 3" descr="Franz_ferdinand.gif">
            <a:extLst>
              <a:ext uri="{FF2B5EF4-FFF2-40B4-BE49-F238E27FC236}">
                <a16:creationId xmlns:a16="http://schemas.microsoft.com/office/drawing/2014/main" xmlns="" id="{0BA87F7F-D47C-4860-B0F7-5E3500F374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2286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ernindand assassination.jpg">
            <a:extLst>
              <a:ext uri="{FF2B5EF4-FFF2-40B4-BE49-F238E27FC236}">
                <a16:creationId xmlns:a16="http://schemas.microsoft.com/office/drawing/2014/main" xmlns="" id="{7020461F-27E8-4AD0-9076-D6DE664C05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11480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ranz_Ferdinand_Automobile_AB.jpg">
            <a:extLst>
              <a:ext uri="{FF2B5EF4-FFF2-40B4-BE49-F238E27FC236}">
                <a16:creationId xmlns:a16="http://schemas.microsoft.com/office/drawing/2014/main" xmlns="" id="{E2ACEAA9-6D53-4D23-94AB-54D6C8BDB39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114800"/>
            <a:ext cx="358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61145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to="" calcmode="lin" valueType="num">
                                      <p:cBhvr>
                                        <p:cTn id="23" dur="1" fill="hold"/>
                                        <p:tgtEl>
                                          <p:spTgt spid="5"/>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to="" calcmode="lin" valueType="num">
                                      <p:cBhvr>
                                        <p:cTn id="28"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7F15FBC-6D71-48AB-B575-EFA2ABA58809}"/>
              </a:ext>
            </a:extLst>
          </p:cNvPr>
          <p:cNvSpPr>
            <a:spLocks noGrp="1"/>
          </p:cNvSpPr>
          <p:nvPr>
            <p:ph idx="1"/>
          </p:nvPr>
        </p:nvSpPr>
        <p:spPr>
          <a:xfrm>
            <a:off x="0" y="0"/>
            <a:ext cx="9144000" cy="6858000"/>
          </a:xfrm>
        </p:spPr>
        <p:txBody>
          <a:bodyPr rtlCol="0">
            <a:normAutofit/>
          </a:bodyPr>
          <a:lstStyle/>
          <a:p>
            <a:pPr eaLnBrk="1" fontAlgn="auto" hangingPunct="1">
              <a:spcAft>
                <a:spcPts val="0"/>
              </a:spcAft>
              <a:defRPr/>
            </a:pPr>
            <a:r>
              <a:rPr lang="en-US" sz="2800" b="1" dirty="0">
                <a:solidFill>
                  <a:srgbClr val="FF0000"/>
                </a:solidFill>
                <a:hlinkClick r:id="rId2"/>
              </a:rPr>
              <a:t>Opposing Sides</a:t>
            </a:r>
          </a:p>
          <a:p>
            <a:pPr lvl="1" eaLnBrk="1" fontAlgn="auto" hangingPunct="1">
              <a:spcAft>
                <a:spcPts val="0"/>
              </a:spcAft>
              <a:buFont typeface="Arial" panose="020B0604020202020204" pitchFamily="34" charset="0"/>
              <a:buChar char="•"/>
              <a:defRPr/>
            </a:pPr>
            <a:r>
              <a:rPr lang="en-US" sz="2400" dirty="0"/>
              <a:t>On one side of the war were the </a:t>
            </a:r>
            <a:r>
              <a:rPr lang="en-US" sz="2400" b="1" u="sng" dirty="0"/>
              <a:t>(</a:t>
            </a:r>
            <a:r>
              <a:rPr lang="en-US" sz="2400" b="1" u="sng"/>
              <a:t>12) Central </a:t>
            </a:r>
            <a:r>
              <a:rPr lang="en-US" sz="2400" b="1" u="sng" dirty="0"/>
              <a:t>Powers</a:t>
            </a:r>
            <a:r>
              <a:rPr lang="en-US" sz="2400" dirty="0"/>
              <a:t>.  Powers made up of Germany, Austria-Hungary, the Ottoman Empire, and Bulgaria.</a:t>
            </a:r>
          </a:p>
          <a:p>
            <a:pPr lvl="1" eaLnBrk="1" fontAlgn="auto" hangingPunct="1">
              <a:spcAft>
                <a:spcPts val="0"/>
              </a:spcAft>
              <a:buFont typeface="Arial" panose="020B0604020202020204" pitchFamily="34" charset="0"/>
              <a:buChar char="•"/>
              <a:defRPr/>
            </a:pPr>
            <a:r>
              <a:rPr lang="en-US" sz="2400" dirty="0"/>
              <a:t>On the other side were the </a:t>
            </a:r>
            <a:r>
              <a:rPr lang="en-US" sz="2400" b="1" u="sng" dirty="0"/>
              <a:t>(13) Allies.  </a:t>
            </a:r>
            <a:r>
              <a:rPr lang="en-US" sz="2400" dirty="0"/>
              <a:t>Powers made up of France, Great Britain, Russia, and later Italy.</a:t>
            </a:r>
          </a:p>
          <a:p>
            <a:pPr lvl="1" eaLnBrk="1" fontAlgn="auto" hangingPunct="1">
              <a:spcAft>
                <a:spcPts val="0"/>
              </a:spcAft>
              <a:buFont typeface="Arial" panose="020B0604020202020204" pitchFamily="34" charset="0"/>
              <a:buChar char="•"/>
              <a:defRPr/>
            </a:pPr>
            <a:r>
              <a:rPr lang="en-US" sz="2400" dirty="0"/>
              <a:t>Meanwhile the United States decided to remain </a:t>
            </a:r>
            <a:r>
              <a:rPr lang="en-US" sz="2400" b="1" u="sng" dirty="0"/>
              <a:t>(14) neutral. </a:t>
            </a:r>
          </a:p>
          <a:p>
            <a:pPr lvl="1" eaLnBrk="1" fontAlgn="auto" hangingPunct="1">
              <a:spcAft>
                <a:spcPts val="0"/>
              </a:spcAft>
              <a:defRPr/>
            </a:pPr>
            <a:endParaRPr lang="en-US" sz="2400" dirty="0"/>
          </a:p>
          <a:p>
            <a:pPr lvl="1" eaLnBrk="1" fontAlgn="auto" hangingPunct="1">
              <a:spcAft>
                <a:spcPts val="0"/>
              </a:spcAft>
              <a:buFont typeface="Arial" panose="020B0604020202020204" pitchFamily="34" charset="0"/>
              <a:buNone/>
              <a:defRPr/>
            </a:pPr>
            <a:r>
              <a:rPr lang="en-US" sz="2400" dirty="0"/>
              <a:t> </a:t>
            </a:r>
          </a:p>
          <a:p>
            <a:pPr lvl="2" eaLnBrk="1" fontAlgn="auto" hangingPunct="1">
              <a:spcAft>
                <a:spcPts val="0"/>
              </a:spcAft>
              <a:defRPr/>
            </a:pPr>
            <a:endParaRPr lang="en-US" dirty="0"/>
          </a:p>
          <a:p>
            <a:pPr lvl="2" eaLnBrk="1" fontAlgn="auto" hangingPunct="1">
              <a:spcAft>
                <a:spcPts val="0"/>
              </a:spcAft>
              <a:defRPr/>
            </a:pPr>
            <a:endParaRPr lang="en-US" dirty="0"/>
          </a:p>
          <a:p>
            <a:pPr lvl="2" eaLnBrk="1" fontAlgn="auto" hangingPunct="1">
              <a:spcAft>
                <a:spcPts val="0"/>
              </a:spcAft>
              <a:defRPr/>
            </a:pPr>
            <a:endParaRPr lang="en-US" dirty="0"/>
          </a:p>
          <a:p>
            <a:pPr lvl="2" eaLnBrk="1" fontAlgn="auto" hangingPunct="1">
              <a:spcAft>
                <a:spcPts val="0"/>
              </a:spcAft>
              <a:defRPr/>
            </a:pPr>
            <a:endParaRPr lang="en-US" dirty="0"/>
          </a:p>
          <a:p>
            <a:pPr lvl="2" eaLnBrk="1" fontAlgn="auto" hangingPunct="1">
              <a:spcAft>
                <a:spcPts val="0"/>
              </a:spcAft>
              <a:buFont typeface="Arial" panose="020B0604020202020204" pitchFamily="34" charset="0"/>
              <a:buNone/>
              <a:defRPr/>
            </a:pPr>
            <a:endParaRPr lang="en-US" dirty="0"/>
          </a:p>
        </p:txBody>
      </p:sp>
      <p:pic>
        <p:nvPicPr>
          <p:cNvPr id="4" name="Picture 3" descr="alliances.gif">
            <a:extLst>
              <a:ext uri="{FF2B5EF4-FFF2-40B4-BE49-F238E27FC236}">
                <a16:creationId xmlns:a16="http://schemas.microsoft.com/office/drawing/2014/main" xmlns="" id="{4E9BFF48-3D6B-4DC8-8B79-CDC223882F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782" y="3113280"/>
            <a:ext cx="7360318" cy="341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48052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to="" calcmode="lin" valueType="num">
                                      <p:cBhvr>
                                        <p:cTn id="2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ADD7DB6-1C97-4D6D-BAE0-718941B4F3FE}"/>
              </a:ext>
            </a:extLst>
          </p:cNvPr>
          <p:cNvSpPr>
            <a:spLocks noGrp="1"/>
          </p:cNvSpPr>
          <p:nvPr>
            <p:ph idx="1"/>
          </p:nvPr>
        </p:nvSpPr>
        <p:spPr>
          <a:xfrm>
            <a:off x="0" y="0"/>
            <a:ext cx="9144000" cy="6858000"/>
          </a:xfrm>
        </p:spPr>
        <p:txBody>
          <a:bodyPr/>
          <a:lstStyle/>
          <a:p>
            <a:pPr eaLnBrk="1" hangingPunct="1"/>
            <a:r>
              <a:rPr lang="en-US" altLang="en-US" sz="2400"/>
              <a:t>By early August 1914, the alliance system had kicked in and </a:t>
            </a:r>
            <a:r>
              <a:rPr lang="en-US" altLang="en-US" sz="2400">
                <a:hlinkClick r:id="rId2"/>
              </a:rPr>
              <a:t>Europe</a:t>
            </a:r>
            <a:r>
              <a:rPr lang="en-US" altLang="en-US" sz="2400"/>
              <a:t> was engulfed in war.  </a:t>
            </a:r>
          </a:p>
          <a:p>
            <a:pPr eaLnBrk="1" hangingPunct="1"/>
            <a:endParaRPr lang="en-US" altLang="en-US" sz="2400"/>
          </a:p>
          <a:p>
            <a:pPr eaLnBrk="1" hangingPunct="1"/>
            <a:r>
              <a:rPr lang="en-US" altLang="en-US" sz="2400"/>
              <a:t>WWI will usher in a new style of fighting called </a:t>
            </a:r>
            <a:r>
              <a:rPr lang="en-US" altLang="en-US" sz="2400" b="1" u="sng">
                <a:solidFill>
                  <a:srgbClr val="FF0000"/>
                </a:solidFill>
                <a:hlinkClick r:id="rId3"/>
              </a:rPr>
              <a:t>trench warfare-</a:t>
            </a:r>
            <a:r>
              <a:rPr lang="en-US" altLang="en-US" sz="2400"/>
              <a:t> </a:t>
            </a:r>
            <a:r>
              <a:rPr lang="en-US" altLang="en-US" sz="2400" b="1">
                <a:solidFill>
                  <a:srgbClr val="00B050"/>
                </a:solidFill>
              </a:rPr>
              <a:t>fighting, in some cases, over mere yards of land from a series of snaking, dug out positions in the ground.</a:t>
            </a:r>
          </a:p>
          <a:p>
            <a:pPr lvl="1" eaLnBrk="1" hangingPunct="1"/>
            <a:r>
              <a:rPr lang="en-US" altLang="en-US" sz="2400" b="1" u="sng">
                <a:solidFill>
                  <a:srgbClr val="FF0000"/>
                </a:solidFill>
              </a:rPr>
              <a:t>No man’s land</a:t>
            </a:r>
            <a:r>
              <a:rPr lang="en-US" altLang="en-US" sz="2400"/>
              <a:t>- </a:t>
            </a:r>
            <a:r>
              <a:rPr lang="en-US" altLang="en-US" sz="2400" b="1">
                <a:solidFill>
                  <a:srgbClr val="00B050"/>
                </a:solidFill>
              </a:rPr>
              <a:t>barren expanse of muddy, shell cratered land between trenches covered in barbed wire and landmines</a:t>
            </a:r>
          </a:p>
          <a:p>
            <a:pPr lvl="1" eaLnBrk="1" hangingPunct="1"/>
            <a:r>
              <a:rPr lang="en-US" altLang="en-US" sz="2400" u="sng"/>
              <a:t>Mach</a:t>
            </a:r>
            <a:r>
              <a:rPr lang="en-US" altLang="en-US" sz="2400" u="sng">
                <a:hlinkClick r:id="rId4"/>
              </a:rPr>
              <a:t>ine gun</a:t>
            </a:r>
            <a:r>
              <a:rPr lang="en-US" altLang="en-US" sz="2400" u="sng"/>
              <a:t>s</a:t>
            </a:r>
            <a:r>
              <a:rPr lang="en-US" altLang="en-US" sz="2400"/>
              <a:t>- the introduction of the machine gun made trenches necessary, as exposed soldiers were ripped to shreds by machine gun fire</a:t>
            </a:r>
          </a:p>
          <a:p>
            <a:pPr lvl="1" eaLnBrk="1" hangingPunct="1"/>
            <a:endParaRPr lang="en-US" altLang="en-US" sz="2400" u="sng"/>
          </a:p>
        </p:txBody>
      </p:sp>
      <p:pic>
        <p:nvPicPr>
          <p:cNvPr id="4" name="Picture 3" descr="trench1.jpg">
            <a:extLst>
              <a:ext uri="{FF2B5EF4-FFF2-40B4-BE49-F238E27FC236}">
                <a16:creationId xmlns:a16="http://schemas.microsoft.com/office/drawing/2014/main" xmlns="" id="{013CD325-8DB1-40C1-9F3C-B15C6A3C5C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963" y="4495800"/>
            <a:ext cx="44910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rench 3.jpg">
            <a:extLst>
              <a:ext uri="{FF2B5EF4-FFF2-40B4-BE49-F238E27FC236}">
                <a16:creationId xmlns:a16="http://schemas.microsoft.com/office/drawing/2014/main" xmlns="" id="{9785CA33-8302-4C54-B7AC-94A62DDC70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9624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nch aerial.jpg">
            <a:extLst>
              <a:ext uri="{FF2B5EF4-FFF2-40B4-BE49-F238E27FC236}">
                <a16:creationId xmlns:a16="http://schemas.microsoft.com/office/drawing/2014/main" xmlns="" id="{95207978-4DE4-4D0E-B286-2464EC146D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xmlns="" id="{39BC3184-A943-46D7-B935-345B26811121}"/>
              </a:ext>
            </a:extLst>
          </p:cNvPr>
          <p:cNvSpPr>
            <a:spLocks noGrp="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b="1">
                <a:solidFill>
                  <a:schemeClr val="accent3">
                    <a:lumMod val="50000"/>
                  </a:schemeClr>
                </a:solidFill>
              </a:rPr>
              <a:t>AERIAL VIEW OF </a:t>
            </a:r>
            <a:r>
              <a:rPr lang="en-US" b="1">
                <a:solidFill>
                  <a:schemeClr val="accent3">
                    <a:lumMod val="50000"/>
                  </a:schemeClr>
                </a:solidFill>
                <a:hlinkClick r:id="rId3"/>
              </a:rPr>
              <a:t>TRENCHES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nch water.jpg">
            <a:extLst>
              <a:ext uri="{FF2B5EF4-FFF2-40B4-BE49-F238E27FC236}">
                <a16:creationId xmlns:a16="http://schemas.microsoft.com/office/drawing/2014/main" xmlns="" id="{F462F10E-EA95-469B-8EB0-877D17EA5F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ver the top.jpg">
            <a:extLst>
              <a:ext uri="{FF2B5EF4-FFF2-40B4-BE49-F238E27FC236}">
                <a16:creationId xmlns:a16="http://schemas.microsoft.com/office/drawing/2014/main" xmlns="" id="{5E8497F6-B6A0-446A-9E95-57E6EF38CC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81400"/>
            <a:ext cx="3352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renches.jpg">
            <a:extLst>
              <a:ext uri="{FF2B5EF4-FFF2-40B4-BE49-F238E27FC236}">
                <a16:creationId xmlns:a16="http://schemas.microsoft.com/office/drawing/2014/main" xmlns="" id="{7BA88E89-7FAC-4063-8792-B3BB47DF0E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81000"/>
            <a:ext cx="3571875"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77555B7C-C705-499F-B48B-CFBFC2A75112}"/>
              </a:ext>
            </a:extLst>
          </p:cNvPr>
          <p:cNvSpPr>
            <a:spLocks noGrp="1"/>
          </p:cNvSpPr>
          <p:nvPr>
            <p:ph type="title"/>
          </p:nvPr>
        </p:nvSpPr>
        <p:spPr/>
        <p:txBody>
          <a:bodyPr/>
          <a:lstStyle/>
          <a:p>
            <a:r>
              <a:rPr lang="en-US" altLang="en-US"/>
              <a:t>The Face of World War I changes with </a:t>
            </a:r>
            <a:r>
              <a:rPr lang="en-US" altLang="en-US">
                <a:hlinkClick r:id="rId2"/>
              </a:rPr>
              <a:t>Technology</a:t>
            </a:r>
          </a:p>
        </p:txBody>
      </p:sp>
      <p:sp>
        <p:nvSpPr>
          <p:cNvPr id="3" name="Content Placeholder 2">
            <a:extLst>
              <a:ext uri="{FF2B5EF4-FFF2-40B4-BE49-F238E27FC236}">
                <a16:creationId xmlns:a16="http://schemas.microsoft.com/office/drawing/2014/main" xmlns="" id="{ED5CFEBA-FF79-4088-B1A7-ACC4111BF3AD}"/>
              </a:ext>
            </a:extLst>
          </p:cNvPr>
          <p:cNvSpPr>
            <a:spLocks noGrp="1"/>
          </p:cNvSpPr>
          <p:nvPr>
            <p:ph idx="1"/>
          </p:nvPr>
        </p:nvSpPr>
        <p:spPr/>
        <p:txBody>
          <a:bodyPr/>
          <a:lstStyle/>
          <a:p>
            <a:r>
              <a:rPr lang="en-US" altLang="en-US" sz="2400"/>
              <a:t>The new, advanced weapons introduced in WWI included:</a:t>
            </a:r>
          </a:p>
          <a:p>
            <a:pPr lvl="1"/>
            <a:r>
              <a:rPr lang="en-US" altLang="en-US" sz="2400"/>
              <a:t>Machine guns</a:t>
            </a:r>
          </a:p>
          <a:p>
            <a:pPr lvl="1"/>
            <a:r>
              <a:rPr lang="en-US" altLang="en-US" sz="2400"/>
              <a:t>Tanks</a:t>
            </a:r>
          </a:p>
          <a:p>
            <a:pPr lvl="1"/>
            <a:r>
              <a:rPr lang="en-US" altLang="en-US" sz="2400"/>
              <a:t>Airplanes</a:t>
            </a:r>
          </a:p>
          <a:p>
            <a:pPr lvl="1"/>
            <a:r>
              <a:rPr lang="en-US" altLang="en-US" sz="2400"/>
              <a:t>Poisonous gas/gas masks</a:t>
            </a:r>
          </a:p>
          <a:p>
            <a:pPr lvl="1"/>
            <a:r>
              <a:rPr lang="en-US" altLang="en-US" sz="2400"/>
              <a:t>Blimp/zeppelin</a:t>
            </a:r>
          </a:p>
          <a:p>
            <a:pPr lvl="1"/>
            <a:r>
              <a:rPr lang="en-US" altLang="en-US" sz="2400"/>
              <a:t>Submarine/</a:t>
            </a:r>
            <a:r>
              <a:rPr lang="en-US" altLang="en-US" sz="2400">
                <a:hlinkClick r:id="rId3"/>
              </a:rPr>
              <a:t>U-boat</a:t>
            </a:r>
          </a:p>
          <a:p>
            <a:pPr lvl="1">
              <a:buFont typeface="Arial" panose="020B0604020202020204" pitchFamily="34" charset="0"/>
              <a:buNone/>
            </a:pPr>
            <a:r>
              <a:rPr lang="en-US" altLang="en-US" sz="2400"/>
              <a:t>*** </a:t>
            </a:r>
            <a:r>
              <a:rPr lang="en-US" altLang="en-US" sz="2400" b="1"/>
              <a:t>All of these led to greater death, destruction, and damage than history had previously seen.</a:t>
            </a:r>
          </a:p>
          <a:p>
            <a:endParaRPr lang="en-US" alt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mph" presetSubtype="0" fill="hold" nodeType="clickEffect">
                                  <p:stCondLst>
                                    <p:cond delay="0"/>
                                  </p:stCondLst>
                                  <p:childTnLst>
                                    <p:animClr clrSpc="rgb" dir="cw">
                                      <p:cBhvr override="childStyle">
                                        <p:cTn id="46" dur="1900" fill="hold">
                                          <p:stCondLst>
                                            <p:cond delay="100"/>
                                          </p:stCondLst>
                                        </p:cTn>
                                        <p:tgtEl>
                                          <p:spTgt spid="3">
                                            <p:txEl>
                                              <p:pRg st="7" end="7"/>
                                            </p:txEl>
                                          </p:spTgt>
                                        </p:tgtEl>
                                        <p:attrNameLst>
                                          <p:attrName>style.color</p:attrName>
                                        </p:attrNameLst>
                                      </p:cBhvr>
                                      <p:to>
                                        <a:schemeClr val="accent2"/>
                                      </p:to>
                                    </p:animClr>
                                    <p:animClr clrSpc="rgb" dir="cw">
                                      <p:cBhvr>
                                        <p:cTn id="47" dur="1900" fill="hold">
                                          <p:stCondLst>
                                            <p:cond delay="100"/>
                                          </p:stCondLst>
                                        </p:cTn>
                                        <p:tgtEl>
                                          <p:spTgt spid="3">
                                            <p:txEl>
                                              <p:pRg st="7" end="7"/>
                                            </p:txEl>
                                          </p:spTgt>
                                        </p:tgtEl>
                                        <p:attrNameLst>
                                          <p:attrName>fillColor</p:attrName>
                                        </p:attrNameLst>
                                      </p:cBhvr>
                                      <p:to>
                                        <a:schemeClr val="accent2"/>
                                      </p:to>
                                    </p:animClr>
                                    <p:set>
                                      <p:cBhvr>
                                        <p:cTn id="48" dur="1900" fill="hold">
                                          <p:stCondLst>
                                            <p:cond delay="100"/>
                                          </p:stCondLst>
                                        </p:cTn>
                                        <p:tgtEl>
                                          <p:spTgt spid="3">
                                            <p:txEl>
                                              <p:pRg st="7" end="7"/>
                                            </p:txEl>
                                          </p:spTgt>
                                        </p:tgtEl>
                                        <p:attrNameLst>
                                          <p:attrName>fill.type</p:attrName>
                                        </p:attrNameLst>
                                      </p:cBhvr>
                                      <p:to>
                                        <p:strVal val="solid"/>
                                      </p:to>
                                    </p:set>
                                    <p:set>
                                      <p:cBhvr>
                                        <p:cTn id="49" dur="1900" fill="hold">
                                          <p:stCondLst>
                                            <p:cond delay="100"/>
                                          </p:stCondLst>
                                        </p:cTn>
                                        <p:tgtEl>
                                          <p:spTgt spid="3">
                                            <p:txEl>
                                              <p:pRg st="7" end="7"/>
                                            </p:txEl>
                                          </p:spTgt>
                                        </p:tgtEl>
                                        <p:attrNameLst>
                                          <p:attrName>fill.on</p:attrName>
                                        </p:attrNameLst>
                                      </p:cBhvr>
                                      <p:to>
                                        <p:strVal val="true"/>
                                      </p:to>
                                    </p:set>
                                    <p:animScale>
                                      <p:cBhvr>
                                        <p:cTn id="50" dur="200" fill="hold">
                                          <p:stCondLst>
                                            <p:cond delay="0"/>
                                          </p:stCondLst>
                                        </p:cTn>
                                        <p:tgtEl>
                                          <p:spTgt spid="3">
                                            <p:txEl>
                                              <p:pRg st="7" end="7"/>
                                            </p:txEl>
                                          </p:spTgt>
                                        </p:tgtEl>
                                      </p:cBhvr>
                                      <p:from x="100000" y="100000"/>
                                      <p:to x="100000" y="5000"/>
                                    </p:animScale>
                                    <p:animScale>
                                      <p:cBhvr>
                                        <p:cTn id="51" dur="200" fill="hold">
                                          <p:stCondLst>
                                            <p:cond delay="200"/>
                                          </p:stCondLst>
                                        </p:cTn>
                                        <p:tgtEl>
                                          <p:spTgt spid="3">
                                            <p:txEl>
                                              <p:pRg st="7" end="7"/>
                                            </p:txEl>
                                          </p:spTgt>
                                        </p:tgtEl>
                                      </p:cBhvr>
                                      <p:from x="100000" y="5000"/>
                                      <p:to x="120000" y="150000"/>
                                    </p:animScale>
                                    <p:animScale>
                                      <p:cBhvr>
                                        <p:cTn id="52" dur="600" fill="hold">
                                          <p:stCondLst>
                                            <p:cond delay="1400"/>
                                          </p:stCondLst>
                                        </p:cTn>
                                        <p:tgtEl>
                                          <p:spTgt spid="3">
                                            <p:txEl>
                                              <p:pRg st="7" end="7"/>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 screen with text&#10;&#10;Description generated with very high confidence">
            <a:extLst>
              <a:ext uri="{FF2B5EF4-FFF2-40B4-BE49-F238E27FC236}">
                <a16:creationId xmlns:a16="http://schemas.microsoft.com/office/drawing/2014/main" xmlns="" id="{C8E1125C-1052-46F2-8318-B9F047B07800}"/>
              </a:ext>
            </a:extLst>
          </p:cNvPr>
          <p:cNvPicPr>
            <a:picLocks noChangeAspect="1"/>
          </p:cNvPicPr>
          <p:nvPr/>
        </p:nvPicPr>
        <p:blipFill>
          <a:blip r:embed="rId2"/>
          <a:stretch>
            <a:fillRect/>
          </a:stretch>
        </p:blipFill>
        <p:spPr>
          <a:xfrm rot="-60000">
            <a:off x="727495" y="4084122"/>
            <a:ext cx="7904671" cy="2111567"/>
          </a:xfrm>
          <a:prstGeom prst="rect">
            <a:avLst/>
          </a:prstGeom>
        </p:spPr>
      </p:pic>
      <p:sp>
        <p:nvSpPr>
          <p:cNvPr id="4" name="TextBox 3">
            <a:extLst>
              <a:ext uri="{FF2B5EF4-FFF2-40B4-BE49-F238E27FC236}">
                <a16:creationId xmlns:a16="http://schemas.microsoft.com/office/drawing/2014/main" xmlns="" id="{1EFF4E4F-FC4A-415E-9F50-3F7A35B1B6E6}"/>
              </a:ext>
            </a:extLst>
          </p:cNvPr>
          <p:cNvSpPr txBox="1"/>
          <p:nvPr/>
        </p:nvSpPr>
        <p:spPr>
          <a:xfrm>
            <a:off x="618227" y="382438"/>
            <a:ext cx="7720640" cy="35394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C00000"/>
                </a:solidFill>
                <a:latin typeface="Calibri"/>
                <a:cs typeface="Segoe UI"/>
              </a:rPr>
              <a:t>United States (1) Enters the War</a:t>
            </a:r>
            <a:r>
              <a:rPr lang="en-US" sz="2800" dirty="0">
                <a:latin typeface="Calibri"/>
                <a:cs typeface="Segoe UI"/>
              </a:rPr>
              <a:t>​</a:t>
            </a:r>
            <a:endParaRPr lang="en-US" sz="2800" dirty="0">
              <a:latin typeface="Segoe UI"/>
              <a:cs typeface="Segoe UI"/>
            </a:endParaRPr>
          </a:p>
          <a:p>
            <a:pPr>
              <a:buChar char="•"/>
            </a:pPr>
            <a:r>
              <a:rPr lang="en-US" sz="2800" dirty="0">
                <a:latin typeface="Calibri"/>
              </a:rPr>
              <a:t>Before World War I, the United States largely believed in a policy known as </a:t>
            </a:r>
            <a:r>
              <a:rPr lang="en-US" sz="2800" b="1" dirty="0">
                <a:latin typeface="Calibri"/>
              </a:rPr>
              <a:t>(2) Neutrality.  </a:t>
            </a:r>
            <a:r>
              <a:rPr lang="en-US" sz="2800" dirty="0">
                <a:latin typeface="Calibri"/>
              </a:rPr>
              <a:t>This means the U.S. did not want to get involved in the affairs of other countries.​</a:t>
            </a:r>
            <a:endParaRPr lang="en-US" sz="2800" dirty="0">
              <a:latin typeface="Calibri"/>
              <a:cs typeface="Calibri"/>
            </a:endParaRPr>
          </a:p>
          <a:p>
            <a:pPr>
              <a:buChar char="•"/>
            </a:pPr>
            <a:r>
              <a:rPr lang="en-US" sz="2800" dirty="0">
                <a:latin typeface="Calibri"/>
              </a:rPr>
              <a:t>Therefore, at the beginning of World War I, the US decided to remain </a:t>
            </a:r>
            <a:r>
              <a:rPr lang="en-US" sz="2800" b="1" dirty="0">
                <a:latin typeface="Calibri"/>
              </a:rPr>
              <a:t>(3) neutral</a:t>
            </a:r>
            <a:r>
              <a:rPr lang="en-US" sz="2800" dirty="0">
                <a:latin typeface="Calibri"/>
              </a:rPr>
              <a:t>, meaning they did not pick a side.  </a:t>
            </a:r>
            <a:endParaRPr lang="en-US" sz="2800" dirty="0">
              <a:latin typeface="Calibri"/>
              <a:cs typeface="Calibri"/>
            </a:endParaRPr>
          </a:p>
        </p:txBody>
      </p:sp>
    </p:spTree>
    <p:extLst>
      <p:ext uri="{BB962C8B-B14F-4D97-AF65-F5344CB8AC3E}">
        <p14:creationId xmlns:p14="http://schemas.microsoft.com/office/powerpoint/2010/main" val="2443424945"/>
      </p:ext>
    </p:extLst>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xmlns="" id="{EACF8502-1D30-4787-BDCB-1FEAD357616D}"/>
              </a:ext>
            </a:extLst>
          </p:cNvPr>
          <p:cNvSpPr>
            <a:spLocks noGrp="1"/>
          </p:cNvSpPr>
          <p:nvPr>
            <p:ph idx="1"/>
          </p:nvPr>
        </p:nvSpPr>
        <p:spPr>
          <a:xfrm>
            <a:off x="323850" y="476250"/>
            <a:ext cx="8458200" cy="6096000"/>
          </a:xfrm>
        </p:spPr>
        <p:txBody>
          <a:bodyPr/>
          <a:lstStyle/>
          <a:p>
            <a:pPr marL="0" indent="0" eaLnBrk="1" hangingPunct="1">
              <a:buNone/>
              <a:defRPr/>
            </a:pPr>
            <a:r>
              <a:rPr lang="en-US" sz="2800" b="1" u="sng" dirty="0">
                <a:solidFill>
                  <a:srgbClr val="C00000"/>
                </a:solidFill>
              </a:rPr>
              <a:t>United States (1) Enters the War</a:t>
            </a:r>
          </a:p>
          <a:p>
            <a:pPr eaLnBrk="1" hangingPunct="1">
              <a:defRPr/>
            </a:pPr>
            <a:r>
              <a:rPr lang="en-US" sz="2800" dirty="0"/>
              <a:t>The president during WWI was </a:t>
            </a:r>
            <a:r>
              <a:rPr lang="en-US" sz="2800" b="1" u="sng" dirty="0"/>
              <a:t>(4) Woodrow Wilson.</a:t>
            </a:r>
            <a:r>
              <a:rPr lang="en-US" sz="2800" dirty="0"/>
              <a:t> He believed that the US has a special role to play in the war.  He believed the US should mediate a solution between the Allied and Central Powers. </a:t>
            </a:r>
            <a:endParaRPr lang="en-US" sz="2800" b="1" u="sng"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to="" calcmode="lin" valueType="num">
                                      <p:cBhvr>
                                        <p:cTn id="7" dur="1" fill="hold"/>
                                        <p:tgtEl>
                                          <p:spTgt spid="14338">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 to="" calcmode="lin" valueType="num">
                                      <p:cBhvr>
                                        <p:cTn id="12" dur="1" fill="hold"/>
                                        <p:tgtEl>
                                          <p:spTgt spid="14338">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xmlns="" id="{EACF8502-1D30-4787-BDCB-1FEAD357616D}"/>
              </a:ext>
            </a:extLst>
          </p:cNvPr>
          <p:cNvSpPr>
            <a:spLocks noGrp="1"/>
          </p:cNvSpPr>
          <p:nvPr>
            <p:ph idx="1"/>
          </p:nvPr>
        </p:nvSpPr>
        <p:spPr>
          <a:xfrm>
            <a:off x="323850" y="476250"/>
            <a:ext cx="8591550" cy="6229350"/>
          </a:xfrm>
        </p:spPr>
        <p:txBody>
          <a:bodyPr/>
          <a:lstStyle/>
          <a:p>
            <a:pPr marL="0" indent="0" eaLnBrk="1" hangingPunct="1">
              <a:buNone/>
              <a:defRPr/>
            </a:pPr>
            <a:r>
              <a:rPr lang="en-US" sz="2800" b="1" u="sng" dirty="0">
                <a:solidFill>
                  <a:srgbClr val="C00000"/>
                </a:solidFill>
              </a:rPr>
              <a:t>United States (1) Enters the War</a:t>
            </a:r>
          </a:p>
          <a:p>
            <a:pPr eaLnBrk="1" hangingPunct="1">
              <a:defRPr/>
            </a:pPr>
            <a:r>
              <a:rPr lang="en-US" sz="2800" dirty="0"/>
              <a:t>However, the US neutrality was hypocritical. They still traded with European countries.</a:t>
            </a:r>
          </a:p>
          <a:p>
            <a:pPr eaLnBrk="1" hangingPunct="1">
              <a:defRPr/>
            </a:pPr>
            <a:r>
              <a:rPr lang="en-US" sz="2800" dirty="0"/>
              <a:t>The US was trading more with </a:t>
            </a:r>
            <a:r>
              <a:rPr lang="en-US" sz="2800" b="1" u="sng" dirty="0"/>
              <a:t>(5) Allied </a:t>
            </a:r>
            <a:r>
              <a:rPr lang="en-US" sz="2800" dirty="0"/>
              <a:t>Powers of Great Britain, France,  and Russia</a:t>
            </a:r>
          </a:p>
          <a:p>
            <a:pPr eaLnBrk="1" hangingPunct="1">
              <a:defRPr/>
            </a:pPr>
            <a:r>
              <a:rPr lang="en-US" sz="2800" dirty="0"/>
              <a:t>US rarely traded with </a:t>
            </a:r>
            <a:r>
              <a:rPr lang="en-US" sz="2800" b="1" u="sng" dirty="0"/>
              <a:t>(6)Central </a:t>
            </a:r>
            <a:r>
              <a:rPr lang="en-US" sz="2800" dirty="0"/>
              <a:t>Powers of Germany, Austria-Hungary and the Ottoman Empires</a:t>
            </a:r>
          </a:p>
          <a:p>
            <a:pPr marL="0" indent="0" eaLnBrk="1" hangingPunct="1">
              <a:buNone/>
              <a:defRPr/>
            </a:pPr>
            <a:r>
              <a:rPr lang="en-US" sz="2800" b="1" dirty="0"/>
              <a:t>II. WAR AT SEA</a:t>
            </a:r>
          </a:p>
          <a:p>
            <a:pPr eaLnBrk="1" hangingPunct="1">
              <a:defRPr/>
            </a:pPr>
            <a:r>
              <a:rPr lang="en-US" sz="2800" dirty="0"/>
              <a:t>Allied Powers advantage was </a:t>
            </a:r>
            <a:r>
              <a:rPr lang="en-US" sz="2800" b="1" u="sng" dirty="0"/>
              <a:t>(7) </a:t>
            </a:r>
            <a:r>
              <a:rPr lang="en-US" sz="2800" dirty="0"/>
              <a:t>that prevented their enemy from getting good and weapons.</a:t>
            </a:r>
          </a:p>
          <a:p>
            <a:pPr eaLnBrk="1" hangingPunct="1">
              <a:defRPr/>
            </a:pPr>
            <a:r>
              <a:rPr lang="en-US" sz="2800" dirty="0"/>
              <a:t>So the Central Powers used </a:t>
            </a:r>
            <a:r>
              <a:rPr lang="en-US" sz="2800" b="1" u="sng" dirty="0"/>
              <a:t>(8)U Boats</a:t>
            </a:r>
            <a:r>
              <a:rPr lang="en-US" sz="2800" dirty="0"/>
              <a:t>, AKA submarine.</a:t>
            </a:r>
          </a:p>
          <a:p>
            <a:pPr eaLnBrk="1" hangingPunct="1">
              <a:defRPr/>
            </a:pPr>
            <a:r>
              <a:rPr lang="en-US" sz="2800" dirty="0"/>
              <a:t>This policy was condemned by the US as </a:t>
            </a:r>
            <a:r>
              <a:rPr lang="en-US" sz="2800" b="1" u="sng" dirty="0"/>
              <a:t>(9) a violation of the freedom of the seas.</a:t>
            </a:r>
          </a:p>
          <a:p>
            <a:pPr eaLnBrk="1" hangingPunct="1">
              <a:defRPr/>
            </a:pPr>
            <a:endParaRPr lang="en-US" sz="2800" dirty="0"/>
          </a:p>
          <a:p>
            <a:pPr marL="0" indent="0" eaLnBrk="1" hangingPunct="1">
              <a:buNone/>
              <a:defRPr/>
            </a:pPr>
            <a:r>
              <a:rPr lang="en-US" dirty="0"/>
              <a:t>.</a:t>
            </a:r>
          </a:p>
        </p:txBody>
      </p:sp>
    </p:spTree>
    <p:extLst>
      <p:ext uri="{BB962C8B-B14F-4D97-AF65-F5344CB8AC3E}">
        <p14:creationId xmlns:p14="http://schemas.microsoft.com/office/powerpoint/2010/main" val="128380343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to="" calcmode="lin" valueType="num">
                                      <p:cBhvr>
                                        <p:cTn id="7" dur="1" fill="hold"/>
                                        <p:tgtEl>
                                          <p:spTgt spid="14338">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 to="" calcmode="lin" valueType="num">
                                      <p:cBhvr>
                                        <p:cTn id="12" dur="1" fill="hold"/>
                                        <p:tgtEl>
                                          <p:spTgt spid="14338">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 to="" calcmode="lin" valueType="num">
                                      <p:cBhvr>
                                        <p:cTn id="17" dur="1" fill="hold"/>
                                        <p:tgtEl>
                                          <p:spTgt spid="14338">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338">
                                            <p:txEl>
                                              <p:pRg st="3" end="3"/>
                                            </p:txEl>
                                          </p:spTgt>
                                        </p:tgtEl>
                                        <p:attrNameLst>
                                          <p:attrName>style.visibility</p:attrName>
                                        </p:attrNameLst>
                                      </p:cBhvr>
                                      <p:to>
                                        <p:strVal val="visible"/>
                                      </p:to>
                                    </p:set>
                                    <p:anim to="" calcmode="lin" valueType="num">
                                      <p:cBhvr>
                                        <p:cTn id="22" dur="1" fill="hold"/>
                                        <p:tgtEl>
                                          <p:spTgt spid="14338">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338">
                                            <p:txEl>
                                              <p:pRg st="4" end="4"/>
                                            </p:txEl>
                                          </p:spTgt>
                                        </p:tgtEl>
                                        <p:attrNameLst>
                                          <p:attrName>style.visibility</p:attrName>
                                        </p:attrNameLst>
                                      </p:cBhvr>
                                      <p:to>
                                        <p:strVal val="visible"/>
                                      </p:to>
                                    </p:set>
                                    <p:anim to="" calcmode="lin" valueType="num">
                                      <p:cBhvr>
                                        <p:cTn id="27" dur="1" fill="hold"/>
                                        <p:tgtEl>
                                          <p:spTgt spid="14338">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4338">
                                            <p:txEl>
                                              <p:pRg st="5" end="5"/>
                                            </p:txEl>
                                          </p:spTgt>
                                        </p:tgtEl>
                                        <p:attrNameLst>
                                          <p:attrName>style.visibility</p:attrName>
                                        </p:attrNameLst>
                                      </p:cBhvr>
                                      <p:to>
                                        <p:strVal val="visible"/>
                                      </p:to>
                                    </p:set>
                                    <p:anim to="" calcmode="lin" valueType="num">
                                      <p:cBhvr>
                                        <p:cTn id="32" dur="1" fill="hold"/>
                                        <p:tgtEl>
                                          <p:spTgt spid="14338">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4338">
                                            <p:txEl>
                                              <p:pRg st="6" end="6"/>
                                            </p:txEl>
                                          </p:spTgt>
                                        </p:tgtEl>
                                        <p:attrNameLst>
                                          <p:attrName>style.visibility</p:attrName>
                                        </p:attrNameLst>
                                      </p:cBhvr>
                                      <p:to>
                                        <p:strVal val="visible"/>
                                      </p:to>
                                    </p:set>
                                    <p:anim to="" calcmode="lin" valueType="num">
                                      <p:cBhvr>
                                        <p:cTn id="37" dur="1" fill="hold"/>
                                        <p:tgtEl>
                                          <p:spTgt spid="14338">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4338">
                                            <p:txEl>
                                              <p:pRg st="7" end="7"/>
                                            </p:txEl>
                                          </p:spTgt>
                                        </p:tgtEl>
                                        <p:attrNameLst>
                                          <p:attrName>style.visibility</p:attrName>
                                        </p:attrNameLst>
                                      </p:cBhvr>
                                      <p:to>
                                        <p:strVal val="visible"/>
                                      </p:to>
                                    </p:set>
                                    <p:anim to="" calcmode="lin" valueType="num">
                                      <p:cBhvr>
                                        <p:cTn id="42" dur="1" fill="hold"/>
                                        <p:tgtEl>
                                          <p:spTgt spid="14338">
                                            <p:txEl>
                                              <p:pRg st="7" end="7"/>
                                            </p:txEl>
                                          </p:spTgt>
                                        </p:tgtEl>
                                        <p:attrNameLst>
                                          <p:attrName/>
                                        </p:attrNameLst>
                                      </p:cBhvr>
                                    </p:anim>
                                  </p:childTnLst>
                                </p:cTn>
                              </p:par>
                              <p:par>
                                <p:cTn id="43" presetID="24" presetClass="entr" presetSubtype="0" fill="hold" grpId="0" nodeType="withEffect">
                                  <p:stCondLst>
                                    <p:cond delay="0"/>
                                  </p:stCondLst>
                                  <p:childTnLst>
                                    <p:set>
                                      <p:cBhvr>
                                        <p:cTn id="44" dur="1" fill="hold">
                                          <p:stCondLst>
                                            <p:cond delay="0"/>
                                          </p:stCondLst>
                                        </p:cTn>
                                        <p:tgtEl>
                                          <p:spTgt spid="14338">
                                            <p:txEl>
                                              <p:pRg st="9" end="9"/>
                                            </p:txEl>
                                          </p:spTgt>
                                        </p:tgtEl>
                                        <p:attrNameLst>
                                          <p:attrName>style.visibility</p:attrName>
                                        </p:attrNameLst>
                                      </p:cBhvr>
                                      <p:to>
                                        <p:strVal val="visible"/>
                                      </p:to>
                                    </p:set>
                                    <p:anim to="" calcmode="lin" valueType="num">
                                      <p:cBhvr>
                                        <p:cTn id="45" dur="1" fill="hold"/>
                                        <p:tgtEl>
                                          <p:spTgt spid="14338">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xmlns="" id="{EACF8502-1D30-4787-BDCB-1FEAD357616D}"/>
              </a:ext>
            </a:extLst>
          </p:cNvPr>
          <p:cNvSpPr>
            <a:spLocks noGrp="1"/>
          </p:cNvSpPr>
          <p:nvPr>
            <p:ph idx="1"/>
          </p:nvPr>
        </p:nvSpPr>
        <p:spPr>
          <a:xfrm>
            <a:off x="323850" y="476250"/>
            <a:ext cx="8591550" cy="6229350"/>
          </a:xfrm>
        </p:spPr>
        <p:txBody>
          <a:bodyPr/>
          <a:lstStyle/>
          <a:p>
            <a:pPr marL="0" indent="0" eaLnBrk="1" hangingPunct="1">
              <a:buNone/>
              <a:defRPr/>
            </a:pPr>
            <a:r>
              <a:rPr lang="en-US" sz="2800" b="1" u="sng" dirty="0">
                <a:solidFill>
                  <a:srgbClr val="C00000"/>
                </a:solidFill>
              </a:rPr>
              <a:t>United States (1) Enters the War</a:t>
            </a:r>
          </a:p>
          <a:p>
            <a:pPr eaLnBrk="1" hangingPunct="1">
              <a:defRPr/>
            </a:pPr>
            <a:r>
              <a:rPr lang="en-US" sz="2800" dirty="0"/>
              <a:t>May 1915 German U Boats (submarines) sank the passenger ship </a:t>
            </a:r>
            <a:r>
              <a:rPr lang="en-US" sz="2800" b="1" u="sng" dirty="0"/>
              <a:t>(10) Lusitania </a:t>
            </a:r>
            <a:r>
              <a:rPr lang="en-US" sz="2800" dirty="0"/>
              <a:t>killing 128 Americans.</a:t>
            </a:r>
            <a:endParaRPr lang="en-US" sz="2800" dirty="0">
              <a:cs typeface="Calibri"/>
            </a:endParaRPr>
          </a:p>
          <a:p>
            <a:pPr eaLnBrk="1" hangingPunct="1">
              <a:defRPr/>
            </a:pPr>
            <a:r>
              <a:rPr lang="en-US" sz="2800" dirty="0"/>
              <a:t>US protested acts claiming it violated the concept of </a:t>
            </a:r>
            <a:r>
              <a:rPr lang="en-US" sz="2800" b="1" u="sng" dirty="0"/>
              <a:t>(11) freedom of the seas</a:t>
            </a:r>
            <a:endParaRPr lang="en-US" sz="2800" b="1" u="sng" dirty="0">
              <a:cs typeface="Calibri"/>
            </a:endParaRPr>
          </a:p>
          <a:p>
            <a:pPr marL="0" indent="0" eaLnBrk="1" hangingPunct="1">
              <a:buNone/>
              <a:defRPr/>
            </a:pPr>
            <a:endParaRPr lang="en-US" sz="2800" b="1" dirty="0">
              <a:cs typeface="Calibri"/>
            </a:endParaRPr>
          </a:p>
          <a:p>
            <a:pPr marL="0" indent="0" eaLnBrk="1" hangingPunct="1">
              <a:buNone/>
              <a:defRPr/>
            </a:pPr>
            <a:endParaRPr lang="en-US" sz="2800" dirty="0"/>
          </a:p>
          <a:p>
            <a:pPr eaLnBrk="1" hangingPunct="1">
              <a:defRPr/>
            </a:pPr>
            <a:endParaRPr lang="en-US" sz="2800" dirty="0"/>
          </a:p>
          <a:p>
            <a:pPr marL="0" indent="0" eaLnBrk="1" hangingPunct="1">
              <a:buNone/>
              <a:defRPr/>
            </a:pPr>
            <a:r>
              <a:rPr lang="en-US" dirty="0"/>
              <a:t>.</a:t>
            </a:r>
          </a:p>
        </p:txBody>
      </p:sp>
      <p:pic>
        <p:nvPicPr>
          <p:cNvPr id="2" name="Picture 2" descr="A close up of a newspaper&#10;&#10;Description generated with high confidence">
            <a:extLst>
              <a:ext uri="{FF2B5EF4-FFF2-40B4-BE49-F238E27FC236}">
                <a16:creationId xmlns:a16="http://schemas.microsoft.com/office/drawing/2014/main" xmlns="" id="{D31A90CF-C978-40EA-B8D1-468051A2BA89}"/>
              </a:ext>
            </a:extLst>
          </p:cNvPr>
          <p:cNvPicPr>
            <a:picLocks noChangeAspect="1"/>
          </p:cNvPicPr>
          <p:nvPr/>
        </p:nvPicPr>
        <p:blipFill>
          <a:blip r:embed="rId2"/>
          <a:stretch>
            <a:fillRect/>
          </a:stretch>
        </p:blipFill>
        <p:spPr>
          <a:xfrm rot="-60000">
            <a:off x="2251495" y="2893419"/>
            <a:ext cx="5014821" cy="3946634"/>
          </a:xfrm>
          <a:prstGeom prst="rect">
            <a:avLst/>
          </a:prstGeom>
        </p:spPr>
      </p:pic>
    </p:spTree>
    <p:extLst>
      <p:ext uri="{BB962C8B-B14F-4D97-AF65-F5344CB8AC3E}">
        <p14:creationId xmlns:p14="http://schemas.microsoft.com/office/powerpoint/2010/main" val="219242596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to="" calcmode="lin" valueType="num">
                                      <p:cBhvr>
                                        <p:cTn id="7" dur="1" fill="hold"/>
                                        <p:tgtEl>
                                          <p:spTgt spid="14338">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 to="" calcmode="lin" valueType="num">
                                      <p:cBhvr>
                                        <p:cTn id="12" dur="1" fill="hold"/>
                                        <p:tgtEl>
                                          <p:spTgt spid="14338">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 to="" calcmode="lin" valueType="num">
                                      <p:cBhvr>
                                        <p:cTn id="17" dur="1" fill="hold"/>
                                        <p:tgtEl>
                                          <p:spTgt spid="14338">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4338">
                                            <p:txEl>
                                              <p:pRg st="6" end="6"/>
                                            </p:txEl>
                                          </p:spTgt>
                                        </p:tgtEl>
                                        <p:attrNameLst>
                                          <p:attrName>style.visibility</p:attrName>
                                        </p:attrNameLst>
                                      </p:cBhvr>
                                      <p:to>
                                        <p:strVal val="visible"/>
                                      </p:to>
                                    </p:set>
                                    <p:anim to="" calcmode="lin" valueType="num">
                                      <p:cBhvr>
                                        <p:cTn id="20" dur="1" fill="hold"/>
                                        <p:tgtEl>
                                          <p:spTgt spid="1433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B25BF3-EAA5-4E68-881E-3F8C69C14A40}"/>
              </a:ext>
            </a:extLst>
          </p:cNvPr>
          <p:cNvSpPr>
            <a:spLocks noGrp="1"/>
          </p:cNvSpPr>
          <p:nvPr>
            <p:ph type="title"/>
          </p:nvPr>
        </p:nvSpPr>
        <p:spPr>
          <a:xfrm>
            <a:off x="457200" y="0"/>
            <a:ext cx="8229600" cy="533400"/>
          </a:xfrm>
        </p:spPr>
        <p:txBody>
          <a:bodyPr rtlCol="0">
            <a:noAutofit/>
          </a:bodyPr>
          <a:lstStyle/>
          <a:p>
            <a:pPr eaLnBrk="1" fontAlgn="auto" hangingPunct="1">
              <a:spcAft>
                <a:spcPts val="0"/>
              </a:spcAft>
              <a:defRPr/>
            </a:pPr>
            <a:r>
              <a:rPr lang="en-US" sz="3600" b="1" i="1">
                <a:solidFill>
                  <a:schemeClr val="bg1">
                    <a:lumMod val="50000"/>
                  </a:schemeClr>
                </a:solidFill>
              </a:rPr>
              <a:t>WORLD WAR I BEGINS</a:t>
            </a:r>
          </a:p>
        </p:txBody>
      </p:sp>
      <p:sp>
        <p:nvSpPr>
          <p:cNvPr id="3" name="Content Placeholder 2">
            <a:extLst>
              <a:ext uri="{FF2B5EF4-FFF2-40B4-BE49-F238E27FC236}">
                <a16:creationId xmlns:a16="http://schemas.microsoft.com/office/drawing/2014/main" xmlns="" id="{AA90B24C-3E1F-41FB-B442-E2A959EA841B}"/>
              </a:ext>
            </a:extLst>
          </p:cNvPr>
          <p:cNvSpPr>
            <a:spLocks noGrp="1"/>
          </p:cNvSpPr>
          <p:nvPr>
            <p:ph idx="1"/>
          </p:nvPr>
        </p:nvSpPr>
        <p:spPr>
          <a:xfrm>
            <a:off x="152400" y="609600"/>
            <a:ext cx="8839200" cy="6096000"/>
          </a:xfrm>
        </p:spPr>
        <p:txBody>
          <a:bodyPr/>
          <a:lstStyle/>
          <a:p>
            <a:pPr eaLnBrk="1" hangingPunct="1"/>
            <a:r>
              <a:rPr lang="en-US" altLang="en-US" sz="2400"/>
              <a:t>There are four long term causes and one immediate cause to the start of WWI.  They can be remembered by the acronym </a:t>
            </a:r>
            <a:r>
              <a:rPr lang="en-US" altLang="en-US" sz="2400">
                <a:hlinkClick r:id="rId2"/>
              </a:rPr>
              <a:t>MANIA</a:t>
            </a:r>
            <a:r>
              <a:rPr lang="en-US" altLang="en-US" sz="2400"/>
              <a:t>:</a:t>
            </a:r>
          </a:p>
          <a:p>
            <a:pPr eaLnBrk="1" hangingPunct="1">
              <a:buFont typeface="Arial" panose="020B0604020202020204" pitchFamily="34" charset="0"/>
              <a:buNone/>
            </a:pPr>
            <a:endParaRPr lang="en-US" altLang="en-US" sz="2400"/>
          </a:p>
          <a:p>
            <a:pPr lvl="1" eaLnBrk="1" hangingPunct="1"/>
            <a:r>
              <a:rPr lang="en-US" altLang="en-US" sz="4800">
                <a:solidFill>
                  <a:srgbClr val="00B0F0"/>
                </a:solidFill>
              </a:rPr>
              <a:t> </a:t>
            </a:r>
            <a:r>
              <a:rPr lang="en-US" altLang="en-US" sz="4800" b="1">
                <a:solidFill>
                  <a:srgbClr val="00B0F0"/>
                </a:solidFill>
              </a:rPr>
              <a:t>M</a:t>
            </a:r>
            <a:r>
              <a:rPr lang="en-US" altLang="en-US" sz="3600" b="1">
                <a:solidFill>
                  <a:srgbClr val="00B0F0"/>
                </a:solidFill>
              </a:rPr>
              <a:t>ilitarism</a:t>
            </a:r>
          </a:p>
          <a:p>
            <a:pPr lvl="1" eaLnBrk="1" hangingPunct="1"/>
            <a:r>
              <a:rPr lang="en-US" altLang="en-US" sz="4800" b="1">
                <a:solidFill>
                  <a:srgbClr val="00B0F0"/>
                </a:solidFill>
              </a:rPr>
              <a:t> A</a:t>
            </a:r>
            <a:r>
              <a:rPr lang="en-US" altLang="en-US" sz="3600" b="1">
                <a:solidFill>
                  <a:srgbClr val="00B0F0"/>
                </a:solidFill>
              </a:rPr>
              <a:t>lliance systems</a:t>
            </a:r>
          </a:p>
          <a:p>
            <a:pPr lvl="1" eaLnBrk="1" hangingPunct="1"/>
            <a:r>
              <a:rPr lang="en-US" altLang="en-US" sz="4800" b="1">
                <a:solidFill>
                  <a:srgbClr val="00B0F0"/>
                </a:solidFill>
              </a:rPr>
              <a:t> N</a:t>
            </a:r>
            <a:r>
              <a:rPr lang="en-US" altLang="en-US" sz="3600" b="1">
                <a:solidFill>
                  <a:srgbClr val="00B0F0"/>
                </a:solidFill>
              </a:rPr>
              <a:t>ationalism</a:t>
            </a:r>
          </a:p>
          <a:p>
            <a:pPr lvl="1" eaLnBrk="1" hangingPunct="1"/>
            <a:r>
              <a:rPr lang="en-US" altLang="en-US" sz="4800" b="1">
                <a:solidFill>
                  <a:srgbClr val="00B0F0"/>
                </a:solidFill>
              </a:rPr>
              <a:t>  I</a:t>
            </a:r>
            <a:r>
              <a:rPr lang="en-US" altLang="en-US" sz="3600" b="1">
                <a:solidFill>
                  <a:srgbClr val="00B0F0"/>
                </a:solidFill>
              </a:rPr>
              <a:t>mperialism</a:t>
            </a:r>
          </a:p>
          <a:p>
            <a:pPr lvl="1" eaLnBrk="1" hangingPunct="1"/>
            <a:r>
              <a:rPr lang="en-US" altLang="en-US" sz="4800" b="1">
                <a:solidFill>
                  <a:srgbClr val="00B0F0"/>
                </a:solidFill>
              </a:rPr>
              <a:t> A</a:t>
            </a:r>
            <a:r>
              <a:rPr lang="en-US" altLang="en-US" sz="3600" b="1">
                <a:solidFill>
                  <a:srgbClr val="00B0F0"/>
                </a:solidFill>
              </a:rPr>
              <a:t>ssassination</a:t>
            </a:r>
            <a:r>
              <a:rPr lang="en-US" altLang="en-US" sz="4800" b="1">
                <a:solidFill>
                  <a:srgbClr val="00B0F0"/>
                </a:solidFill>
              </a:rPr>
              <a:t> </a:t>
            </a:r>
            <a:endParaRPr lang="en-US" altLang="en-US" sz="4800">
              <a:solidFill>
                <a:srgbClr val="00B0F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to="" calcmode="lin" valueType="num">
                                      <p:cBhvr>
                                        <p:cTn id="10" dur="1" fill="hold"/>
                                        <p:tgtEl>
                                          <p:spTgt spid="3">
                                            <p:txEl>
                                              <p:pRg st="2" end="2"/>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to="" calcmode="lin" valueType="num">
                                      <p:cBhvr>
                                        <p:cTn id="13" dur="1" fill="hold"/>
                                        <p:tgtEl>
                                          <p:spTgt spid="3">
                                            <p:txEl>
                                              <p:pRg st="3" end="3"/>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to="" calcmode="lin" valueType="num">
                                      <p:cBhvr>
                                        <p:cTn id="16" dur="1" fill="hold"/>
                                        <p:tgtEl>
                                          <p:spTgt spid="3">
                                            <p:txEl>
                                              <p:pRg st="4" end="4"/>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to="" calcmode="lin" valueType="num">
                                      <p:cBhvr>
                                        <p:cTn id="19" dur="1" fill="hold"/>
                                        <p:tgtEl>
                                          <p:spTgt spid="3">
                                            <p:txEl>
                                              <p:pRg st="5" end="5"/>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to="" calcmode="lin" valueType="num">
                                      <p:cBhvr>
                                        <p:cTn id="2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2560C61-3915-4568-BDED-C8DFA465F2DD}"/>
              </a:ext>
            </a:extLst>
          </p:cNvPr>
          <p:cNvSpPr txBox="1"/>
          <p:nvPr/>
        </p:nvSpPr>
        <p:spPr>
          <a:xfrm>
            <a:off x="244416" y="166778"/>
            <a:ext cx="8942716" cy="35394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C00000"/>
                </a:solidFill>
                <a:latin typeface="Calibri"/>
                <a:cs typeface="Segoe UI"/>
              </a:rPr>
              <a:t>United States (1) Enters the War</a:t>
            </a:r>
            <a:r>
              <a:rPr lang="en-US" sz="2800" dirty="0">
                <a:latin typeface="Calibri"/>
                <a:cs typeface="Segoe UI"/>
              </a:rPr>
              <a:t>​</a:t>
            </a:r>
            <a:endParaRPr lang="en-US" sz="2800" dirty="0">
              <a:latin typeface="Segoe UI"/>
              <a:cs typeface="Segoe UI"/>
            </a:endParaRPr>
          </a:p>
          <a:p>
            <a:r>
              <a:rPr lang="en-US" sz="2800" b="1" dirty="0">
                <a:latin typeface="Calibri"/>
                <a:cs typeface="Segoe UI"/>
              </a:rPr>
              <a:t>III. US Is Pulled into the War</a:t>
            </a:r>
            <a:r>
              <a:rPr lang="en-US" sz="2800" dirty="0">
                <a:latin typeface="Calibri"/>
                <a:cs typeface="Segoe UI"/>
              </a:rPr>
              <a:t>​</a:t>
            </a:r>
            <a:endParaRPr lang="en-US" sz="2800" dirty="0">
              <a:latin typeface="Segoe UI"/>
              <a:cs typeface="Segoe UI"/>
            </a:endParaRPr>
          </a:p>
          <a:p>
            <a:pPr>
              <a:buChar char="•"/>
            </a:pPr>
            <a:r>
              <a:rPr lang="en-US" sz="2800" dirty="0">
                <a:latin typeface="Calibri"/>
              </a:rPr>
              <a:t>President Wilson tried to negotiate peace between warring nations.  Did not work. ​</a:t>
            </a:r>
            <a:endParaRPr lang="en-US" sz="2800" dirty="0">
              <a:latin typeface="Calibri"/>
              <a:cs typeface="Calibri"/>
            </a:endParaRPr>
          </a:p>
          <a:p>
            <a:pPr>
              <a:buChar char="•"/>
            </a:pPr>
            <a:r>
              <a:rPr lang="en-US" sz="2800" dirty="0">
                <a:latin typeface="Calibri"/>
              </a:rPr>
              <a:t>After sinking the Lusitania, Germany signed a </a:t>
            </a:r>
            <a:r>
              <a:rPr lang="en-US" sz="2800" b="1" dirty="0">
                <a:latin typeface="Calibri"/>
              </a:rPr>
              <a:t>(12) Sussex Pledge </a:t>
            </a:r>
            <a:r>
              <a:rPr lang="en-US" sz="2800" dirty="0">
                <a:latin typeface="Calibri"/>
              </a:rPr>
              <a:t>saying they would not bomb US ships.  ​</a:t>
            </a:r>
            <a:endParaRPr lang="en-US" sz="2800" dirty="0">
              <a:latin typeface="Calibri"/>
              <a:cs typeface="Calibri"/>
            </a:endParaRPr>
          </a:p>
          <a:p>
            <a:pPr>
              <a:buChar char="•"/>
            </a:pPr>
            <a:r>
              <a:rPr lang="en-US" sz="2800" dirty="0">
                <a:latin typeface="Calibri"/>
              </a:rPr>
              <a:t>January 1917 Germany sank 4 more US merchant ships.​</a:t>
            </a:r>
            <a:endParaRPr lang="en-US" sz="2800" dirty="0">
              <a:latin typeface="Calibri"/>
              <a:cs typeface="Calibri"/>
            </a:endParaRPr>
          </a:p>
          <a:p>
            <a:pPr>
              <a:buChar char="•"/>
            </a:pPr>
            <a:r>
              <a:rPr lang="en-US" sz="2800" dirty="0">
                <a:latin typeface="Calibri"/>
              </a:rPr>
              <a:t>In 1917 Germany sent the </a:t>
            </a:r>
            <a:r>
              <a:rPr lang="en-US" sz="2800" b="1" dirty="0">
                <a:latin typeface="Calibri"/>
              </a:rPr>
              <a:t>(13)  Zimmerman Note</a:t>
            </a:r>
            <a:endParaRPr lang="en-US" sz="2800" b="1" dirty="0">
              <a:latin typeface="Calibri"/>
              <a:cs typeface="Calibri"/>
            </a:endParaRPr>
          </a:p>
        </p:txBody>
      </p:sp>
      <p:pic>
        <p:nvPicPr>
          <p:cNvPr id="3" name="Picture 3" descr="A picture containing text, book&#10;&#10;Description generated with very high confidence">
            <a:extLst>
              <a:ext uri="{FF2B5EF4-FFF2-40B4-BE49-F238E27FC236}">
                <a16:creationId xmlns:a16="http://schemas.microsoft.com/office/drawing/2014/main" xmlns="" id="{F88F242A-0FBE-4640-9885-37CDF7C4336F}"/>
              </a:ext>
            </a:extLst>
          </p:cNvPr>
          <p:cNvPicPr>
            <a:picLocks noChangeAspect="1"/>
          </p:cNvPicPr>
          <p:nvPr/>
        </p:nvPicPr>
        <p:blipFill>
          <a:blip r:embed="rId2"/>
          <a:stretch>
            <a:fillRect/>
          </a:stretch>
        </p:blipFill>
        <p:spPr>
          <a:xfrm rot="-60000">
            <a:off x="2496037" y="3636346"/>
            <a:ext cx="3778370" cy="3194273"/>
          </a:xfrm>
          <a:prstGeom prst="rect">
            <a:avLst/>
          </a:prstGeom>
        </p:spPr>
      </p:pic>
    </p:spTree>
    <p:extLst>
      <p:ext uri="{BB962C8B-B14F-4D97-AF65-F5344CB8AC3E}">
        <p14:creationId xmlns:p14="http://schemas.microsoft.com/office/powerpoint/2010/main" val="4020030833"/>
      </p:ext>
    </p:extLst>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FEF2DE7-660E-4906-85B5-820B0039A237}"/>
              </a:ext>
            </a:extLst>
          </p:cNvPr>
          <p:cNvSpPr txBox="1"/>
          <p:nvPr/>
        </p:nvSpPr>
        <p:spPr>
          <a:xfrm>
            <a:off x="675736" y="238664"/>
            <a:ext cx="8166340" cy="502291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US" sz="2800" b="1" dirty="0">
                <a:solidFill>
                  <a:srgbClr val="7030A0"/>
                </a:solidFill>
                <a:latin typeface="Calibri"/>
                <a:cs typeface="Calibri"/>
              </a:rPr>
              <a:t>Events that forced  the U.S. to enter World War I: </a:t>
            </a:r>
            <a:endParaRPr lang="en-US" sz="2800" dirty="0">
              <a:latin typeface="Calibri"/>
              <a:cs typeface="Calibri"/>
            </a:endParaRPr>
          </a:p>
          <a:p>
            <a:pPr marL="457200" indent="-457200">
              <a:spcBef>
                <a:spcPct val="20000"/>
              </a:spcBef>
              <a:buAutoNum type="arabicPeriod"/>
            </a:pPr>
            <a:r>
              <a:rPr lang="en-US" sz="2800" b="1" dirty="0">
                <a:latin typeface="Calibri"/>
                <a:cs typeface="Calibri"/>
                <a:hlinkClick r:id="rId2"/>
              </a:rPr>
              <a:t>Unrestricted Submarine Warfare. </a:t>
            </a:r>
            <a:r>
              <a:rPr lang="en-US" sz="2800" b="1" dirty="0">
                <a:latin typeface="Calibri"/>
                <a:cs typeface="Calibri"/>
              </a:rPr>
              <a:t>In January, 1917, </a:t>
            </a:r>
            <a:r>
              <a:rPr lang="en-US" sz="2800" dirty="0">
                <a:latin typeface="Calibri"/>
                <a:cs typeface="Calibri"/>
              </a:rPr>
              <a:t>Germany </a:t>
            </a:r>
            <a:r>
              <a:rPr lang="en-US" sz="2800" dirty="0">
                <a:solidFill>
                  <a:schemeClr val="accent1"/>
                </a:solidFill>
                <a:latin typeface="Calibri"/>
                <a:cs typeface="Calibri"/>
              </a:rPr>
              <a:t>sank 4  U.S. trade ships </a:t>
            </a:r>
            <a:endParaRPr lang="en-US" sz="2800" dirty="0">
              <a:solidFill>
                <a:schemeClr val="accent1"/>
              </a:solidFill>
            </a:endParaRPr>
          </a:p>
          <a:p>
            <a:pPr>
              <a:spcBef>
                <a:spcPct val="20000"/>
              </a:spcBef>
              <a:buAutoNum type="arabicPeriod"/>
            </a:pPr>
            <a:endParaRPr lang="en-US" sz="2800" dirty="0">
              <a:solidFill>
                <a:schemeClr val="accent1"/>
              </a:solidFill>
              <a:latin typeface="Calibri"/>
              <a:cs typeface="Calibri"/>
            </a:endParaRPr>
          </a:p>
          <a:p>
            <a:pPr>
              <a:spcBef>
                <a:spcPct val="20000"/>
              </a:spcBef>
              <a:buAutoNum type="arabicPeriod"/>
            </a:pPr>
            <a:r>
              <a:rPr lang="en-US" sz="2800" b="1" u="sng" dirty="0">
                <a:latin typeface="Calibri"/>
                <a:cs typeface="Calibri"/>
              </a:rPr>
              <a:t>Communist Russian (Allies) exited World War I- (14) Russian </a:t>
            </a:r>
            <a:r>
              <a:rPr lang="en-US" sz="2800" dirty="0">
                <a:latin typeface="Calibri"/>
                <a:cs typeface="Calibri"/>
              </a:rPr>
              <a:t>Monarchy overthrown.  All Allie nations were democratic.  US could now spin the war as a fight for </a:t>
            </a:r>
            <a:r>
              <a:rPr lang="en-US" sz="2800" b="1" u="sng" dirty="0">
                <a:latin typeface="Calibri"/>
                <a:cs typeface="Calibri"/>
              </a:rPr>
              <a:t>(15) democracy</a:t>
            </a:r>
            <a:r>
              <a:rPr lang="en-US" sz="2800" dirty="0">
                <a:latin typeface="Calibri"/>
                <a:cs typeface="Calibri"/>
              </a:rPr>
              <a:t>. </a:t>
            </a:r>
          </a:p>
          <a:p>
            <a:pPr marL="457200" indent="-457200">
              <a:spcBef>
                <a:spcPct val="20000"/>
              </a:spcBef>
              <a:buAutoNum type="arabicPeriod"/>
            </a:pPr>
            <a:endParaRPr lang="en-US" sz="2800" dirty="0">
              <a:solidFill>
                <a:schemeClr val="accent1"/>
              </a:solidFill>
              <a:latin typeface="Calibri"/>
              <a:cs typeface="Calibri"/>
            </a:endParaRPr>
          </a:p>
          <a:p>
            <a:endParaRPr lang="en-US" dirty="0">
              <a:latin typeface="Calibri"/>
              <a:cs typeface="Calibri"/>
            </a:endParaRPr>
          </a:p>
        </p:txBody>
      </p:sp>
      <p:pic>
        <p:nvPicPr>
          <p:cNvPr id="8" name="Picture 8">
            <a:extLst>
              <a:ext uri="{FF2B5EF4-FFF2-40B4-BE49-F238E27FC236}">
                <a16:creationId xmlns:a16="http://schemas.microsoft.com/office/drawing/2014/main" xmlns="" id="{821A7E9F-FCCE-4E73-9DE9-380C7086B348}"/>
              </a:ext>
            </a:extLst>
          </p:cNvPr>
          <p:cNvPicPr>
            <a:picLocks noChangeAspect="1"/>
          </p:cNvPicPr>
          <p:nvPr/>
        </p:nvPicPr>
        <p:blipFill>
          <a:blip r:embed="rId3"/>
          <a:stretch>
            <a:fillRect/>
          </a:stretch>
        </p:blipFill>
        <p:spPr>
          <a:xfrm>
            <a:off x="51758" y="4660283"/>
            <a:ext cx="9270520" cy="513546"/>
          </a:xfrm>
          <a:prstGeom prst="rect">
            <a:avLst/>
          </a:prstGeom>
        </p:spPr>
      </p:pic>
    </p:spTree>
    <p:extLst>
      <p:ext uri="{BB962C8B-B14F-4D97-AF65-F5344CB8AC3E}">
        <p14:creationId xmlns:p14="http://schemas.microsoft.com/office/powerpoint/2010/main" val="3956314571"/>
      </p:ext>
    </p:extLst>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7AF51DD-1D35-4053-9977-083E89698E70}"/>
              </a:ext>
            </a:extLst>
          </p:cNvPr>
          <p:cNvSpPr>
            <a:spLocks noGrp="1"/>
          </p:cNvSpPr>
          <p:nvPr>
            <p:ph type="title"/>
          </p:nvPr>
        </p:nvSpPr>
        <p:spPr/>
        <p:txBody>
          <a:bodyPr/>
          <a:lstStyle/>
          <a:p>
            <a:r>
              <a:rPr lang="en-US" b="1" dirty="0">
                <a:solidFill>
                  <a:srgbClr val="7030A0"/>
                </a:solidFill>
                <a:cs typeface="Calibri"/>
              </a:rPr>
              <a:t>Events that forced  the U.S. to enter World War I: </a:t>
            </a:r>
            <a:endParaRPr lang="en-US" dirty="0"/>
          </a:p>
        </p:txBody>
      </p:sp>
      <p:sp>
        <p:nvSpPr>
          <p:cNvPr id="3" name="Content Placeholder 2">
            <a:extLst>
              <a:ext uri="{FF2B5EF4-FFF2-40B4-BE49-F238E27FC236}">
                <a16:creationId xmlns:a16="http://schemas.microsoft.com/office/drawing/2014/main" xmlns="" id="{9CCD4010-071F-485B-9CF0-F26B17B83377}"/>
              </a:ext>
            </a:extLst>
          </p:cNvPr>
          <p:cNvSpPr>
            <a:spLocks noGrp="1"/>
          </p:cNvSpPr>
          <p:nvPr>
            <p:ph sz="half" idx="1"/>
          </p:nvPr>
        </p:nvSpPr>
        <p:spPr>
          <a:xfrm>
            <a:off x="457200" y="1600200"/>
            <a:ext cx="4944373" cy="4525963"/>
          </a:xfrm>
        </p:spPr>
        <p:txBody>
          <a:bodyPr/>
          <a:lstStyle/>
          <a:p>
            <a:pPr marL="0" indent="0" eaLnBrk="1" hangingPunct="1">
              <a:buNone/>
              <a:defRPr/>
            </a:pPr>
            <a:r>
              <a:rPr lang="en-US" sz="2600" b="1" u="sng" dirty="0"/>
              <a:t>3. Zimmerman Note</a:t>
            </a:r>
            <a:r>
              <a:rPr lang="en-US" sz="2600" dirty="0"/>
              <a:t>  German foreign minister Alfred Zimmermann sent a note to the Mexico stating:</a:t>
            </a:r>
          </a:p>
          <a:p>
            <a:pPr marL="457200" indent="-457200" eaLnBrk="1" hangingPunct="1">
              <a:defRPr/>
            </a:pPr>
            <a:r>
              <a:rPr lang="en-US" sz="2600" dirty="0"/>
              <a:t> Proposed an alliance between Germany and Mexico</a:t>
            </a:r>
          </a:p>
          <a:p>
            <a:pPr marL="457200" indent="-457200" eaLnBrk="1" hangingPunct="1">
              <a:defRPr/>
            </a:pPr>
            <a:r>
              <a:rPr lang="en-US" sz="2600" dirty="0"/>
              <a:t>Mexico was to attack the U.S. to keep us out of Europe</a:t>
            </a:r>
          </a:p>
          <a:p>
            <a:pPr marL="457200" indent="-457200" eaLnBrk="1" hangingPunct="1">
              <a:defRPr/>
            </a:pPr>
            <a:r>
              <a:rPr lang="en-US" sz="2600" dirty="0"/>
              <a:t>Mexico would get Texas, New Mexico, and Arizona.</a:t>
            </a:r>
            <a:endParaRPr lang="en-US" sz="2600" dirty="0">
              <a:cs typeface="Calibri"/>
            </a:endParaRPr>
          </a:p>
        </p:txBody>
      </p:sp>
      <p:pic>
        <p:nvPicPr>
          <p:cNvPr id="7" name="Picture 7" descr="A picture containing text, book&#10;&#10;Description generated with very high confidence">
            <a:extLst>
              <a:ext uri="{FF2B5EF4-FFF2-40B4-BE49-F238E27FC236}">
                <a16:creationId xmlns:a16="http://schemas.microsoft.com/office/drawing/2014/main" xmlns="" id="{3A8810D7-6E85-4343-A53E-0B3D33E48D10}"/>
              </a:ext>
            </a:extLst>
          </p:cNvPr>
          <p:cNvPicPr>
            <a:picLocks noChangeAspect="1"/>
          </p:cNvPicPr>
          <p:nvPr/>
        </p:nvPicPr>
        <p:blipFill>
          <a:blip r:embed="rId2"/>
          <a:stretch>
            <a:fillRect/>
          </a:stretch>
        </p:blipFill>
        <p:spPr>
          <a:xfrm>
            <a:off x="5400135" y="2018185"/>
            <a:ext cx="3605841" cy="3080422"/>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FCA055-1B24-43E9-92D3-ACC62BEC3E2B}"/>
              </a:ext>
            </a:extLst>
          </p:cNvPr>
          <p:cNvSpPr>
            <a:spLocks noGrp="1"/>
          </p:cNvSpPr>
          <p:nvPr>
            <p:ph idx="1"/>
          </p:nvPr>
        </p:nvSpPr>
        <p:spPr>
          <a:xfrm>
            <a:off x="781050" y="590550"/>
            <a:ext cx="7924800" cy="6019800"/>
          </a:xfrm>
        </p:spPr>
        <p:txBody>
          <a:bodyPr/>
          <a:lstStyle/>
          <a:p>
            <a:pPr marL="0" indent="0" eaLnBrk="1" hangingPunct="1">
              <a:buNone/>
            </a:pPr>
            <a:r>
              <a:rPr lang="en-US" altLang="en-US" sz="2400" b="1" dirty="0"/>
              <a:t>U.S. Enters the War: </a:t>
            </a:r>
          </a:p>
          <a:p>
            <a:pPr eaLnBrk="1" hangingPunct="1"/>
            <a:r>
              <a:rPr lang="en-US" altLang="en-US" sz="2600" dirty="0"/>
              <a:t>U.S. declared war on Germany and the Central Powers </a:t>
            </a:r>
            <a:r>
              <a:rPr lang="en-US" altLang="en-US" sz="2600" b="1" u="sng" dirty="0"/>
              <a:t>(16) April, 1917</a:t>
            </a:r>
            <a:r>
              <a:rPr lang="en-US" altLang="en-US" sz="2600" b="1" dirty="0"/>
              <a:t>.</a:t>
            </a:r>
            <a:r>
              <a:rPr lang="en-US" altLang="en-US" sz="2600" dirty="0"/>
              <a:t> </a:t>
            </a:r>
          </a:p>
          <a:p>
            <a:pPr eaLnBrk="1" hangingPunct="1"/>
            <a:r>
              <a:rPr lang="en-US" altLang="en-US" sz="2600" dirty="0"/>
              <a:t> US joined the </a:t>
            </a:r>
            <a:r>
              <a:rPr lang="en-US" altLang="en-US" sz="2600" b="1" dirty="0"/>
              <a:t>Allies.</a:t>
            </a:r>
          </a:p>
          <a:p>
            <a:pPr eaLnBrk="1" hangingPunct="1"/>
            <a:r>
              <a:rPr lang="en-US" altLang="en-US" sz="2600" b="1" dirty="0">
                <a:hlinkClick r:id="rId2"/>
              </a:rPr>
              <a:t>Reasons</a:t>
            </a:r>
            <a:r>
              <a:rPr lang="en-US" altLang="en-US" sz="2600" b="1" dirty="0"/>
              <a:t>:</a:t>
            </a:r>
          </a:p>
          <a:p>
            <a:pPr marL="914400" lvl="1" indent="-457200" eaLnBrk="1" hangingPunct="1">
              <a:buFont typeface="+mj-lt"/>
              <a:buAutoNum type="arabicPeriod"/>
            </a:pPr>
            <a:r>
              <a:rPr lang="en-US" altLang="en-US" sz="2600" dirty="0"/>
              <a:t>German submarine warfare.  </a:t>
            </a:r>
          </a:p>
          <a:p>
            <a:pPr marL="914400" lvl="1" indent="-457200" eaLnBrk="1" hangingPunct="1">
              <a:buFont typeface="+mj-lt"/>
              <a:buAutoNum type="arabicPeriod"/>
            </a:pPr>
            <a:r>
              <a:rPr lang="en-US" altLang="en-US" sz="2600" dirty="0"/>
              <a:t>Germany stripped away our rights as a </a:t>
            </a:r>
            <a:r>
              <a:rPr lang="en-US" altLang="en-US" sz="2600" dirty="0">
                <a:hlinkClick r:id="rId3"/>
              </a:rPr>
              <a:t>neutral nation</a:t>
            </a:r>
            <a:r>
              <a:rPr lang="en-US" altLang="en-US" sz="2600" dirty="0"/>
              <a: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to="" calcmode="lin" valueType="num">
                                      <p:cBhvr>
                                        <p:cTn id="25" dur="1" fill="hold"/>
                                        <p:tgtEl>
                                          <p:spTgt spid="3">
                                            <p:txEl>
                                              <p:pRg st="4" end="4"/>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to="" calcmode="lin" valueType="num">
                                      <p:cBhvr>
                                        <p:cTn id="28"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1F199-4339-458C-AB00-01BFD4161FC7}"/>
              </a:ext>
            </a:extLst>
          </p:cNvPr>
          <p:cNvSpPr>
            <a:spLocks noGrp="1"/>
          </p:cNvSpPr>
          <p:nvPr>
            <p:ph type="title"/>
          </p:nvPr>
        </p:nvSpPr>
        <p:spPr>
          <a:xfrm>
            <a:off x="457200" y="0"/>
            <a:ext cx="8229600" cy="533400"/>
          </a:xfrm>
        </p:spPr>
        <p:txBody>
          <a:bodyPr/>
          <a:lstStyle/>
          <a:p>
            <a:pPr eaLnBrk="1" hangingPunct="1">
              <a:defRPr/>
            </a:pPr>
            <a:r>
              <a:rPr lang="en-US" sz="3200" b="1" i="1" dirty="0">
                <a:solidFill>
                  <a:schemeClr val="tx1">
                    <a:lumMod val="50000"/>
                    <a:lumOff val="50000"/>
                  </a:schemeClr>
                </a:solidFill>
              </a:rPr>
              <a:t>America During the War</a:t>
            </a:r>
          </a:p>
        </p:txBody>
      </p:sp>
      <p:sp>
        <p:nvSpPr>
          <p:cNvPr id="19459" name="Content Placeholder 2">
            <a:extLst>
              <a:ext uri="{FF2B5EF4-FFF2-40B4-BE49-F238E27FC236}">
                <a16:creationId xmlns:a16="http://schemas.microsoft.com/office/drawing/2014/main" xmlns="" id="{81E55CFF-9B52-42A8-ADB0-F10481E68266}"/>
              </a:ext>
            </a:extLst>
          </p:cNvPr>
          <p:cNvSpPr>
            <a:spLocks noGrp="1"/>
          </p:cNvSpPr>
          <p:nvPr>
            <p:ph idx="1"/>
          </p:nvPr>
        </p:nvSpPr>
        <p:spPr>
          <a:xfrm>
            <a:off x="0" y="609600"/>
            <a:ext cx="9144000" cy="6248400"/>
          </a:xfrm>
        </p:spPr>
        <p:txBody>
          <a:bodyPr/>
          <a:lstStyle/>
          <a:p>
            <a:pPr marL="0" indent="0" eaLnBrk="1" hangingPunct="1">
              <a:buNone/>
              <a:defRPr/>
            </a:pPr>
            <a:r>
              <a:rPr lang="en-US" altLang="en-US" sz="2400" b="1" u="sng" dirty="0">
                <a:solidFill>
                  <a:srgbClr val="FF0000"/>
                </a:solidFill>
                <a:hlinkClick r:id="rId2"/>
              </a:rPr>
              <a:t>I. Total War </a:t>
            </a:r>
            <a:r>
              <a:rPr lang="en-US" altLang="en-US" sz="2400" b="1" u="sng" dirty="0">
                <a:hlinkClick r:id="rId2"/>
              </a:rPr>
              <a:t> </a:t>
            </a:r>
            <a:r>
              <a:rPr lang="en-US" altLang="en-US" sz="2400" dirty="0"/>
              <a:t>One the US joined the Allies, it had to quickly enlarge its army and prepare for the war.</a:t>
            </a:r>
          </a:p>
          <a:p>
            <a:pPr eaLnBrk="1" hangingPunct="1">
              <a:buFont typeface="Arial" charset="0"/>
              <a:buChar char="•"/>
              <a:defRPr/>
            </a:pPr>
            <a:r>
              <a:rPr lang="en-US" altLang="en-US" sz="2400" dirty="0"/>
              <a:t>World War I was the first </a:t>
            </a:r>
            <a:r>
              <a:rPr lang="en-US" altLang="en-US" sz="2400" b="1" u="sng" dirty="0"/>
              <a:t>(1) total war </a:t>
            </a:r>
            <a:r>
              <a:rPr lang="en-US" altLang="en-US" sz="2400" dirty="0"/>
              <a:t>where everyone and everything was geared towards the war effort.</a:t>
            </a:r>
          </a:p>
          <a:p>
            <a:pPr marL="0" indent="0" eaLnBrk="1" hangingPunct="1">
              <a:buNone/>
              <a:defRPr/>
            </a:pPr>
            <a:r>
              <a:rPr lang="en-US" altLang="en-US" sz="2400" b="1" u="sng" dirty="0">
                <a:solidFill>
                  <a:srgbClr val="FF0000"/>
                </a:solidFill>
              </a:rPr>
              <a:t>II. The Army</a:t>
            </a:r>
          </a:p>
          <a:p>
            <a:pPr marL="0" indent="0" eaLnBrk="1" hangingPunct="1">
              <a:buNone/>
              <a:defRPr/>
            </a:pPr>
            <a:r>
              <a:rPr lang="en-US" altLang="en-US" sz="2400" dirty="0"/>
              <a:t>In order to create a large fighting force, Congress passed the </a:t>
            </a:r>
            <a:r>
              <a:rPr lang="en-US" altLang="en-US" sz="2400" b="1" dirty="0"/>
              <a:t>(2) </a:t>
            </a:r>
            <a:r>
              <a:rPr lang="en-US" altLang="en-US" sz="2400" b="1" u="sng" dirty="0"/>
              <a:t>Selective Service Act</a:t>
            </a:r>
            <a:r>
              <a:rPr lang="en-US" altLang="en-US" sz="2400" dirty="0"/>
              <a:t>- </a:t>
            </a:r>
            <a:r>
              <a:rPr lang="en-US" altLang="en-US" sz="2400" b="1" dirty="0">
                <a:solidFill>
                  <a:srgbClr val="00B050"/>
                </a:solidFill>
              </a:rPr>
              <a:t>required men to register for military service.  </a:t>
            </a:r>
            <a:endParaRPr lang="en-US" altLang="en-US" sz="2400" dirty="0"/>
          </a:p>
          <a:p>
            <a:pPr lvl="1">
              <a:buFont typeface="Arial" charset="0"/>
              <a:buChar char="–"/>
              <a:defRPr/>
            </a:pPr>
            <a:r>
              <a:rPr lang="en-US" sz="2400" dirty="0"/>
              <a:t>The U.S. force sent to Europe was called the</a:t>
            </a:r>
            <a:r>
              <a:rPr lang="en-US" sz="2400" b="1" u="sng" dirty="0"/>
              <a:t> (3)American Expeditionary Force</a:t>
            </a:r>
            <a:r>
              <a:rPr lang="en-US" sz="2400" u="sng" dirty="0"/>
              <a:t> (</a:t>
            </a:r>
            <a:r>
              <a:rPr lang="en-US" sz="2400" b="1" u="sng" dirty="0"/>
              <a:t>AEF</a:t>
            </a:r>
            <a:r>
              <a:rPr lang="en-US" sz="2400" u="sng" dirty="0"/>
              <a:t>) </a:t>
            </a:r>
            <a:r>
              <a:rPr lang="en-US" sz="2400" dirty="0"/>
              <a:t>and was led by General John J. Pershing.</a:t>
            </a:r>
          </a:p>
          <a:p>
            <a:pPr lvl="1">
              <a:buFont typeface="Arial" charset="0"/>
              <a:buChar char="–"/>
              <a:defRPr/>
            </a:pPr>
            <a:r>
              <a:rPr lang="en-US" sz="2400" dirty="0"/>
              <a:t>The </a:t>
            </a:r>
            <a:r>
              <a:rPr lang="en-US" sz="2400" b="1" dirty="0"/>
              <a:t>AEF,</a:t>
            </a:r>
            <a:r>
              <a:rPr lang="en-US" sz="2400" dirty="0"/>
              <a:t> U.S. soldiers ,were fresh and helped the Allis win. </a:t>
            </a:r>
            <a:endParaRPr lang="en-US" altLang="en-US" sz="2400" b="1" u="sng" dirty="0"/>
          </a:p>
          <a:p>
            <a:pPr lvl="1">
              <a:buFont typeface="Arial" charset="0"/>
              <a:buChar char="–"/>
              <a:defRPr/>
            </a:pPr>
            <a:r>
              <a:rPr lang="en-US" altLang="en-US" sz="2400" b="1" u="sng" dirty="0"/>
              <a:t>convoy system</a:t>
            </a:r>
            <a:r>
              <a:rPr lang="en-US" altLang="en-US" sz="2400" dirty="0"/>
              <a:t>- a heavy guard of navy vessels escorted ships back and forth across the Atlantic.  </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to="" calcmode="lin" valueType="num">
                                      <p:cBhvr>
                                        <p:cTn id="7" dur="1" fill="hold"/>
                                        <p:tgtEl>
                                          <p:spTgt spid="1945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 to="" calcmode="lin" valueType="num">
                                      <p:cBhvr>
                                        <p:cTn id="12" dur="1" fill="hold"/>
                                        <p:tgtEl>
                                          <p:spTgt spid="1945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to="" calcmode="lin" valueType="num">
                                      <p:cBhvr>
                                        <p:cTn id="17" dur="1" fill="hold"/>
                                        <p:tgtEl>
                                          <p:spTgt spid="1945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 to="" calcmode="lin" valueType="num">
                                      <p:cBhvr>
                                        <p:cTn id="22" dur="1" fill="hold"/>
                                        <p:tgtEl>
                                          <p:spTgt spid="19459">
                                            <p:txEl>
                                              <p:pRg st="3" end="3"/>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anim to="" calcmode="lin" valueType="num">
                                      <p:cBhvr>
                                        <p:cTn id="25" dur="1" fill="hold"/>
                                        <p:tgtEl>
                                          <p:spTgt spid="19459">
                                            <p:txEl>
                                              <p:pRg st="4" end="4"/>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9459">
                                            <p:txEl>
                                              <p:pRg st="5" end="5"/>
                                            </p:txEl>
                                          </p:spTgt>
                                        </p:tgtEl>
                                        <p:attrNameLst>
                                          <p:attrName>style.visibility</p:attrName>
                                        </p:attrNameLst>
                                      </p:cBhvr>
                                      <p:to>
                                        <p:strVal val="visible"/>
                                      </p:to>
                                    </p:set>
                                    <p:anim to="" calcmode="lin" valueType="num">
                                      <p:cBhvr>
                                        <p:cTn id="28" dur="1" fill="hold"/>
                                        <p:tgtEl>
                                          <p:spTgt spid="19459">
                                            <p:txEl>
                                              <p:pRg st="5" end="5"/>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anim to="" calcmode="lin" valueType="num">
                                      <p:cBhvr>
                                        <p:cTn id="31" dur="1" fill="hold"/>
                                        <p:tgtEl>
                                          <p:spTgt spid="1945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8B80E89-64E1-4799-9632-EDE1F6481BD0}"/>
              </a:ext>
            </a:extLst>
          </p:cNvPr>
          <p:cNvSpPr>
            <a:spLocks noGrp="1"/>
          </p:cNvSpPr>
          <p:nvPr>
            <p:ph type="title"/>
          </p:nvPr>
        </p:nvSpPr>
        <p:spPr>
          <a:xfrm>
            <a:off x="457200" y="0"/>
            <a:ext cx="8229600" cy="609600"/>
          </a:xfrm>
        </p:spPr>
        <p:txBody>
          <a:bodyPr/>
          <a:lstStyle/>
          <a:p>
            <a:pPr>
              <a:defRPr/>
            </a:pPr>
            <a:r>
              <a:rPr lang="en-US" sz="3600" b="1" i="1">
                <a:solidFill>
                  <a:schemeClr val="tx1">
                    <a:lumMod val="50000"/>
                    <a:lumOff val="50000"/>
                  </a:schemeClr>
                </a:solidFill>
              </a:rPr>
              <a:t>THE WAR AT HOME</a:t>
            </a:r>
          </a:p>
        </p:txBody>
      </p:sp>
      <p:sp>
        <p:nvSpPr>
          <p:cNvPr id="5" name="Content Placeholder 4">
            <a:extLst>
              <a:ext uri="{FF2B5EF4-FFF2-40B4-BE49-F238E27FC236}">
                <a16:creationId xmlns:a16="http://schemas.microsoft.com/office/drawing/2014/main" xmlns="" id="{7500E8EE-296B-46EE-A9FE-A1EFDE829788}"/>
              </a:ext>
            </a:extLst>
          </p:cNvPr>
          <p:cNvSpPr>
            <a:spLocks noGrp="1"/>
          </p:cNvSpPr>
          <p:nvPr>
            <p:ph idx="1"/>
          </p:nvPr>
        </p:nvSpPr>
        <p:spPr>
          <a:xfrm>
            <a:off x="0" y="609600"/>
            <a:ext cx="9144000" cy="6248400"/>
          </a:xfrm>
        </p:spPr>
        <p:txBody>
          <a:bodyPr/>
          <a:lstStyle/>
          <a:p>
            <a:pPr marL="514350" indent="-514350">
              <a:buAutoNum type="romanUcPeriod" startAt="3"/>
              <a:defRPr/>
            </a:pPr>
            <a:r>
              <a:rPr lang="en-US" sz="2400" b="1" dirty="0"/>
              <a:t>The Homefront</a:t>
            </a:r>
          </a:p>
          <a:p>
            <a:pPr marL="0" indent="0">
              <a:buNone/>
              <a:defRPr/>
            </a:pPr>
            <a:r>
              <a:rPr lang="en-US" sz="2400" dirty="0"/>
              <a:t>During the war, the government played a big role in</a:t>
            </a:r>
            <a:r>
              <a:rPr lang="en-US" sz="2400" b="1" dirty="0"/>
              <a:t> directing </a:t>
            </a:r>
            <a:r>
              <a:rPr lang="en-US" sz="2400" dirty="0"/>
              <a:t>the economy (telling businesses what to make, how much to make, and what to sell it for.)</a:t>
            </a:r>
          </a:p>
          <a:p>
            <a:pPr>
              <a:buFont typeface="Arial" charset="0"/>
              <a:buChar char="•"/>
              <a:defRPr/>
            </a:pPr>
            <a:r>
              <a:rPr lang="en-US" sz="2400" dirty="0"/>
              <a:t>The U.S. government also created wartime agencies:</a:t>
            </a:r>
          </a:p>
          <a:p>
            <a:pPr lvl="1">
              <a:buFont typeface="Arial" charset="0"/>
              <a:buChar char="–"/>
              <a:defRPr/>
            </a:pPr>
            <a:r>
              <a:rPr lang="en-US" sz="2400" b="1" u="sng" dirty="0"/>
              <a:t>(4)War Industries Board </a:t>
            </a:r>
            <a:r>
              <a:rPr lang="en-US" sz="2400" dirty="0"/>
              <a:t>(</a:t>
            </a:r>
            <a:r>
              <a:rPr lang="en-US" sz="2400" b="1" dirty="0"/>
              <a:t>WIB</a:t>
            </a:r>
            <a:r>
              <a:rPr lang="en-US" sz="2400" dirty="0"/>
              <a:t>)- contracted with factories to </a:t>
            </a:r>
            <a:r>
              <a:rPr lang="en-US" sz="2400" dirty="0">
                <a:hlinkClick r:id="rId2"/>
              </a:rPr>
              <a:t>produce war material</a:t>
            </a:r>
            <a:endParaRPr lang="en-US" sz="2400" dirty="0"/>
          </a:p>
          <a:p>
            <a:pPr lvl="1">
              <a:buFont typeface="Arial" charset="0"/>
              <a:buChar char="–"/>
              <a:defRPr/>
            </a:pPr>
            <a:r>
              <a:rPr lang="en-US" sz="2400" b="1" u="sng" dirty="0"/>
              <a:t>(5)Committee on Public Information </a:t>
            </a:r>
            <a:r>
              <a:rPr lang="en-US" sz="2400" dirty="0"/>
              <a:t>(</a:t>
            </a:r>
            <a:r>
              <a:rPr lang="en-US" sz="2400" b="1" dirty="0"/>
              <a:t>CPI</a:t>
            </a:r>
            <a:r>
              <a:rPr lang="en-US" sz="2400" dirty="0"/>
              <a:t>)- artists and advertising agencies were persuaded to create posters, paintings, cartoons, speeches, etc. that </a:t>
            </a:r>
            <a:r>
              <a:rPr lang="en-US" sz="2400" dirty="0">
                <a:hlinkClick r:id="rId3"/>
              </a:rPr>
              <a:t>promoted the war effort   </a:t>
            </a:r>
            <a:r>
              <a:rPr lang="en-US" sz="2400" dirty="0"/>
              <a:t>(This was a form of </a:t>
            </a:r>
            <a:r>
              <a:rPr lang="en-US" sz="2400" b="1" dirty="0"/>
              <a:t>(6)</a:t>
            </a:r>
            <a:r>
              <a:rPr lang="en-US" sz="2400" b="1" u="sng" dirty="0"/>
              <a:t>propaganda</a:t>
            </a:r>
            <a:r>
              <a:rPr lang="en-US" sz="2400" b="1" dirty="0"/>
              <a:t>- </a:t>
            </a:r>
            <a:r>
              <a:rPr lang="en-US" sz="2400" dirty="0"/>
              <a:t>biased communication designed to influence people’s thoughts and actions</a:t>
            </a:r>
            <a:r>
              <a:rPr lang="en-US" sz="2400" dirty="0">
                <a:solidFill>
                  <a:srgbClr val="00B050"/>
                </a:solidFill>
              </a:rPr>
              <a:t>.</a:t>
            </a:r>
            <a:r>
              <a:rPr lang="en-US" sz="2400" dirty="0"/>
              <a:t>)</a:t>
            </a:r>
            <a:endParaRPr lang="en-US" sz="2400" u="sng" dirty="0">
              <a:solidFill>
                <a:srgbClr val="FF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to="" calcmode="lin" valueType="num">
                                      <p:cBhvr>
                                        <p:cTn id="22" dur="1" fill="hold"/>
                                        <p:tgtEl>
                                          <p:spTgt spid="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to="" calcmode="lin" valueType="num">
                                      <p:cBhvr>
                                        <p:cTn id="27"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xmlns="" id="{151A662A-0E92-443C-98B2-0D1829818A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191000"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AutoShape 4" descr="Image result for world war i propaganda posters">
            <a:extLst>
              <a:ext uri="{FF2B5EF4-FFF2-40B4-BE49-F238E27FC236}">
                <a16:creationId xmlns:a16="http://schemas.microsoft.com/office/drawing/2014/main" xmlns="" id="{0647BE84-25B8-49A8-8E37-71286A6129DE}"/>
              </a:ext>
            </a:extLst>
          </p:cNvPr>
          <p:cNvSpPr>
            <a:spLocks noChangeAspect="1" noChangeArrowheads="1"/>
          </p:cNvSpPr>
          <p:nvPr/>
        </p:nvSpPr>
        <p:spPr bwMode="auto">
          <a:xfrm>
            <a:off x="63500" y="-1317625"/>
            <a:ext cx="17335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21508" name="Picture 4">
            <a:extLst>
              <a:ext uri="{FF2B5EF4-FFF2-40B4-BE49-F238E27FC236}">
                <a16:creationId xmlns:a16="http://schemas.microsoft.com/office/drawing/2014/main" xmlns="" id="{F23D1CAC-D1AD-4E03-BDF6-A797A8A94F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90600"/>
            <a:ext cx="36957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W1 Women.jpg">
            <a:extLst>
              <a:ext uri="{FF2B5EF4-FFF2-40B4-BE49-F238E27FC236}">
                <a16:creationId xmlns:a16="http://schemas.microsoft.com/office/drawing/2014/main" xmlns="" id="{EA9DF56C-584B-4F33-9BD1-5C325237E2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3429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a:extLst>
              <a:ext uri="{FF2B5EF4-FFF2-40B4-BE49-F238E27FC236}">
                <a16:creationId xmlns:a16="http://schemas.microsoft.com/office/drawing/2014/main" xmlns="" id="{F71CD7B2-FB57-4905-89B9-8BC9C2FB77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66750"/>
            <a:ext cx="40386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A415B4-DF16-4004-9492-4899B0C35C5B}"/>
              </a:ext>
            </a:extLst>
          </p:cNvPr>
          <p:cNvSpPr>
            <a:spLocks noGrp="1"/>
          </p:cNvSpPr>
          <p:nvPr>
            <p:ph idx="1"/>
          </p:nvPr>
        </p:nvSpPr>
        <p:spPr>
          <a:xfrm>
            <a:off x="0" y="0"/>
            <a:ext cx="9144000" cy="6858000"/>
          </a:xfrm>
        </p:spPr>
        <p:txBody>
          <a:bodyPr/>
          <a:lstStyle/>
          <a:p>
            <a:pPr marL="0" indent="0">
              <a:buNone/>
              <a:defRPr/>
            </a:pPr>
            <a:r>
              <a:rPr lang="en-US" sz="2600" b="1" dirty="0"/>
              <a:t>III. The Homefront: The government directed the economy </a:t>
            </a:r>
          </a:p>
          <a:p>
            <a:pPr marL="514350" indent="-514350">
              <a:buFont typeface="+mj-lt"/>
              <a:buAutoNum type="alphaUcPeriod"/>
              <a:defRPr/>
            </a:pPr>
            <a:r>
              <a:rPr lang="en-US" sz="2600" b="1" u="sng" dirty="0"/>
              <a:t>(7)Food Administration </a:t>
            </a:r>
            <a:r>
              <a:rPr lang="en-US" sz="2600" dirty="0"/>
              <a:t>The government financed the war largely through the sale of </a:t>
            </a:r>
            <a:r>
              <a:rPr lang="en-US" sz="2600" b="1" dirty="0"/>
              <a:t>- </a:t>
            </a:r>
            <a:r>
              <a:rPr lang="en-US" sz="2600" dirty="0"/>
              <a:t>this was an effort to help produce and conserve food by: </a:t>
            </a:r>
          </a:p>
          <a:p>
            <a:pPr marL="914400" lvl="1" indent="-514350">
              <a:buFont typeface="+mj-lt"/>
              <a:buAutoNum type="arabicPeriod"/>
              <a:defRPr/>
            </a:pPr>
            <a:r>
              <a:rPr lang="en-US" sz="2200" dirty="0"/>
              <a:t>Voluntary reductions. Example:  Meatless Mondays &amp; </a:t>
            </a:r>
            <a:r>
              <a:rPr lang="en-US" sz="2200" dirty="0" err="1"/>
              <a:t>Wheatless</a:t>
            </a:r>
            <a:r>
              <a:rPr lang="en-US" sz="2200" dirty="0"/>
              <a:t> Wednesdays</a:t>
            </a:r>
          </a:p>
          <a:p>
            <a:pPr marL="914400" lvl="1" indent="-514350">
              <a:buFont typeface="+mj-lt"/>
              <a:buAutoNum type="arabicPeriod"/>
              <a:defRPr/>
            </a:pPr>
            <a:r>
              <a:rPr lang="en-US" sz="2600" dirty="0"/>
              <a:t>Encouraging growing “victory/liberty gardens”</a:t>
            </a:r>
          </a:p>
          <a:p>
            <a:pPr marL="514350" indent="-514350">
              <a:buFont typeface="Calibri"/>
              <a:buAutoNum type="alphaUcPeriod"/>
              <a:defRPr/>
            </a:pPr>
            <a:endParaRPr lang="en-US" sz="2600" dirty="0">
              <a:cs typeface="Calibri"/>
            </a:endParaRPr>
          </a:p>
          <a:p>
            <a:pPr marL="457200" indent="-457200">
              <a:buFont typeface="+mj-lt"/>
              <a:buAutoNum type="arabicPeriod"/>
              <a:defRPr/>
            </a:pPr>
            <a:endParaRPr lang="en-US" sz="2400" b="1" dirty="0">
              <a:solidFill>
                <a:schemeClr val="accent6">
                  <a:lumMod val="75000"/>
                </a:schemeClr>
              </a:solidFill>
            </a:endParaRPr>
          </a:p>
          <a:p>
            <a:pPr marL="457200" indent="-457200">
              <a:buFont typeface="+mj-lt"/>
              <a:buAutoNum type="arabicPeriod"/>
              <a:defRPr/>
            </a:pPr>
            <a:endParaRPr lang="en-US" sz="2400" dirty="0"/>
          </a:p>
        </p:txBody>
      </p:sp>
      <p:pic>
        <p:nvPicPr>
          <p:cNvPr id="2" name="Picture 3" descr="A close up of a sign&#10;&#10;Description generated with very high confidence">
            <a:extLst>
              <a:ext uri="{FF2B5EF4-FFF2-40B4-BE49-F238E27FC236}">
                <a16:creationId xmlns:a16="http://schemas.microsoft.com/office/drawing/2014/main" xmlns="" id="{23C311B3-7780-4B35-BB30-E9DCB570B91C}"/>
              </a:ext>
            </a:extLst>
          </p:cNvPr>
          <p:cNvPicPr>
            <a:picLocks noChangeAspect="1"/>
          </p:cNvPicPr>
          <p:nvPr/>
        </p:nvPicPr>
        <p:blipFill>
          <a:blip r:embed="rId2"/>
          <a:stretch>
            <a:fillRect/>
          </a:stretch>
        </p:blipFill>
        <p:spPr>
          <a:xfrm>
            <a:off x="1374476" y="3281751"/>
            <a:ext cx="6883878" cy="3931969"/>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A415B4-DF16-4004-9492-4899B0C35C5B}"/>
              </a:ext>
            </a:extLst>
          </p:cNvPr>
          <p:cNvSpPr>
            <a:spLocks noGrp="1"/>
          </p:cNvSpPr>
          <p:nvPr>
            <p:ph idx="1"/>
          </p:nvPr>
        </p:nvSpPr>
        <p:spPr>
          <a:xfrm>
            <a:off x="0" y="0"/>
            <a:ext cx="9144000" cy="6858000"/>
          </a:xfrm>
        </p:spPr>
        <p:txBody>
          <a:bodyPr/>
          <a:lstStyle/>
          <a:p>
            <a:pPr marL="0" indent="0">
              <a:buNone/>
              <a:defRPr/>
            </a:pPr>
            <a:r>
              <a:rPr lang="en-US" sz="2600" b="1" dirty="0"/>
              <a:t>III. The Homefront: The government directed the economy </a:t>
            </a:r>
          </a:p>
          <a:p>
            <a:pPr marL="400050" lvl="1" indent="0">
              <a:buNone/>
              <a:defRPr/>
            </a:pPr>
            <a:endParaRPr lang="en-US" sz="2600" dirty="0">
              <a:cs typeface="Calibri"/>
            </a:endParaRPr>
          </a:p>
          <a:p>
            <a:pPr marL="457200" lvl="1" indent="0">
              <a:buNone/>
              <a:defRPr/>
            </a:pPr>
            <a:r>
              <a:rPr lang="en-US" sz="2600" b="1" u="sng" dirty="0"/>
              <a:t>Fuel Administration</a:t>
            </a:r>
            <a:r>
              <a:rPr lang="en-US" sz="2600" dirty="0"/>
              <a:t>-this agency was responsible for ensuring an adequate supply of oil and coal.  It encouraged Americans to conserve fuel.</a:t>
            </a:r>
          </a:p>
          <a:p>
            <a:pPr marL="514350" indent="-514350">
              <a:buFont typeface="+mj-lt"/>
              <a:buAutoNum type="alphaUcPeriod"/>
              <a:defRPr/>
            </a:pPr>
            <a:r>
              <a:rPr lang="en-US" sz="2600" b="1" dirty="0"/>
              <a:t>8)</a:t>
            </a:r>
            <a:r>
              <a:rPr lang="en-US" sz="2600" b="1" u="sng" dirty="0"/>
              <a:t>Victory/liberty bonds</a:t>
            </a:r>
            <a:r>
              <a:rPr lang="en-US" sz="2600" b="1" dirty="0"/>
              <a:t> </a:t>
            </a:r>
            <a:r>
              <a:rPr lang="en-US" sz="2600" dirty="0"/>
              <a:t>The government sold Americans these savings bonds to </a:t>
            </a:r>
            <a:r>
              <a:rPr lang="en-US" sz="2600" dirty="0">
                <a:hlinkClick r:id="rId2"/>
              </a:rPr>
              <a:t>pay for  the war.</a:t>
            </a:r>
            <a:endParaRPr lang="en-US" sz="2600" dirty="0"/>
          </a:p>
          <a:p>
            <a:pPr marL="514350" indent="-514350">
              <a:buAutoNum type="alphaUcPeriod"/>
              <a:defRPr/>
            </a:pPr>
            <a:endParaRPr lang="en-US" sz="2600" dirty="0">
              <a:cs typeface="Calibri"/>
            </a:endParaRPr>
          </a:p>
          <a:p>
            <a:pPr marL="0" indent="0">
              <a:buNone/>
              <a:defRPr/>
            </a:pPr>
            <a:endParaRPr lang="en-US" sz="2600" dirty="0">
              <a:cs typeface="Calibri"/>
            </a:endParaRPr>
          </a:p>
          <a:p>
            <a:pPr marL="457200" indent="-457200">
              <a:buFont typeface="+mj-lt"/>
              <a:buAutoNum type="arabicPeriod"/>
              <a:defRPr/>
            </a:pPr>
            <a:endParaRPr lang="en-US" sz="2400" b="1" dirty="0">
              <a:solidFill>
                <a:srgbClr val="E46C0A"/>
              </a:solidFill>
              <a:cs typeface="Calibri"/>
            </a:endParaRPr>
          </a:p>
          <a:p>
            <a:pPr marL="457200" indent="-457200">
              <a:buFont typeface="+mj-lt"/>
              <a:buAutoNum type="arabicPeriod"/>
              <a:defRPr/>
            </a:pPr>
            <a:endParaRPr lang="en-US" sz="2400" dirty="0">
              <a:cs typeface="Calibri"/>
            </a:endParaRPr>
          </a:p>
        </p:txBody>
      </p:sp>
      <p:pic>
        <p:nvPicPr>
          <p:cNvPr id="2" name="Picture 3" descr="A screenshot of a cell phone&#10;&#10;Description generated with high confidence">
            <a:extLst>
              <a:ext uri="{FF2B5EF4-FFF2-40B4-BE49-F238E27FC236}">
                <a16:creationId xmlns:a16="http://schemas.microsoft.com/office/drawing/2014/main" xmlns="" id="{35A00C3A-1F2B-44D7-BDE8-4AD9F7FBE308}"/>
              </a:ext>
            </a:extLst>
          </p:cNvPr>
          <p:cNvPicPr>
            <a:picLocks noChangeAspect="1"/>
          </p:cNvPicPr>
          <p:nvPr/>
        </p:nvPicPr>
        <p:blipFill>
          <a:blip r:embed="rId3"/>
          <a:stretch>
            <a:fillRect/>
          </a:stretch>
        </p:blipFill>
        <p:spPr>
          <a:xfrm>
            <a:off x="-63260" y="3427452"/>
            <a:ext cx="9428670" cy="1038266"/>
          </a:xfrm>
          <a:prstGeom prst="rect">
            <a:avLst/>
          </a:prstGeom>
        </p:spPr>
      </p:pic>
    </p:spTree>
    <p:extLst>
      <p:ext uri="{BB962C8B-B14F-4D97-AF65-F5344CB8AC3E}">
        <p14:creationId xmlns:p14="http://schemas.microsoft.com/office/powerpoint/2010/main" val="340642843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7F15FBC-6D71-48AB-B575-EFA2ABA58809}"/>
              </a:ext>
            </a:extLst>
          </p:cNvPr>
          <p:cNvSpPr>
            <a:spLocks noGrp="1"/>
          </p:cNvSpPr>
          <p:nvPr>
            <p:ph idx="1"/>
          </p:nvPr>
        </p:nvSpPr>
        <p:spPr>
          <a:xfrm>
            <a:off x="0" y="0"/>
            <a:ext cx="9144000" cy="6858000"/>
          </a:xfrm>
        </p:spPr>
        <p:txBody>
          <a:bodyPr rtlCol="0">
            <a:normAutofit/>
          </a:bodyPr>
          <a:lstStyle/>
          <a:p>
            <a:pPr eaLnBrk="1" fontAlgn="auto" hangingPunct="1">
              <a:spcAft>
                <a:spcPts val="0"/>
              </a:spcAft>
              <a:defRPr/>
            </a:pPr>
            <a:r>
              <a:rPr lang="en-US" sz="2800" b="1" dirty="0">
                <a:solidFill>
                  <a:srgbClr val="FF0000"/>
                </a:solidFill>
                <a:hlinkClick r:id="rId2"/>
              </a:rPr>
              <a:t>(1) Alliances </a:t>
            </a:r>
          </a:p>
          <a:p>
            <a:pPr lvl="1" eaLnBrk="1" fontAlgn="auto" hangingPunct="1">
              <a:spcAft>
                <a:spcPts val="0"/>
              </a:spcAft>
              <a:defRPr/>
            </a:pPr>
            <a:r>
              <a:rPr lang="en-US" sz="2400" dirty="0"/>
              <a:t>By 1914, two major alliance systems had formed in Europe:</a:t>
            </a:r>
          </a:p>
          <a:p>
            <a:pPr lvl="2" eaLnBrk="1" fontAlgn="auto" hangingPunct="1">
              <a:spcAft>
                <a:spcPts val="0"/>
              </a:spcAft>
              <a:defRPr/>
            </a:pPr>
            <a:r>
              <a:rPr lang="en-US" b="1" u="sng" dirty="0"/>
              <a:t>Central Powers (AKA Triple-Alliance) </a:t>
            </a:r>
            <a:r>
              <a:rPr lang="en-US" dirty="0"/>
              <a:t>- Germany, </a:t>
            </a:r>
            <a:r>
              <a:rPr lang="en-US" u="sng" dirty="0"/>
              <a:t>(2) </a:t>
            </a:r>
            <a:r>
              <a:rPr lang="en-US" b="1" u="sng" dirty="0"/>
              <a:t>Austria-Hungary</a:t>
            </a:r>
            <a:r>
              <a:rPr lang="en-US" dirty="0"/>
              <a:t>, and the (3) </a:t>
            </a:r>
            <a:r>
              <a:rPr lang="en-US" b="1" u="sng" dirty="0"/>
              <a:t>Ottoman Empire </a:t>
            </a:r>
            <a:r>
              <a:rPr lang="en-US" dirty="0"/>
              <a:t>(now known as Turkey)</a:t>
            </a:r>
          </a:p>
          <a:p>
            <a:pPr lvl="2" eaLnBrk="1" fontAlgn="auto" hangingPunct="1">
              <a:spcAft>
                <a:spcPts val="0"/>
              </a:spcAft>
              <a:defRPr/>
            </a:pPr>
            <a:r>
              <a:rPr lang="en-US" b="1" u="sng" dirty="0"/>
              <a:t>Allied Powers</a:t>
            </a:r>
            <a:r>
              <a:rPr lang="en-US" dirty="0"/>
              <a:t>- (4) </a:t>
            </a:r>
            <a:r>
              <a:rPr lang="en-US" b="1" u="sng" dirty="0"/>
              <a:t>France</a:t>
            </a:r>
            <a:r>
              <a:rPr lang="en-US" dirty="0"/>
              <a:t>, Great Britain, and Russia (U.S. joined in 1917)</a:t>
            </a:r>
          </a:p>
          <a:p>
            <a:pPr lvl="1" eaLnBrk="1" fontAlgn="auto" hangingPunct="1">
              <a:spcAft>
                <a:spcPts val="0"/>
              </a:spcAft>
              <a:defRPr/>
            </a:pPr>
            <a:r>
              <a:rPr lang="en-US" sz="2400" dirty="0"/>
              <a:t>These alliances pledged military  help if needed.  </a:t>
            </a:r>
          </a:p>
          <a:p>
            <a:pPr lvl="1" eaLnBrk="1" fontAlgn="auto" hangingPunct="1">
              <a:spcAft>
                <a:spcPts val="0"/>
              </a:spcAft>
              <a:defRPr/>
            </a:pPr>
            <a:endParaRPr lang="en-US" sz="2400" dirty="0"/>
          </a:p>
          <a:p>
            <a:pPr lvl="1" eaLnBrk="1" fontAlgn="auto" hangingPunct="1">
              <a:spcAft>
                <a:spcPts val="0"/>
              </a:spcAft>
              <a:buFont typeface="Arial" panose="020B0604020202020204" pitchFamily="34" charset="0"/>
              <a:buNone/>
              <a:defRPr/>
            </a:pPr>
            <a:r>
              <a:rPr lang="en-US" sz="2400" dirty="0"/>
              <a:t> </a:t>
            </a:r>
          </a:p>
          <a:p>
            <a:pPr lvl="2" eaLnBrk="1" fontAlgn="auto" hangingPunct="1">
              <a:spcAft>
                <a:spcPts val="0"/>
              </a:spcAft>
              <a:defRPr/>
            </a:pPr>
            <a:endParaRPr lang="en-US" dirty="0"/>
          </a:p>
          <a:p>
            <a:pPr lvl="2" eaLnBrk="1" fontAlgn="auto" hangingPunct="1">
              <a:spcAft>
                <a:spcPts val="0"/>
              </a:spcAft>
              <a:defRPr/>
            </a:pPr>
            <a:endParaRPr lang="en-US" dirty="0"/>
          </a:p>
          <a:p>
            <a:pPr lvl="2" eaLnBrk="1" fontAlgn="auto" hangingPunct="1">
              <a:spcAft>
                <a:spcPts val="0"/>
              </a:spcAft>
              <a:defRPr/>
            </a:pPr>
            <a:endParaRPr lang="en-US" dirty="0"/>
          </a:p>
          <a:p>
            <a:pPr lvl="2" eaLnBrk="1" fontAlgn="auto" hangingPunct="1">
              <a:spcAft>
                <a:spcPts val="0"/>
              </a:spcAft>
              <a:defRPr/>
            </a:pPr>
            <a:endParaRPr lang="en-US" dirty="0"/>
          </a:p>
          <a:p>
            <a:pPr lvl="2" eaLnBrk="1" fontAlgn="auto" hangingPunct="1">
              <a:spcAft>
                <a:spcPts val="0"/>
              </a:spcAft>
              <a:buFont typeface="Arial" panose="020B0604020202020204" pitchFamily="34" charset="0"/>
              <a:buNone/>
              <a:defRPr/>
            </a:pPr>
            <a:endParaRPr lang="en-US" dirty="0"/>
          </a:p>
        </p:txBody>
      </p:sp>
      <p:pic>
        <p:nvPicPr>
          <p:cNvPr id="4" name="Picture 3" descr="alliances.gif">
            <a:extLst>
              <a:ext uri="{FF2B5EF4-FFF2-40B4-BE49-F238E27FC236}">
                <a16:creationId xmlns:a16="http://schemas.microsoft.com/office/drawing/2014/main" xmlns="" id="{4E9BFF48-3D6B-4DC8-8B79-CDC223882F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745" y="2952750"/>
            <a:ext cx="809825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80">
                                          <p:stCondLst>
                                            <p:cond delay="0"/>
                                          </p:stCondLst>
                                        </p:cTn>
                                        <p:tgtEl>
                                          <p:spTgt spid="3">
                                            <p:txEl>
                                              <p:pRg st="4" end="4"/>
                                            </p:txEl>
                                          </p:spTgt>
                                        </p:tgtEl>
                                      </p:cBhvr>
                                    </p:animEffect>
                                    <p:anim calcmode="lin" valueType="num">
                                      <p:cBhvr>
                                        <p:cTn id="3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4" end="4"/>
                                            </p:txEl>
                                          </p:spTgt>
                                        </p:tgtEl>
                                      </p:cBhvr>
                                      <p:to x="100000" y="60000"/>
                                    </p:animScale>
                                    <p:animScale>
                                      <p:cBhvr>
                                        <p:cTn id="39" dur="166" decel="50000">
                                          <p:stCondLst>
                                            <p:cond delay="676"/>
                                          </p:stCondLst>
                                        </p:cTn>
                                        <p:tgtEl>
                                          <p:spTgt spid="3">
                                            <p:txEl>
                                              <p:pRg st="4" end="4"/>
                                            </p:txEl>
                                          </p:spTgt>
                                        </p:tgtEl>
                                      </p:cBhvr>
                                      <p:to x="100000" y="100000"/>
                                    </p:animScale>
                                    <p:animScale>
                                      <p:cBhvr>
                                        <p:cTn id="40" dur="26">
                                          <p:stCondLst>
                                            <p:cond delay="1312"/>
                                          </p:stCondLst>
                                        </p:cTn>
                                        <p:tgtEl>
                                          <p:spTgt spid="3">
                                            <p:txEl>
                                              <p:pRg st="4" end="4"/>
                                            </p:txEl>
                                          </p:spTgt>
                                        </p:tgtEl>
                                      </p:cBhvr>
                                      <p:to x="100000" y="80000"/>
                                    </p:animScale>
                                    <p:animScale>
                                      <p:cBhvr>
                                        <p:cTn id="41" dur="166" decel="50000">
                                          <p:stCondLst>
                                            <p:cond delay="1338"/>
                                          </p:stCondLst>
                                        </p:cTn>
                                        <p:tgtEl>
                                          <p:spTgt spid="3">
                                            <p:txEl>
                                              <p:pRg st="4" end="4"/>
                                            </p:txEl>
                                          </p:spTgt>
                                        </p:tgtEl>
                                      </p:cBhvr>
                                      <p:to x="100000" y="100000"/>
                                    </p:animScale>
                                    <p:animScale>
                                      <p:cBhvr>
                                        <p:cTn id="42" dur="26">
                                          <p:stCondLst>
                                            <p:cond delay="1642"/>
                                          </p:stCondLst>
                                        </p:cTn>
                                        <p:tgtEl>
                                          <p:spTgt spid="3">
                                            <p:txEl>
                                              <p:pRg st="4" end="4"/>
                                            </p:txEl>
                                          </p:spTgt>
                                        </p:tgtEl>
                                      </p:cBhvr>
                                      <p:to x="100000" y="90000"/>
                                    </p:animScale>
                                    <p:animScale>
                                      <p:cBhvr>
                                        <p:cTn id="43" dur="166" decel="50000">
                                          <p:stCondLst>
                                            <p:cond delay="1668"/>
                                          </p:stCondLst>
                                        </p:cTn>
                                        <p:tgtEl>
                                          <p:spTgt spid="3">
                                            <p:txEl>
                                              <p:pRg st="4" end="4"/>
                                            </p:txEl>
                                          </p:spTgt>
                                        </p:tgtEl>
                                      </p:cBhvr>
                                      <p:to x="100000" y="100000"/>
                                    </p:animScale>
                                    <p:animScale>
                                      <p:cBhvr>
                                        <p:cTn id="44" dur="26">
                                          <p:stCondLst>
                                            <p:cond delay="1808"/>
                                          </p:stCondLst>
                                        </p:cTn>
                                        <p:tgtEl>
                                          <p:spTgt spid="3">
                                            <p:txEl>
                                              <p:pRg st="4" end="4"/>
                                            </p:txEl>
                                          </p:spTgt>
                                        </p:tgtEl>
                                      </p:cBhvr>
                                      <p:to x="100000" y="95000"/>
                                    </p:animScale>
                                    <p:animScale>
                                      <p:cBhvr>
                                        <p:cTn id="45"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B8E9D1C-0097-4E5D-8E3B-2C0D87CBBB35}"/>
              </a:ext>
            </a:extLst>
          </p:cNvPr>
          <p:cNvSpPr>
            <a:spLocks noGrp="1"/>
          </p:cNvSpPr>
          <p:nvPr>
            <p:ph idx="1"/>
          </p:nvPr>
        </p:nvSpPr>
        <p:spPr>
          <a:xfrm>
            <a:off x="0" y="0"/>
            <a:ext cx="9144000" cy="6858000"/>
          </a:xfrm>
        </p:spPr>
        <p:txBody>
          <a:bodyPr/>
          <a:lstStyle/>
          <a:p>
            <a:pPr marL="0" indent="0">
              <a:buNone/>
              <a:defRPr/>
            </a:pPr>
            <a:r>
              <a:rPr lang="en-US" sz="2400" b="1" dirty="0"/>
              <a:t>IV. Rights during War</a:t>
            </a:r>
          </a:p>
          <a:p>
            <a:pPr marL="514350" indent="-514350">
              <a:buFont typeface="+mj-lt"/>
              <a:buAutoNum type="alphaUcPeriod"/>
              <a:defRPr/>
            </a:pPr>
            <a:r>
              <a:rPr lang="en-US" sz="2400" dirty="0"/>
              <a:t>During the war, Congress passed the </a:t>
            </a:r>
            <a:r>
              <a:rPr lang="en-US" sz="2400" b="1" u="sng" dirty="0"/>
              <a:t>(9)Espionage and Sedition Acts</a:t>
            </a:r>
            <a:r>
              <a:rPr lang="en-US" sz="2400" dirty="0"/>
              <a:t>.  It became illegal to speak out against the war or harmed the war effort.  </a:t>
            </a:r>
            <a:endParaRPr lang="en-US" sz="2400" dirty="0">
              <a:cs typeface="Calibri"/>
            </a:endParaRPr>
          </a:p>
          <a:p>
            <a:pPr marL="514350" indent="-514350">
              <a:buFont typeface="+mj-lt"/>
              <a:buAutoNum type="alphaUcPeriod"/>
              <a:defRPr/>
            </a:pPr>
            <a:r>
              <a:rPr lang="en-US" sz="2400" dirty="0"/>
              <a:t>The </a:t>
            </a:r>
            <a:r>
              <a:rPr lang="en-US" sz="2400" b="1" dirty="0"/>
              <a:t>Espionage and Sedition Acts</a:t>
            </a:r>
            <a:r>
              <a:rPr lang="en-US" sz="2400" dirty="0"/>
              <a:t> were not well accepted by many citizens Many claimed these laws violated the </a:t>
            </a:r>
            <a:r>
              <a:rPr lang="en-US" sz="2400" b="1" u="sng" dirty="0"/>
              <a:t>(10) First </a:t>
            </a:r>
            <a:r>
              <a:rPr lang="en-US" sz="2400" dirty="0"/>
              <a:t>amendment (freedom of speech) </a:t>
            </a:r>
            <a:endParaRPr lang="en-US" sz="2400" dirty="0">
              <a:cs typeface="Calibri"/>
            </a:endParaRPr>
          </a:p>
          <a:p>
            <a:pPr marL="0" indent="0">
              <a:buNone/>
              <a:defRPr/>
            </a:pPr>
            <a:endParaRPr lang="en-US" sz="2400">
              <a:cs typeface="Calibri"/>
            </a:endParaRPr>
          </a:p>
          <a:p>
            <a:pPr lvl="2">
              <a:buFont typeface="Arial" charset="0"/>
              <a:buChar char="•"/>
              <a:defRPr/>
            </a:pPr>
            <a:endParaRPr lang="en-US" dirty="0"/>
          </a:p>
        </p:txBody>
      </p:sp>
      <p:pic>
        <p:nvPicPr>
          <p:cNvPr id="2" name="Picture 3">
            <a:extLst>
              <a:ext uri="{FF2B5EF4-FFF2-40B4-BE49-F238E27FC236}">
                <a16:creationId xmlns:a16="http://schemas.microsoft.com/office/drawing/2014/main" xmlns="" id="{B5BFB6CB-078B-4A59-A55C-FEAD23E0212A}"/>
              </a:ext>
            </a:extLst>
          </p:cNvPr>
          <p:cNvPicPr>
            <a:picLocks noChangeAspect="1"/>
          </p:cNvPicPr>
          <p:nvPr/>
        </p:nvPicPr>
        <p:blipFill>
          <a:blip r:embed="rId2"/>
          <a:stretch>
            <a:fillRect/>
          </a:stretch>
        </p:blipFill>
        <p:spPr>
          <a:xfrm>
            <a:off x="-5751" y="2890613"/>
            <a:ext cx="9083615" cy="904246"/>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29C81D5-9AF3-49F1-9855-44BB79F3B509}"/>
              </a:ext>
            </a:extLst>
          </p:cNvPr>
          <p:cNvSpPr txBox="1"/>
          <p:nvPr/>
        </p:nvSpPr>
        <p:spPr>
          <a:xfrm>
            <a:off x="0" y="209910"/>
            <a:ext cx="8827698" cy="526297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cs typeface="Segoe UI"/>
              </a:rPr>
              <a:t>IV. Rights during War</a:t>
            </a:r>
            <a:r>
              <a:rPr lang="en-US" sz="2800" dirty="0">
                <a:latin typeface="Calibri"/>
                <a:cs typeface="Segoe UI"/>
              </a:rPr>
              <a:t>​</a:t>
            </a:r>
            <a:endParaRPr lang="en-US" sz="2800" dirty="0">
              <a:latin typeface="Segoe UI"/>
              <a:cs typeface="Segoe UI"/>
            </a:endParaRPr>
          </a:p>
          <a:p>
            <a:endParaRPr lang="en-US" sz="2800" dirty="0">
              <a:latin typeface="Calibri"/>
              <a:cs typeface="Calibri"/>
            </a:endParaRPr>
          </a:p>
          <a:p>
            <a:r>
              <a:rPr lang="en-US" sz="2800" dirty="0">
                <a:latin typeface="Calibri"/>
              </a:rPr>
              <a:t>C. A man named </a:t>
            </a:r>
            <a:r>
              <a:rPr lang="en-US" sz="2800" b="1" dirty="0">
                <a:latin typeface="Calibri"/>
              </a:rPr>
              <a:t>(11) Charles Schenck </a:t>
            </a:r>
            <a:r>
              <a:rPr lang="en-US" sz="2800" dirty="0">
                <a:latin typeface="Calibri"/>
              </a:rPr>
              <a:t>challenged these laws by passing out pamphlets encouraging young men to avoid the draft.​</a:t>
            </a:r>
            <a:endParaRPr lang="en-US" sz="2800" dirty="0">
              <a:latin typeface="Arial"/>
              <a:cs typeface="Arial"/>
            </a:endParaRPr>
          </a:p>
          <a:p>
            <a:r>
              <a:rPr lang="en-US" sz="2800" dirty="0">
                <a:latin typeface="Calibri"/>
              </a:rPr>
              <a:t>D. He was arrested,  but challenged his arrest and took it to the </a:t>
            </a:r>
            <a:r>
              <a:rPr lang="en-US" sz="2800" b="1" dirty="0">
                <a:latin typeface="Calibri"/>
              </a:rPr>
              <a:t>(12) Supreme Court.</a:t>
            </a:r>
            <a:r>
              <a:rPr lang="en-US" sz="2800" dirty="0">
                <a:latin typeface="Calibri"/>
              </a:rPr>
              <a:t>​</a:t>
            </a:r>
            <a:endParaRPr lang="en-US" sz="2800" dirty="0">
              <a:latin typeface="Arial"/>
            </a:endParaRPr>
          </a:p>
          <a:p>
            <a:r>
              <a:rPr lang="en-US" sz="2800" dirty="0">
                <a:latin typeface="Calibri"/>
                <a:cs typeface="Calibri"/>
              </a:rPr>
              <a:t>E. The Supreme Court denied his appeal and the court </a:t>
            </a:r>
            <a:r>
              <a:rPr lang="en-US" sz="2800" dirty="0">
                <a:latin typeface="Calibri"/>
              </a:rPr>
              <a:t>case </a:t>
            </a:r>
            <a:r>
              <a:rPr lang="en-US" sz="2800" b="1" dirty="0">
                <a:latin typeface="Calibri"/>
              </a:rPr>
              <a:t>(13) Schenck v. the United States.  </a:t>
            </a:r>
            <a:r>
              <a:rPr lang="en-US" sz="2800" dirty="0">
                <a:latin typeface="Calibri"/>
              </a:rPr>
              <a:t>​</a:t>
            </a:r>
            <a:endParaRPr lang="en-US" sz="2800" dirty="0">
              <a:latin typeface="Calibri"/>
              <a:cs typeface="Calibri"/>
            </a:endParaRPr>
          </a:p>
          <a:p>
            <a:r>
              <a:rPr lang="en-US" sz="2800" dirty="0">
                <a:latin typeface="Calibri"/>
                <a:cs typeface="Calibri"/>
              </a:rPr>
              <a:t>F U.S. Supreme Court ruled:  the government</a:t>
            </a:r>
            <a:r>
              <a:rPr lang="en-US" sz="2800" dirty="0">
                <a:solidFill>
                  <a:srgbClr val="0000FF"/>
                </a:solidFill>
                <a:latin typeface="Calibri"/>
                <a:hlinkClick r:id="rId2"/>
              </a:rPr>
              <a:t> CAN </a:t>
            </a:r>
            <a:r>
              <a:rPr lang="en-US" sz="2800" dirty="0">
                <a:latin typeface="Calibri"/>
              </a:rPr>
              <a:t>restrict your rights when at war if it  causes  a </a:t>
            </a:r>
            <a:r>
              <a:rPr lang="en-US" sz="2800" b="1" dirty="0">
                <a:latin typeface="Calibri"/>
              </a:rPr>
              <a:t>“clear and present danger</a:t>
            </a:r>
            <a:r>
              <a:rPr lang="en-US" sz="2800" dirty="0">
                <a:latin typeface="Calibri"/>
              </a:rPr>
              <a:t>” to the US. </a:t>
            </a:r>
            <a:endParaRPr lang="en-US" sz="2800" dirty="0">
              <a:latin typeface="Calibri"/>
              <a:cs typeface="Calibri"/>
            </a:endParaRPr>
          </a:p>
        </p:txBody>
      </p:sp>
    </p:spTree>
    <p:extLst>
      <p:ext uri="{BB962C8B-B14F-4D97-AF65-F5344CB8AC3E}">
        <p14:creationId xmlns:p14="http://schemas.microsoft.com/office/powerpoint/2010/main" val="1431921717"/>
      </p:ext>
    </p:extLst>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B8E9D1C-0097-4E5D-8E3B-2C0D87CBBB35}"/>
              </a:ext>
            </a:extLst>
          </p:cNvPr>
          <p:cNvSpPr>
            <a:spLocks noGrp="1"/>
          </p:cNvSpPr>
          <p:nvPr>
            <p:ph idx="1"/>
          </p:nvPr>
        </p:nvSpPr>
        <p:spPr>
          <a:xfrm>
            <a:off x="323850" y="514350"/>
            <a:ext cx="4146071" cy="5638800"/>
          </a:xfrm>
        </p:spPr>
        <p:txBody>
          <a:bodyPr/>
          <a:lstStyle/>
          <a:p>
            <a:pPr marL="0" indent="0">
              <a:buNone/>
              <a:defRPr/>
            </a:pPr>
            <a:r>
              <a:rPr lang="en-US" sz="2400" b="1" dirty="0"/>
              <a:t>V. </a:t>
            </a:r>
            <a:r>
              <a:rPr lang="en-US" sz="2400" b="1" dirty="0">
                <a:hlinkClick r:id="rId2"/>
              </a:rPr>
              <a:t>Big take away about the US at Home During World War I:</a:t>
            </a:r>
            <a:endParaRPr lang="en-US" sz="2400" b="1" dirty="0"/>
          </a:p>
          <a:p>
            <a:pPr marL="457200" indent="-457200">
              <a:buAutoNum type="arabicPeriod"/>
              <a:defRPr/>
            </a:pPr>
            <a:r>
              <a:rPr lang="en-US" sz="2400" b="1" dirty="0"/>
              <a:t>The government plays a larger role in the economy during times of war</a:t>
            </a:r>
          </a:p>
          <a:p>
            <a:pPr marL="457200" indent="-457200">
              <a:buAutoNum type="arabicPeriod"/>
              <a:defRPr/>
            </a:pPr>
            <a:r>
              <a:rPr lang="en-US" sz="2400" b="1" dirty="0"/>
              <a:t>The government helped guide the economy by rationing, telling businesses what to make and setting quotas.</a:t>
            </a:r>
          </a:p>
          <a:p>
            <a:pPr marL="457200" indent="-457200">
              <a:buFont typeface="+mj-lt"/>
              <a:buAutoNum type="arabicPeriod"/>
              <a:defRPr/>
            </a:pPr>
            <a:r>
              <a:rPr lang="en-US" sz="2400" b="1" dirty="0"/>
              <a:t>During times of war, certain rights are often taken away (freedom of speech, due process, etc.) </a:t>
            </a:r>
          </a:p>
          <a:p>
            <a:pPr marL="0" indent="0">
              <a:buNone/>
              <a:defRPr/>
            </a:pPr>
            <a:endParaRPr lang="en-US" sz="2400" b="1" dirty="0"/>
          </a:p>
          <a:p>
            <a:pPr lvl="1">
              <a:buFont typeface="Arial" charset="0"/>
              <a:buChar char="–"/>
              <a:defRPr/>
            </a:pPr>
            <a:endParaRPr lang="en-US" sz="2000" b="1" dirty="0">
              <a:solidFill>
                <a:schemeClr val="accent3">
                  <a:lumMod val="50000"/>
                </a:schemeClr>
              </a:solidFill>
            </a:endParaRPr>
          </a:p>
          <a:p>
            <a:pPr lvl="2">
              <a:buFont typeface="Arial" charset="0"/>
              <a:buChar char="•"/>
              <a:defRPr/>
            </a:pPr>
            <a:endParaRPr lang="en-US" dirty="0"/>
          </a:p>
        </p:txBody>
      </p:sp>
      <p:pic>
        <p:nvPicPr>
          <p:cNvPr id="2" name="Picture 3" descr="A picture containing tree&#10;&#10;Description generated with very high confidence">
            <a:extLst>
              <a:ext uri="{FF2B5EF4-FFF2-40B4-BE49-F238E27FC236}">
                <a16:creationId xmlns:a16="http://schemas.microsoft.com/office/drawing/2014/main" xmlns="" id="{5243566D-1991-4731-BB35-0040876A4AE1}"/>
              </a:ext>
            </a:extLst>
          </p:cNvPr>
          <p:cNvPicPr>
            <a:picLocks noChangeAspect="1"/>
          </p:cNvPicPr>
          <p:nvPr/>
        </p:nvPicPr>
        <p:blipFill>
          <a:blip r:embed="rId3"/>
          <a:stretch>
            <a:fillRect/>
          </a:stretch>
        </p:blipFill>
        <p:spPr>
          <a:xfrm>
            <a:off x="4781909" y="154185"/>
            <a:ext cx="4267200" cy="5859518"/>
          </a:xfrm>
          <a:prstGeom prst="rect">
            <a:avLst/>
          </a:prstGeom>
        </p:spPr>
      </p:pic>
    </p:spTree>
    <p:extLst>
      <p:ext uri="{BB962C8B-B14F-4D97-AF65-F5344CB8AC3E}">
        <p14:creationId xmlns:p14="http://schemas.microsoft.com/office/powerpoint/2010/main" val="166635946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WW1.jpg">
            <a:extLst>
              <a:ext uri="{FF2B5EF4-FFF2-40B4-BE49-F238E27FC236}">
                <a16:creationId xmlns:a16="http://schemas.microsoft.com/office/drawing/2014/main" xmlns="" id="{730B24C2-DD50-4A83-B546-60B9B89B0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33400"/>
            <a:ext cx="7086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0AA50AA-E997-4D66-86E7-2263CA2C60BA}"/>
              </a:ext>
            </a:extLst>
          </p:cNvPr>
          <p:cNvSpPr>
            <a:spLocks noGrp="1"/>
          </p:cNvSpPr>
          <p:nvPr>
            <p:ph idx="1"/>
          </p:nvPr>
        </p:nvSpPr>
        <p:spPr>
          <a:xfrm>
            <a:off x="0" y="0"/>
            <a:ext cx="9144000" cy="6858000"/>
          </a:xfrm>
        </p:spPr>
        <p:txBody>
          <a:bodyPr/>
          <a:lstStyle/>
          <a:p>
            <a:pPr marL="514350" indent="-514350">
              <a:buFont typeface="+mj-lt"/>
              <a:buAutoNum type="romanUcPeriod"/>
            </a:pPr>
            <a:r>
              <a:rPr lang="en-US" altLang="en-US" sz="2400" dirty="0"/>
              <a:t>Social changes in America during WWI:</a:t>
            </a:r>
          </a:p>
          <a:p>
            <a:pPr marL="914400" lvl="1" indent="-457200">
              <a:buFont typeface="+mj-lt"/>
              <a:buAutoNum type="alphaLcPeriod"/>
            </a:pPr>
            <a:r>
              <a:rPr lang="en-US" altLang="en-US" sz="2400" dirty="0"/>
              <a:t>As US men left to fight the war in Europe, other groups had to fill the </a:t>
            </a:r>
            <a:r>
              <a:rPr lang="en-US" altLang="en-US" sz="2400" b="1" dirty="0"/>
              <a:t>factory jobs </a:t>
            </a:r>
            <a:r>
              <a:rPr lang="en-US" altLang="en-US" sz="2400" dirty="0"/>
              <a:t>that they left behind.</a:t>
            </a:r>
          </a:p>
          <a:p>
            <a:pPr marL="914400" lvl="1" indent="-457200">
              <a:buFont typeface="+mj-lt"/>
              <a:buAutoNum type="alphaLcPeriod"/>
            </a:pPr>
            <a:r>
              <a:rPr lang="en-US" altLang="en-US" sz="2400" dirty="0"/>
              <a:t>Great Migration- </a:t>
            </a:r>
          </a:p>
          <a:p>
            <a:pPr marL="1371600" lvl="2" indent="-514350">
              <a:buFont typeface="+mj-lt"/>
              <a:buAutoNum type="romanLcPeriod"/>
            </a:pPr>
            <a:r>
              <a:rPr lang="en-US" altLang="en-US" dirty="0"/>
              <a:t>Starting in 1917, thousands of </a:t>
            </a:r>
            <a:r>
              <a:rPr lang="en-US" altLang="en-US" b="1" dirty="0"/>
              <a:t>African-Americans left the South </a:t>
            </a:r>
            <a:r>
              <a:rPr lang="en-US" altLang="en-US" dirty="0"/>
              <a:t>and moved to the North.  This was known as the </a:t>
            </a:r>
            <a:r>
              <a:rPr lang="en-US" altLang="en-US" b="1" u="sng" dirty="0"/>
              <a:t>(1) Great Migration</a:t>
            </a:r>
          </a:p>
          <a:p>
            <a:pPr marL="1371600" lvl="2" indent="-514350">
              <a:buFont typeface="+mj-lt"/>
              <a:buAutoNum type="romanLcPeriod"/>
            </a:pPr>
            <a:r>
              <a:rPr lang="en-US" altLang="en-US" dirty="0"/>
              <a:t>They did this for two reasons:</a:t>
            </a:r>
          </a:p>
          <a:p>
            <a:pPr marL="1828800" lvl="3" indent="-514350">
              <a:buFont typeface="+mj-lt"/>
              <a:buAutoNum type="arabicPeriod"/>
            </a:pPr>
            <a:r>
              <a:rPr lang="en-US" altLang="en-US" sz="2400" dirty="0"/>
              <a:t>There were </a:t>
            </a:r>
            <a:r>
              <a:rPr lang="en-US" altLang="en-US" sz="2400" b="1" dirty="0"/>
              <a:t>job opportunities </a:t>
            </a:r>
            <a:r>
              <a:rPr lang="en-US" altLang="en-US" sz="2400" dirty="0"/>
              <a:t>in </a:t>
            </a:r>
            <a:r>
              <a:rPr lang="en-US" altLang="en-US" sz="2400" b="1" dirty="0"/>
              <a:t>factories</a:t>
            </a:r>
            <a:r>
              <a:rPr lang="en-US" altLang="en-US" sz="2400" dirty="0"/>
              <a:t> in </a:t>
            </a:r>
            <a:r>
              <a:rPr lang="en-US" altLang="en-US" sz="2400" b="1" dirty="0"/>
              <a:t>northern cities </a:t>
            </a:r>
            <a:r>
              <a:rPr lang="en-US" altLang="en-US" sz="2400" dirty="0"/>
              <a:t>because many men were off fighting the war.</a:t>
            </a:r>
          </a:p>
          <a:p>
            <a:pPr marL="1828800" lvl="3" indent="-514350">
              <a:buFont typeface="+mj-lt"/>
              <a:buAutoNum type="arabicPeriod"/>
            </a:pPr>
            <a:r>
              <a:rPr lang="en-US" altLang="en-US" sz="2400" dirty="0"/>
              <a:t>They were looking to escape (</a:t>
            </a:r>
            <a:r>
              <a:rPr lang="en-US" altLang="en-US" sz="2400" b="1" u="sng" dirty="0"/>
              <a:t>2) Jim Crow </a:t>
            </a:r>
            <a:r>
              <a:rPr lang="en-US" altLang="en-US" sz="2400" dirty="0"/>
              <a:t>laws and segregation in the South.  </a:t>
            </a:r>
          </a:p>
          <a:p>
            <a:pPr marL="1371600" lvl="2" indent="-514350">
              <a:buFont typeface="+mj-lt"/>
              <a:buAutoNum type="romanLcPeriod"/>
            </a:pPr>
            <a:r>
              <a:rPr lang="en-US" altLang="en-US" dirty="0"/>
              <a:t>However, African Americans still faced </a:t>
            </a:r>
            <a:r>
              <a:rPr lang="en-US" altLang="en-US" b="1" dirty="0"/>
              <a:t>discrimination in the North</a:t>
            </a:r>
            <a:r>
              <a:rPr lang="en-US" altLang="en-US" dirty="0"/>
              <a:t>, and after the solders returned home from war they retook jobs leaving many African Americans unemployed.  </a:t>
            </a:r>
            <a:endParaRPr lang="en-US" altLang="en-US" dirty="0">
              <a:cs typeface="Calibri"/>
            </a:endParaRPr>
          </a:p>
          <a:p>
            <a:pPr marL="457200" lvl="1" indent="0">
              <a:buNone/>
            </a:pPr>
            <a:endParaRPr lang="en-US" altLang="en-US" sz="2400" dirty="0">
              <a:cs typeface="Calibri"/>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0AA50AA-E997-4D66-86E7-2263CA2C60BA}"/>
              </a:ext>
            </a:extLst>
          </p:cNvPr>
          <p:cNvSpPr>
            <a:spLocks noGrp="1"/>
          </p:cNvSpPr>
          <p:nvPr>
            <p:ph idx="1"/>
          </p:nvPr>
        </p:nvSpPr>
        <p:spPr>
          <a:xfrm>
            <a:off x="0" y="0"/>
            <a:ext cx="9144000" cy="6858000"/>
          </a:xfrm>
        </p:spPr>
        <p:txBody>
          <a:bodyPr/>
          <a:lstStyle/>
          <a:p>
            <a:pPr marL="0" indent="0">
              <a:buNone/>
            </a:pPr>
            <a:r>
              <a:rPr lang="en-US" altLang="en-US" sz="2400" dirty="0"/>
              <a:t>c. Social changes in America during WWI: Women in the War</a:t>
            </a:r>
          </a:p>
          <a:p>
            <a:pPr marL="971550" lvl="1" indent="-514350">
              <a:buFont typeface="+mj-lt"/>
              <a:buAutoNum type="romanLcPeriod"/>
            </a:pPr>
            <a:r>
              <a:rPr lang="en-US" altLang="en-US" sz="2400" dirty="0"/>
              <a:t>Women also began working into factories to fill the jobs that men had left behind.</a:t>
            </a:r>
          </a:p>
          <a:p>
            <a:pPr marL="971550" lvl="1" indent="-514350">
              <a:buFont typeface="+mj-lt"/>
              <a:buAutoNum type="romanLcPeriod"/>
            </a:pPr>
            <a:r>
              <a:rPr lang="en-US" altLang="en-US" sz="2400" dirty="0"/>
              <a:t>This helped them gain more independence and generated support for</a:t>
            </a:r>
            <a:r>
              <a:rPr lang="en-US" altLang="en-US" sz="2400" b="1" u="sng" dirty="0"/>
              <a:t> (3) women’s suffrage (right to vote) </a:t>
            </a:r>
            <a:r>
              <a:rPr lang="en-US" altLang="en-US" sz="2400" dirty="0"/>
              <a:t>	</a:t>
            </a:r>
          </a:p>
          <a:p>
            <a:pPr marL="971550" lvl="1" indent="-514350">
              <a:buFont typeface="+mj-lt"/>
              <a:buAutoNum type="romanLcPeriod"/>
            </a:pPr>
            <a:r>
              <a:rPr lang="en-US" altLang="en-US" sz="2400" dirty="0"/>
              <a:t>As a result, the (4) 19</a:t>
            </a:r>
            <a:r>
              <a:rPr lang="en-US" altLang="en-US" sz="2400" baseline="30000" dirty="0"/>
              <a:t>th</a:t>
            </a:r>
            <a:r>
              <a:rPr lang="en-US" altLang="en-US" sz="2400" dirty="0"/>
              <a:t> Amendment to the Constitution was passed after the war, giving women the right to vote.</a:t>
            </a:r>
          </a:p>
          <a:p>
            <a:pPr marL="971550" lvl="1" indent="-514350">
              <a:buFont typeface="+mj-lt"/>
              <a:buAutoNum type="romanLcPeriod"/>
            </a:pPr>
            <a:r>
              <a:rPr lang="en-US" altLang="en-US" sz="2400" dirty="0"/>
              <a:t>The presidential election of 1920 showed women’s impact on the election process.  Eight million more voters were cast than in the 1916 Presidential election. </a:t>
            </a:r>
            <a:r>
              <a:rPr lang="en-US" altLang="en-US" sz="2400" b="1" dirty="0"/>
              <a:t>Democracy expanded!</a:t>
            </a:r>
          </a:p>
        </p:txBody>
      </p:sp>
    </p:spTree>
    <p:extLst>
      <p:ext uri="{BB962C8B-B14F-4D97-AF65-F5344CB8AC3E}">
        <p14:creationId xmlns:p14="http://schemas.microsoft.com/office/powerpoint/2010/main" val="351538426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5F6A6-6AB5-4536-80F7-5DCCB09706F2}"/>
              </a:ext>
            </a:extLst>
          </p:cNvPr>
          <p:cNvSpPr>
            <a:spLocks noGrp="1"/>
          </p:cNvSpPr>
          <p:nvPr>
            <p:ph type="title"/>
          </p:nvPr>
        </p:nvSpPr>
        <p:spPr>
          <a:xfrm>
            <a:off x="457200" y="0"/>
            <a:ext cx="8229600" cy="533400"/>
          </a:xfrm>
        </p:spPr>
        <p:txBody>
          <a:bodyPr/>
          <a:lstStyle/>
          <a:p>
            <a:pPr>
              <a:defRPr/>
            </a:pPr>
            <a:r>
              <a:rPr lang="en-US" sz="3600" b="1" i="1">
                <a:solidFill>
                  <a:schemeClr val="tx1">
                    <a:lumMod val="65000"/>
                    <a:lumOff val="35000"/>
                  </a:schemeClr>
                </a:solidFill>
              </a:rPr>
              <a:t>WILSON FIGHTS FOR PEACE</a:t>
            </a:r>
          </a:p>
        </p:txBody>
      </p:sp>
      <p:sp>
        <p:nvSpPr>
          <p:cNvPr id="31747" name="Content Placeholder 2">
            <a:extLst>
              <a:ext uri="{FF2B5EF4-FFF2-40B4-BE49-F238E27FC236}">
                <a16:creationId xmlns:a16="http://schemas.microsoft.com/office/drawing/2014/main" xmlns="" id="{CB4925FB-55ED-4B8C-80F5-D81E4871035F}"/>
              </a:ext>
            </a:extLst>
          </p:cNvPr>
          <p:cNvSpPr>
            <a:spLocks noGrp="1"/>
          </p:cNvSpPr>
          <p:nvPr>
            <p:ph idx="1"/>
          </p:nvPr>
        </p:nvSpPr>
        <p:spPr>
          <a:xfrm>
            <a:off x="0" y="685800"/>
            <a:ext cx="9144000" cy="6172200"/>
          </a:xfrm>
        </p:spPr>
        <p:txBody>
          <a:bodyPr/>
          <a:lstStyle/>
          <a:p>
            <a:pPr marL="0" indent="0">
              <a:buNone/>
              <a:defRPr/>
            </a:pPr>
            <a:r>
              <a:rPr lang="en-US" sz="2400" dirty="0"/>
              <a:t>II. Before WWI had even ended, </a:t>
            </a:r>
            <a:r>
              <a:rPr lang="en-US" sz="2400" b="1" dirty="0"/>
              <a:t>President Wilson</a:t>
            </a:r>
            <a:r>
              <a:rPr lang="en-US" sz="2400" dirty="0"/>
              <a:t> presented his plan for peace called the </a:t>
            </a:r>
            <a:r>
              <a:rPr lang="en-US" sz="2400" b="1" u="sng" dirty="0"/>
              <a:t>(5) Fourteen Points </a:t>
            </a:r>
            <a:r>
              <a:rPr lang="en-US" sz="2400" dirty="0"/>
              <a:t>which he felt would usher in a fair and lasting peace for all nations.</a:t>
            </a:r>
          </a:p>
          <a:p>
            <a:pPr>
              <a:buFont typeface="Arial" charset="0"/>
              <a:buChar char="•"/>
              <a:defRPr/>
            </a:pPr>
            <a:endParaRPr lang="en-US" sz="2400" dirty="0"/>
          </a:p>
          <a:p>
            <a:pPr>
              <a:buFont typeface="Arial" charset="0"/>
              <a:buChar char="•"/>
              <a:defRPr/>
            </a:pPr>
            <a:r>
              <a:rPr lang="en-US" sz="2400" dirty="0"/>
              <a:t>Key proposals of the </a:t>
            </a:r>
            <a:r>
              <a:rPr lang="en-US" sz="2400" b="1" dirty="0"/>
              <a:t>Fourteen Points</a:t>
            </a:r>
            <a:r>
              <a:rPr lang="en-US" sz="2400" dirty="0"/>
              <a:t>:</a:t>
            </a:r>
          </a:p>
          <a:p>
            <a:pPr marL="914400" lvl="1" indent="-457200">
              <a:buFont typeface="+mj-lt"/>
              <a:buAutoNum type="arabicPeriod"/>
              <a:defRPr/>
            </a:pPr>
            <a:r>
              <a:rPr lang="en-US" sz="2400" dirty="0"/>
              <a:t>No secret treaties among nations</a:t>
            </a:r>
          </a:p>
          <a:p>
            <a:pPr marL="914400" lvl="1" indent="-457200">
              <a:buFont typeface="+mj-lt"/>
              <a:buAutoNum type="arabicPeriod"/>
              <a:defRPr/>
            </a:pPr>
            <a:r>
              <a:rPr lang="en-US" sz="2400" dirty="0"/>
              <a:t>Freedom of the seas</a:t>
            </a:r>
          </a:p>
          <a:p>
            <a:pPr marL="914400" lvl="1" indent="-457200">
              <a:buFont typeface="+mj-lt"/>
              <a:buAutoNum type="arabicPeriod"/>
              <a:defRPr/>
            </a:pPr>
            <a:r>
              <a:rPr lang="en-US" sz="2400" b="1" u="sng" dirty="0"/>
              <a:t>(6) Arms reduction </a:t>
            </a:r>
            <a:r>
              <a:rPr lang="en-US" sz="2400" dirty="0"/>
              <a:t>(to levels necessary for domestic safety)</a:t>
            </a:r>
          </a:p>
          <a:p>
            <a:pPr marL="914400" lvl="1" indent="-457200">
              <a:buFont typeface="+mj-lt"/>
              <a:buAutoNum type="arabicPeriod"/>
              <a:defRPr/>
            </a:pPr>
            <a:r>
              <a:rPr lang="en-US" sz="2400" b="1" dirty="0"/>
              <a:t>Self-determination-</a:t>
            </a:r>
            <a:r>
              <a:rPr lang="en-US" sz="2400" dirty="0"/>
              <a:t>Distinct ethnic groups should be allowed to form their own nations/states or be allowed to decide to which nation they belong </a:t>
            </a:r>
          </a:p>
          <a:p>
            <a:pPr marL="914400" lvl="1" indent="-457200">
              <a:buFont typeface="+mj-lt"/>
              <a:buAutoNum type="arabicPeriod"/>
              <a:defRPr/>
            </a:pPr>
            <a:r>
              <a:rPr lang="en-US" sz="2400" dirty="0"/>
              <a:t>Creation of the </a:t>
            </a:r>
            <a:r>
              <a:rPr lang="en-US" sz="2400" b="1" u="sng" dirty="0"/>
              <a:t>(7)League of Nations</a:t>
            </a:r>
            <a:r>
              <a:rPr lang="en-US" sz="2400" dirty="0"/>
              <a:t>- international peace-keeping organization whose main goals were promoting and maintaining </a:t>
            </a:r>
            <a:r>
              <a:rPr lang="en-US" sz="2400" dirty="0">
                <a:hlinkClick r:id="rId2"/>
              </a:rPr>
              <a:t>peace</a:t>
            </a:r>
          </a:p>
          <a:p>
            <a:pPr lvl="1">
              <a:buFont typeface="Arial" charset="0"/>
              <a:buChar char="–"/>
              <a:defRPr/>
            </a:pPr>
            <a:endParaRPr lang="en-US" sz="2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to="" calcmode="lin" valueType="num">
                                      <p:cBhvr>
                                        <p:cTn id="7" dur="1" fill="hold"/>
                                        <p:tgtEl>
                                          <p:spTgt spid="3174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 to="" calcmode="lin" valueType="num">
                                      <p:cBhvr>
                                        <p:cTn id="12" dur="1" fill="hold"/>
                                        <p:tgtEl>
                                          <p:spTgt spid="3174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 to="" calcmode="lin" valueType="num">
                                      <p:cBhvr>
                                        <p:cTn id="17" dur="1" fill="hold"/>
                                        <p:tgtEl>
                                          <p:spTgt spid="31747">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1747">
                                            <p:txEl>
                                              <p:pRg st="4" end="4"/>
                                            </p:txEl>
                                          </p:spTgt>
                                        </p:tgtEl>
                                        <p:attrNameLst>
                                          <p:attrName>style.visibility</p:attrName>
                                        </p:attrNameLst>
                                      </p:cBhvr>
                                      <p:to>
                                        <p:strVal val="visible"/>
                                      </p:to>
                                    </p:set>
                                    <p:anim to="" calcmode="lin" valueType="num">
                                      <p:cBhvr>
                                        <p:cTn id="22" dur="1" fill="hold"/>
                                        <p:tgtEl>
                                          <p:spTgt spid="31747">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anim to="" calcmode="lin" valueType="num">
                                      <p:cBhvr>
                                        <p:cTn id="27" dur="1" fill="hold"/>
                                        <p:tgtEl>
                                          <p:spTgt spid="31747">
                                            <p:txEl>
                                              <p:pRg st="5" end="5"/>
                                            </p:txEl>
                                          </p:spTgt>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31747">
                                            <p:txEl>
                                              <p:pRg st="6" end="6"/>
                                            </p:txEl>
                                          </p:spTgt>
                                        </p:tgtEl>
                                        <p:attrNameLst>
                                          <p:attrName>style.visibility</p:attrName>
                                        </p:attrNameLst>
                                      </p:cBhvr>
                                      <p:to>
                                        <p:strVal val="visible"/>
                                      </p:to>
                                    </p:set>
                                    <p:anim to="" calcmode="lin" valueType="num">
                                      <p:cBhvr>
                                        <p:cTn id="30" dur="1" fill="hold"/>
                                        <p:tgtEl>
                                          <p:spTgt spid="31747">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31747">
                                            <p:txEl>
                                              <p:pRg st="7" end="7"/>
                                            </p:txEl>
                                          </p:spTgt>
                                        </p:tgtEl>
                                        <p:attrNameLst>
                                          <p:attrName>style.visibility</p:attrName>
                                        </p:attrNameLst>
                                      </p:cBhvr>
                                      <p:to>
                                        <p:strVal val="visible"/>
                                      </p:to>
                                    </p:set>
                                    <p:anim to="" calcmode="lin" valueType="num">
                                      <p:cBhvr>
                                        <p:cTn id="35" dur="1" fill="hold"/>
                                        <p:tgtEl>
                                          <p:spTgt spid="3174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88B7A3E-1EA5-4CF9-868B-589AF3D6A658}"/>
              </a:ext>
            </a:extLst>
          </p:cNvPr>
          <p:cNvSpPr>
            <a:spLocks noGrp="1"/>
          </p:cNvSpPr>
          <p:nvPr>
            <p:ph idx="1"/>
          </p:nvPr>
        </p:nvSpPr>
        <p:spPr>
          <a:xfrm>
            <a:off x="0" y="0"/>
            <a:ext cx="9144000" cy="6858000"/>
          </a:xfrm>
        </p:spPr>
        <p:txBody>
          <a:bodyPr/>
          <a:lstStyle/>
          <a:p>
            <a:pPr marL="457200" indent="-457200">
              <a:buAutoNum type="alphaLcPeriod" startAt="2"/>
              <a:defRPr/>
            </a:pPr>
            <a:r>
              <a:rPr lang="en-US" sz="2400"/>
              <a:t>President </a:t>
            </a:r>
            <a:r>
              <a:rPr lang="en-US" sz="2400" dirty="0"/>
              <a:t>Wilson’s Fourteen Points gave hope to many nations, especially his idea for the League of Nations.  Countries worldwide had hopes of political freedom and an end to warfare. Finally, on November 11, 1918 the war did end with the signing of an (</a:t>
            </a:r>
            <a:r>
              <a:rPr lang="en-US" sz="2400" b="1" dirty="0">
                <a:effectLst>
                  <a:outerShdw blurRad="38100" dist="38100" dir="2700000" algn="tl">
                    <a:srgbClr val="000000">
                      <a:alpha val="43137"/>
                    </a:srgbClr>
                  </a:outerShdw>
                </a:effectLst>
              </a:rPr>
              <a:t>8) armistice </a:t>
            </a:r>
            <a:r>
              <a:rPr lang="en-US" sz="2400" dirty="0"/>
              <a:t>or truce</a:t>
            </a:r>
          </a:p>
          <a:p>
            <a:pPr marL="0" indent="0">
              <a:buNone/>
              <a:defRPr/>
            </a:pPr>
            <a:endParaRPr lang="en-US" sz="2400" dirty="0"/>
          </a:p>
          <a:p>
            <a:pPr marL="457200" indent="-457200">
              <a:buAutoNum type="alphaLcPeriod" startAt="2"/>
              <a:defRPr/>
            </a:pPr>
            <a:r>
              <a:rPr lang="en-US" sz="2400" dirty="0"/>
              <a:t>On June 28, the </a:t>
            </a:r>
            <a:r>
              <a:rPr lang="en-US" sz="2400" b="1" u="sng" dirty="0"/>
              <a:t>(9) “BIG FOUR” </a:t>
            </a:r>
            <a:r>
              <a:rPr lang="en-US" sz="2400" dirty="0"/>
              <a:t> (leaders of the victorious nations) attended a peace conference together.  </a:t>
            </a:r>
          </a:p>
          <a:p>
            <a:pPr lvl="1">
              <a:buFont typeface="Arial" charset="0"/>
              <a:buChar char="–"/>
              <a:defRPr/>
            </a:pPr>
            <a:r>
              <a:rPr lang="en-US" sz="2400" u="sng" dirty="0"/>
              <a:t>George Clemenceau</a:t>
            </a:r>
            <a:r>
              <a:rPr lang="en-US" sz="2400" dirty="0"/>
              <a:t>- French Premier</a:t>
            </a:r>
            <a:endParaRPr lang="en-US" sz="2400" u="sng" dirty="0"/>
          </a:p>
          <a:p>
            <a:pPr lvl="1">
              <a:buFont typeface="Arial" charset="0"/>
              <a:buChar char="–"/>
              <a:defRPr/>
            </a:pPr>
            <a:r>
              <a:rPr lang="en-US" sz="2400" u="sng" dirty="0"/>
              <a:t>David Lloyd George</a:t>
            </a:r>
            <a:r>
              <a:rPr lang="en-US" sz="2400" dirty="0"/>
              <a:t>- British Prime Minister</a:t>
            </a:r>
            <a:endParaRPr lang="en-US" sz="2400" u="sng" dirty="0"/>
          </a:p>
          <a:p>
            <a:pPr lvl="1">
              <a:buFont typeface="Arial" charset="0"/>
              <a:buChar char="–"/>
              <a:defRPr/>
            </a:pPr>
            <a:r>
              <a:rPr lang="en-US" sz="2400" u="sng" dirty="0"/>
              <a:t>Vittorio Orlando</a:t>
            </a:r>
            <a:r>
              <a:rPr lang="en-US" sz="2400" dirty="0"/>
              <a:t>- Italian Prime Minister</a:t>
            </a:r>
            <a:endParaRPr lang="en-US" sz="2400" u="sng" dirty="0"/>
          </a:p>
          <a:p>
            <a:pPr lvl="1">
              <a:buFont typeface="Arial" charset="0"/>
              <a:buChar char="–"/>
              <a:defRPr/>
            </a:pPr>
            <a:r>
              <a:rPr lang="en-US" sz="2400" u="sng" dirty="0"/>
              <a:t>Woodrow Wilson</a:t>
            </a:r>
            <a:r>
              <a:rPr lang="en-US" sz="2400" dirty="0"/>
              <a:t>- President of the United States</a:t>
            </a:r>
          </a:p>
          <a:p>
            <a:pPr marL="457200" lvl="1" indent="0">
              <a:buNone/>
              <a:defRPr/>
            </a:pPr>
            <a:endParaRPr lang="en-US" sz="2400" dirty="0"/>
          </a:p>
          <a:p>
            <a:pPr marL="457200" indent="-457200">
              <a:buFont typeface="Arial" panose="020B0604020202020204" pitchFamily="34" charset="0"/>
              <a:buAutoNum type="alphaLcPeriod" startAt="2"/>
              <a:defRPr/>
            </a:pPr>
            <a:r>
              <a:rPr lang="en-US" sz="2400" dirty="0"/>
              <a:t>Here they made the </a:t>
            </a:r>
            <a:r>
              <a:rPr lang="en-US" sz="2400" b="1" u="sng" dirty="0"/>
              <a:t>(10) Treaty of Versailles</a:t>
            </a:r>
            <a:r>
              <a:rPr lang="en-US" sz="2400" dirty="0"/>
              <a:t>, in which Wilson had to c</a:t>
            </a:r>
            <a:r>
              <a:rPr lang="en-US" sz="2400" dirty="0">
                <a:hlinkClick r:id="rId2"/>
              </a:rPr>
              <a:t>oncede</a:t>
            </a:r>
            <a:r>
              <a:rPr lang="en-US" sz="2400" dirty="0"/>
              <a:t> (give up or relinquish) most of his Fourteen points, but only in return for the establishment of the League of Nations.</a:t>
            </a:r>
          </a:p>
          <a:p>
            <a:pPr marL="457200" indent="-457200">
              <a:buAutoNum type="alphaLcPeriod" startAt="2"/>
              <a:defRPr/>
            </a:pPr>
            <a:endParaRPr lang="en-US" sz="2400" dirty="0"/>
          </a:p>
          <a:p>
            <a:pPr marL="0" indent="0">
              <a:buNone/>
              <a:defRPr/>
            </a:pPr>
            <a:endParaRPr lang="en-US" sz="2400" dirty="0"/>
          </a:p>
          <a:p>
            <a:pPr marL="0" indent="0">
              <a:buNone/>
              <a:defRPr/>
            </a:pPr>
            <a:endParaRPr lang="en-US" sz="2400" dirty="0"/>
          </a:p>
          <a:p>
            <a:pPr>
              <a:buFont typeface="Arial" charset="0"/>
              <a:buChar char="•"/>
              <a:defRPr/>
            </a:pPr>
            <a:endParaRPr lang="en-US" sz="2400" dirty="0"/>
          </a:p>
          <a:p>
            <a:pPr>
              <a:buFont typeface="Arial" charset="0"/>
              <a:buNone/>
              <a:defRPr/>
            </a:pPr>
            <a:endParaRPr lang="en-US" sz="2400" b="1" u="sng" dirty="0">
              <a:solidFill>
                <a:srgbClr val="0070C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to="" calcmode="lin" valueType="num">
                                      <p:cBhvr>
                                        <p:cTn id="15" dur="1" fill="hold"/>
                                        <p:tgtEl>
                                          <p:spTgt spid="3">
                                            <p:txEl>
                                              <p:pRg st="3" end="3"/>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to="" calcmode="lin" valueType="num">
                                      <p:cBhvr>
                                        <p:cTn id="18" dur="1" fill="hold"/>
                                        <p:tgtEl>
                                          <p:spTgt spid="3">
                                            <p:txEl>
                                              <p:pRg st="4" end="4"/>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to="" calcmode="lin" valueType="num">
                                      <p:cBhvr>
                                        <p:cTn id="21" dur="1" fill="hold"/>
                                        <p:tgtEl>
                                          <p:spTgt spid="3">
                                            <p:txEl>
                                              <p:pRg st="5" end="5"/>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to="" calcmode="lin" valueType="num">
                                      <p:cBhvr>
                                        <p:cTn id="24" dur="1" fill="hold"/>
                                        <p:tgtEl>
                                          <p:spTgt spid="3">
                                            <p:txEl>
                                              <p:pRg st="6" end="6"/>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to="" calcmode="lin" valueType="num">
                                      <p:cBhvr>
                                        <p:cTn id="29"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book&#10;&#10;Description generated with very high confidence">
            <a:extLst>
              <a:ext uri="{FF2B5EF4-FFF2-40B4-BE49-F238E27FC236}">
                <a16:creationId xmlns:a16="http://schemas.microsoft.com/office/drawing/2014/main" xmlns="" id="{679D562D-ABC5-4AD7-85A7-99B8BCD08B2F}"/>
              </a:ext>
            </a:extLst>
          </p:cNvPr>
          <p:cNvPicPr>
            <a:picLocks noChangeAspect="1"/>
          </p:cNvPicPr>
          <p:nvPr/>
        </p:nvPicPr>
        <p:blipFill>
          <a:blip r:embed="rId2"/>
          <a:stretch>
            <a:fillRect/>
          </a:stretch>
        </p:blipFill>
        <p:spPr>
          <a:xfrm rot="-60000">
            <a:off x="3444815" y="634355"/>
            <a:ext cx="5704935" cy="5876838"/>
          </a:xfrm>
          <a:prstGeom prst="rect">
            <a:avLst/>
          </a:prstGeom>
        </p:spPr>
      </p:pic>
      <p:sp>
        <p:nvSpPr>
          <p:cNvPr id="4" name="TextBox 3">
            <a:extLst>
              <a:ext uri="{FF2B5EF4-FFF2-40B4-BE49-F238E27FC236}">
                <a16:creationId xmlns:a16="http://schemas.microsoft.com/office/drawing/2014/main" xmlns="" id="{F11DAF4D-BB26-4559-A58E-D85A68902CAB}"/>
              </a:ext>
            </a:extLst>
          </p:cNvPr>
          <p:cNvSpPr txBox="1"/>
          <p:nvPr/>
        </p:nvSpPr>
        <p:spPr>
          <a:xfrm>
            <a:off x="57510" y="238665"/>
            <a:ext cx="3608717" cy="449353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Calibri"/>
                <a:cs typeface="Segoe UI"/>
              </a:rPr>
              <a:t>E . Provisions of the </a:t>
            </a:r>
            <a:r>
              <a:rPr lang="en-US" sz="2200" b="1" dirty="0">
                <a:latin typeface="Calibri"/>
                <a:cs typeface="Segoe UI"/>
              </a:rPr>
              <a:t>Treaty of Versailles</a:t>
            </a:r>
            <a:r>
              <a:rPr lang="en-US" sz="2200" dirty="0">
                <a:latin typeface="Calibri"/>
                <a:cs typeface="Segoe UI"/>
              </a:rPr>
              <a:t>:​</a:t>
            </a:r>
            <a:endParaRPr lang="en-US" sz="2200" dirty="0">
              <a:latin typeface="Calibri"/>
              <a:cs typeface="Calibri"/>
            </a:endParaRPr>
          </a:p>
          <a:p>
            <a:pPr lvl="1">
              <a:buAutoNum type="arabicPeriod"/>
            </a:pPr>
            <a:r>
              <a:rPr lang="en-US" sz="2200" b="1" dirty="0">
                <a:latin typeface="Calibri"/>
              </a:rPr>
              <a:t>(11) Germany </a:t>
            </a:r>
            <a:r>
              <a:rPr lang="en-US" sz="2200" dirty="0">
                <a:latin typeface="Calibri"/>
              </a:rPr>
              <a:t>had to accept full blame/responsibility for the war (aka War Guilt clause)​</a:t>
            </a:r>
            <a:endParaRPr lang="en-US" sz="2200" dirty="0">
              <a:latin typeface="Calibri"/>
              <a:cs typeface="Calibri"/>
            </a:endParaRPr>
          </a:p>
          <a:p>
            <a:pPr lvl="1">
              <a:buAutoNum type="arabicPeriod"/>
            </a:pPr>
            <a:r>
              <a:rPr lang="en-US" sz="2200" dirty="0">
                <a:latin typeface="Calibri"/>
              </a:rPr>
              <a:t>Germany had to pay </a:t>
            </a:r>
            <a:r>
              <a:rPr lang="en-US" sz="2200" b="1" dirty="0">
                <a:latin typeface="Calibri"/>
              </a:rPr>
              <a:t>(12)reparations (war damages) </a:t>
            </a:r>
            <a:r>
              <a:rPr lang="en-US" sz="2200" dirty="0">
                <a:latin typeface="Calibri"/>
              </a:rPr>
              <a:t>of $33B to Allies​</a:t>
            </a:r>
            <a:endParaRPr lang="en-US" sz="2200" dirty="0">
              <a:latin typeface="Calibri"/>
              <a:cs typeface="Calibri"/>
            </a:endParaRPr>
          </a:p>
          <a:p>
            <a:pPr lvl="1">
              <a:buAutoNum type="arabicPeriod"/>
            </a:pPr>
            <a:r>
              <a:rPr lang="en-US" sz="2200" dirty="0">
                <a:latin typeface="Calibri"/>
              </a:rPr>
              <a:t>Establishment of the </a:t>
            </a:r>
            <a:r>
              <a:rPr lang="en-US" sz="2200" b="1" dirty="0">
                <a:latin typeface="Calibri"/>
              </a:rPr>
              <a:t>League of Nations</a:t>
            </a:r>
            <a:endParaRPr lang="en-US" sz="2200" b="1" dirty="0">
              <a:latin typeface="Calibri"/>
              <a:cs typeface="Calibri"/>
            </a:endParaRPr>
          </a:p>
        </p:txBody>
      </p:sp>
    </p:spTree>
    <p:extLst>
      <p:ext uri="{BB962C8B-B14F-4D97-AF65-F5344CB8AC3E}">
        <p14:creationId xmlns:p14="http://schemas.microsoft.com/office/powerpoint/2010/main" val="4209077730"/>
      </p:ext>
    </p:extLst>
  </p:cSld>
  <p:clrMapOvr>
    <a:masterClrMapping/>
  </p:clrMapOvr>
  <p:transition spd="slow">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EBBBB1DA-86FC-44FD-A65D-5611F13AB2AF}"/>
              </a:ext>
            </a:extLst>
          </p:cNvPr>
          <p:cNvSpPr>
            <a:spLocks noGrp="1"/>
          </p:cNvSpPr>
          <p:nvPr>
            <p:ph type="title"/>
          </p:nvPr>
        </p:nvSpPr>
        <p:spPr>
          <a:xfrm>
            <a:off x="457200" y="274638"/>
            <a:ext cx="3916392" cy="6390735"/>
          </a:xfrm>
        </p:spPr>
        <p:txBody>
          <a:bodyPr/>
          <a:lstStyle/>
          <a:p>
            <a:pPr marL="457200" lvl="1" algn="l">
              <a:spcBef>
                <a:spcPct val="20000"/>
              </a:spcBef>
            </a:pPr>
            <a:endParaRPr lang="en-US" sz="2000" dirty="0">
              <a:cs typeface="Calibri"/>
            </a:endParaRPr>
          </a:p>
          <a:p>
            <a:pPr algn="l">
              <a:spcBef>
                <a:spcPct val="20000"/>
              </a:spcBef>
            </a:pPr>
            <a:r>
              <a:rPr lang="en-US" sz="2000" dirty="0">
                <a:cs typeface="Calibri"/>
              </a:rPr>
              <a:t>I</a:t>
            </a:r>
            <a:r>
              <a:rPr lang="en-US" sz="2200" dirty="0">
                <a:cs typeface="Calibri"/>
              </a:rPr>
              <a:t>II. Wilson’s Downfall</a:t>
            </a:r>
          </a:p>
          <a:p>
            <a:pPr marL="457200" indent="-457200" algn="l">
              <a:spcBef>
                <a:spcPct val="20000"/>
              </a:spcBef>
              <a:buAutoNum type="alphaLcPeriod"/>
            </a:pPr>
            <a:r>
              <a:rPr lang="en-US" sz="2200" dirty="0">
                <a:cs typeface="Calibri"/>
              </a:rPr>
              <a:t>After getting the League of Nations put into the Treaty of Versailles, Wilson had to convince Congress to </a:t>
            </a:r>
            <a:r>
              <a:rPr lang="en-US" sz="2200" b="1" dirty="0">
                <a:cs typeface="Calibri"/>
              </a:rPr>
              <a:t>ratify</a:t>
            </a:r>
            <a:r>
              <a:rPr lang="en-US" sz="2200" dirty="0">
                <a:cs typeface="Calibri"/>
              </a:rPr>
              <a:t> the Treaty.  </a:t>
            </a:r>
          </a:p>
          <a:p>
            <a:pPr marL="457200" indent="-457200" algn="l">
              <a:spcBef>
                <a:spcPct val="20000"/>
              </a:spcBef>
              <a:buAutoNum type="alphaLcPeriod"/>
            </a:pPr>
            <a:r>
              <a:rPr lang="en-US" sz="2200" dirty="0">
                <a:cs typeface="Calibri"/>
              </a:rPr>
              <a:t>However, the American people and Congress did not like the </a:t>
            </a:r>
            <a:r>
              <a:rPr lang="en-US" sz="2200" b="1" u="sng" dirty="0">
                <a:cs typeface="Calibri"/>
              </a:rPr>
              <a:t> (13) League of Nations.</a:t>
            </a:r>
            <a:endParaRPr lang="en-US" sz="2200" dirty="0">
              <a:cs typeface="Calibri"/>
            </a:endParaRPr>
          </a:p>
          <a:p>
            <a:pPr marL="971550" lvl="1" indent="-514350" algn="l">
              <a:spcBef>
                <a:spcPct val="20000"/>
              </a:spcBef>
              <a:buAutoNum type="romanLcPeriod"/>
            </a:pPr>
            <a:r>
              <a:rPr lang="en-US" sz="2200" b="1" dirty="0">
                <a:cs typeface="Calibri"/>
              </a:rPr>
              <a:t>American citizens</a:t>
            </a:r>
            <a:r>
              <a:rPr lang="en-US" sz="2200" dirty="0">
                <a:cs typeface="Calibri"/>
              </a:rPr>
              <a:t>- did not want to be dragged into another war. </a:t>
            </a:r>
          </a:p>
          <a:p>
            <a:pPr marL="971550" lvl="1" indent="-514350" algn="l">
              <a:spcBef>
                <a:spcPct val="20000"/>
              </a:spcBef>
              <a:buAutoNum type="romanLcPeriod"/>
            </a:pPr>
            <a:r>
              <a:rPr lang="en-US" sz="2200" dirty="0">
                <a:cs typeface="Calibri"/>
              </a:rPr>
              <a:t> </a:t>
            </a:r>
            <a:r>
              <a:rPr lang="en-US" sz="2200" b="1" dirty="0">
                <a:cs typeface="Calibri"/>
              </a:rPr>
              <a:t>Congress</a:t>
            </a:r>
            <a:r>
              <a:rPr lang="en-US" sz="2200" dirty="0">
                <a:cs typeface="Calibri"/>
              </a:rPr>
              <a:t>- was afraid that joining the League of Nations would cause a loss of </a:t>
            </a:r>
            <a:r>
              <a:rPr lang="en-US" sz="2200" b="1" u="sng" dirty="0">
                <a:cs typeface="Calibri"/>
              </a:rPr>
              <a:t>(14) sovereignty (independence)</a:t>
            </a:r>
            <a:endParaRPr lang="en-US" sz="2400" dirty="0">
              <a:cs typeface="Calibri"/>
            </a:endParaRPr>
          </a:p>
        </p:txBody>
      </p:sp>
      <p:pic>
        <p:nvPicPr>
          <p:cNvPr id="30723" name="Content Placeholder 3">
            <a:extLst>
              <a:ext uri="{FF2B5EF4-FFF2-40B4-BE49-F238E27FC236}">
                <a16:creationId xmlns:a16="http://schemas.microsoft.com/office/drawing/2014/main" xmlns="" id="{59249567-6C0D-40B4-B66C-4B5D339FC96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47072" y="1033732"/>
            <a:ext cx="4824742" cy="5363863"/>
          </a:xfrm>
        </p:spPr>
      </p:pic>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2A60AB2-04A2-4D0F-ABD4-DD2D2911CF3A}"/>
              </a:ext>
            </a:extLst>
          </p:cNvPr>
          <p:cNvSpPr>
            <a:spLocks noGrp="1"/>
          </p:cNvSpPr>
          <p:nvPr>
            <p:ph idx="1"/>
          </p:nvPr>
        </p:nvSpPr>
        <p:spPr>
          <a:xfrm>
            <a:off x="152400" y="152400"/>
            <a:ext cx="8839200" cy="6705600"/>
          </a:xfrm>
        </p:spPr>
        <p:txBody>
          <a:bodyPr/>
          <a:lstStyle/>
          <a:p>
            <a:pPr eaLnBrk="1" hangingPunct="1"/>
            <a:r>
              <a:rPr lang="en-US" altLang="en-US" sz="2800" b="1" dirty="0">
                <a:solidFill>
                  <a:srgbClr val="00B0F0"/>
                </a:solidFill>
              </a:rPr>
              <a:t>Militarism</a:t>
            </a:r>
          </a:p>
          <a:p>
            <a:pPr lvl="1" eaLnBrk="1" hangingPunct="1"/>
            <a:r>
              <a:rPr lang="en-US" altLang="en-US" sz="2400" b="1" u="sng" dirty="0">
                <a:solidFill>
                  <a:srgbClr val="FF0000"/>
                </a:solidFill>
              </a:rPr>
              <a:t>(5) Militarism</a:t>
            </a:r>
            <a:r>
              <a:rPr lang="en-US" altLang="en-US" sz="2400" b="1" dirty="0">
                <a:solidFill>
                  <a:srgbClr val="FF0000"/>
                </a:solidFill>
              </a:rPr>
              <a:t>- </a:t>
            </a:r>
            <a:r>
              <a:rPr lang="en-US" altLang="en-US" sz="2400" b="1" dirty="0">
                <a:solidFill>
                  <a:srgbClr val="00B050"/>
                </a:solidFill>
              </a:rPr>
              <a:t>build-up of armed strength and it’s use as a tool of diplomacy </a:t>
            </a:r>
            <a:r>
              <a:rPr lang="en-US" altLang="en-US" sz="2400" dirty="0"/>
              <a:t>(or intimidation)</a:t>
            </a:r>
          </a:p>
          <a:p>
            <a:pPr lvl="1" eaLnBrk="1" hangingPunct="1"/>
            <a:r>
              <a:rPr lang="en-US" altLang="en-US" sz="2400" dirty="0"/>
              <a:t>European countries stockpiled weapons.  This led to an all out arms (weapons)  race (buildup) throughout Europe.</a:t>
            </a:r>
          </a:p>
          <a:p>
            <a:pPr lvl="1" eaLnBrk="1" hangingPunct="1"/>
            <a:r>
              <a:rPr lang="en-US" altLang="en-US" sz="2400" dirty="0"/>
              <a:t>Two factors contributing to the rise of militarism:</a:t>
            </a:r>
          </a:p>
          <a:p>
            <a:pPr lvl="2" eaLnBrk="1" hangingPunct="1"/>
            <a:r>
              <a:rPr lang="en-US" altLang="en-US" sz="2800" dirty="0"/>
              <a:t>imperialism </a:t>
            </a:r>
          </a:p>
          <a:p>
            <a:pPr lvl="2" eaLnBrk="1" hangingPunct="1"/>
            <a:r>
              <a:rPr lang="en-US" altLang="en-US" sz="2800" dirty="0"/>
              <a:t>nationalism</a:t>
            </a:r>
          </a:p>
          <a:p>
            <a:pPr lvl="1" eaLnBrk="1" hangingPunct="1"/>
            <a:endParaRPr lang="en-US" altLang="en-US" sz="2400" dirty="0"/>
          </a:p>
          <a:p>
            <a:pPr lvl="1" eaLnBrk="1" hangingPunct="1">
              <a:buFont typeface="Arial" panose="020B0604020202020204" pitchFamily="34" charset="0"/>
              <a:buNone/>
            </a:pPr>
            <a:endParaRPr lang="en-US" altLang="en-US" sz="2400" dirty="0"/>
          </a:p>
        </p:txBody>
      </p:sp>
      <p:pic>
        <p:nvPicPr>
          <p:cNvPr id="4" name="Picture 3" descr="militarism.jpg">
            <a:extLst>
              <a:ext uri="{FF2B5EF4-FFF2-40B4-BE49-F238E27FC236}">
                <a16:creationId xmlns:a16="http://schemas.microsoft.com/office/drawing/2014/main" xmlns="" id="{9FFA709F-47DB-4FD7-8313-EC49B87723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343400"/>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ilitary parade.jpg">
            <a:extLst>
              <a:ext uri="{FF2B5EF4-FFF2-40B4-BE49-F238E27FC236}">
                <a16:creationId xmlns:a16="http://schemas.microsoft.com/office/drawing/2014/main" xmlns="" id="{F339237C-3DC8-4175-9552-BF3FC2E2FA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4373563"/>
            <a:ext cx="3276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wipe(down)">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8174A5-ED58-4457-93F6-E970C5622A49}"/>
              </a:ext>
            </a:extLst>
          </p:cNvPr>
          <p:cNvSpPr>
            <a:spLocks noGrp="1"/>
          </p:cNvSpPr>
          <p:nvPr>
            <p:ph idx="1"/>
          </p:nvPr>
        </p:nvSpPr>
        <p:spPr>
          <a:xfrm>
            <a:off x="362857" y="464457"/>
            <a:ext cx="8331200" cy="6117771"/>
          </a:xfrm>
        </p:spPr>
        <p:txBody>
          <a:bodyPr/>
          <a:lstStyle/>
          <a:p>
            <a:pPr marL="0" indent="0">
              <a:buNone/>
            </a:pPr>
            <a:r>
              <a:rPr lang="en-US" altLang="en-US" sz="2400" dirty="0"/>
              <a:t>c. Although Wilson went all over the US to get support for the Treaty and the League, he failed. </a:t>
            </a:r>
          </a:p>
          <a:p>
            <a:pPr marL="0" indent="0">
              <a:buNone/>
            </a:pPr>
            <a:r>
              <a:rPr lang="en-US" altLang="en-US" sz="2400" dirty="0"/>
              <a:t>d. The Treaty was</a:t>
            </a:r>
            <a:r>
              <a:rPr lang="en-US" altLang="en-US" sz="2400" b="1" dirty="0"/>
              <a:t> NOT ratified by Congress </a:t>
            </a:r>
            <a:r>
              <a:rPr lang="en-US" altLang="en-US" sz="2400" dirty="0"/>
              <a:t>and the</a:t>
            </a:r>
            <a:r>
              <a:rPr lang="en-US" altLang="en-US" sz="2400" b="1" dirty="0"/>
              <a:t> US did not join the League of Nations</a:t>
            </a:r>
          </a:p>
          <a:p>
            <a:pPr marL="0" indent="0">
              <a:buNone/>
            </a:pPr>
            <a:r>
              <a:rPr lang="en-US" altLang="en-US" sz="2400" dirty="0"/>
              <a:t>e. This crushed Wilson.  He had a stroke and was incapacitated for the rest of his term.</a:t>
            </a:r>
          </a:p>
          <a:p>
            <a:pPr marL="0" indent="0">
              <a:buNone/>
            </a:pPr>
            <a:r>
              <a:rPr lang="en-US" altLang="en-US" sz="2400" dirty="0"/>
              <a:t>f. In the election of </a:t>
            </a:r>
            <a:r>
              <a:rPr lang="en-US" altLang="en-US" sz="2400" b="1" dirty="0"/>
              <a:t>1920, Americans rejected </a:t>
            </a:r>
            <a:r>
              <a:rPr lang="en-US" altLang="en-US" sz="2400" dirty="0"/>
              <a:t>Wilson’s idea of </a:t>
            </a:r>
            <a:r>
              <a:rPr lang="en-US" altLang="en-US" sz="2400" b="1" dirty="0"/>
              <a:t>internationalism</a:t>
            </a:r>
            <a:r>
              <a:rPr lang="en-US" altLang="en-US" sz="2400" dirty="0"/>
              <a:t> and instead chose to return to a policy of </a:t>
            </a:r>
            <a:r>
              <a:rPr lang="en-US" altLang="en-US" sz="2400" b="1" u="sng" dirty="0"/>
              <a:t>(15) isolationism.  </a:t>
            </a:r>
          </a:p>
          <a:p>
            <a:pPr marL="0" indent="0">
              <a:buNone/>
            </a:pPr>
            <a:endParaRPr lang="en-US" altLang="en-US" sz="2400" b="1" u="sng" dirty="0"/>
          </a:p>
          <a:p>
            <a:r>
              <a:rPr lang="en-US" altLang="en-US" sz="3600" dirty="0">
                <a:hlinkClick r:id="rId2"/>
              </a:rPr>
              <a:t>Did World War I lead to World War II?</a:t>
            </a:r>
            <a:endParaRPr lang="en-US" altLang="en-US" sz="3600" dirty="0"/>
          </a:p>
        </p:txBody>
      </p:sp>
    </p:spTree>
  </p:cSld>
  <p:clrMapOvr>
    <a:masterClrMapping/>
  </p:clrMapOvr>
  <p:transition spd="slow">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2F7234-5F96-4ED6-B2C3-ACE9CC0C30DB}"/>
              </a:ext>
            </a:extLst>
          </p:cNvPr>
          <p:cNvSpPr>
            <a:spLocks noGrp="1"/>
          </p:cNvSpPr>
          <p:nvPr>
            <p:ph type="title"/>
          </p:nvPr>
        </p:nvSpPr>
        <p:spPr>
          <a:xfrm>
            <a:off x="457200" y="0"/>
            <a:ext cx="8229600" cy="533400"/>
          </a:xfrm>
        </p:spPr>
        <p:txBody>
          <a:bodyPr rtlCol="0">
            <a:normAutofit fontScale="90000"/>
          </a:bodyPr>
          <a:lstStyle/>
          <a:p>
            <a:pPr eaLnBrk="1" fontAlgn="auto" hangingPunct="1">
              <a:spcAft>
                <a:spcPts val="0"/>
              </a:spcAft>
              <a:defRPr/>
            </a:pPr>
            <a:r>
              <a:rPr lang="en-US" b="1" i="1">
                <a:solidFill>
                  <a:schemeClr val="tx1">
                    <a:lumMod val="50000"/>
                    <a:lumOff val="50000"/>
                  </a:schemeClr>
                </a:solidFill>
              </a:rPr>
              <a:t>CHANGING WAYS OF LIFE</a:t>
            </a:r>
          </a:p>
        </p:txBody>
      </p:sp>
      <p:sp>
        <p:nvSpPr>
          <p:cNvPr id="3" name="Content Placeholder 2">
            <a:extLst>
              <a:ext uri="{FF2B5EF4-FFF2-40B4-BE49-F238E27FC236}">
                <a16:creationId xmlns:a16="http://schemas.microsoft.com/office/drawing/2014/main" xmlns="" id="{D5FF66CB-C931-4190-8AE7-CB5E89A7DA1A}"/>
              </a:ext>
            </a:extLst>
          </p:cNvPr>
          <p:cNvSpPr>
            <a:spLocks noGrp="1"/>
          </p:cNvSpPr>
          <p:nvPr>
            <p:ph idx="1"/>
          </p:nvPr>
        </p:nvSpPr>
        <p:spPr>
          <a:xfrm>
            <a:off x="0" y="533400"/>
            <a:ext cx="9144000" cy="6324600"/>
          </a:xfrm>
        </p:spPr>
        <p:txBody>
          <a:bodyPr rtlCol="0">
            <a:normAutofit/>
          </a:bodyPr>
          <a:lstStyle/>
          <a:p>
            <a:pPr lvl="0"/>
            <a:r>
              <a:rPr lang="en-US" dirty="0"/>
              <a:t>Remember, after the war, the United States returned to a policy of </a:t>
            </a:r>
            <a:r>
              <a:rPr lang="en-US" b="1" u="sng" dirty="0"/>
              <a:t>(1) isolationism</a:t>
            </a:r>
            <a:r>
              <a:rPr lang="en-US" dirty="0"/>
              <a:t>.  The United States decided to stay of European and World affairs.  </a:t>
            </a:r>
          </a:p>
          <a:p>
            <a:pPr lvl="0"/>
            <a:r>
              <a:rPr lang="en-US" dirty="0"/>
              <a:t>However, Americans were not just scared of what was going on outside of the country, but they were concerned about </a:t>
            </a:r>
            <a:r>
              <a:rPr lang="en-US" b="1" dirty="0"/>
              <a:t>threats</a:t>
            </a:r>
            <a:r>
              <a:rPr lang="en-US" dirty="0"/>
              <a:t> within the country.</a:t>
            </a:r>
          </a:p>
          <a:p>
            <a:pPr lvl="0"/>
            <a:r>
              <a:rPr lang="en-US" b="1" dirty="0"/>
              <a:t>The Rise of Communism  </a:t>
            </a:r>
          </a:p>
          <a:p>
            <a:pPr lvl="1"/>
            <a:r>
              <a:rPr lang="en-US" b="1" dirty="0"/>
              <a:t>Communism</a:t>
            </a:r>
            <a:r>
              <a:rPr lang="en-US" dirty="0"/>
              <a:t> is the belief that the government should own everything (businesses, land, </a:t>
            </a:r>
            <a:r>
              <a:rPr lang="en-US" dirty="0" err="1"/>
              <a:t>etc</a:t>
            </a:r>
            <a:r>
              <a:rPr lang="en-US" dirty="0"/>
              <a:t>…) and individuals should own nothing.</a:t>
            </a:r>
          </a:p>
          <a:p>
            <a:pPr lvl="1" eaLnBrk="1" fontAlgn="auto" hangingPunct="1">
              <a:spcAft>
                <a:spcPts val="0"/>
              </a:spcAft>
              <a:defRPr/>
            </a:pPr>
            <a:endParaRPr lang="en-US" sz="2400" dirty="0"/>
          </a:p>
          <a:p>
            <a:pPr lvl="1" eaLnBrk="1" fontAlgn="auto" hangingPunct="1">
              <a:spcAft>
                <a:spcPts val="0"/>
              </a:spcAft>
              <a:defRPr/>
            </a:pPr>
            <a:endParaRPr lang="en-US" sz="2400" dirty="0"/>
          </a:p>
          <a:p>
            <a:pPr lvl="1" eaLnBrk="1" fontAlgn="auto" hangingPunct="1">
              <a:spcAft>
                <a:spcPts val="0"/>
              </a:spcAft>
              <a:defRPr/>
            </a:pPr>
            <a:endParaRPr lang="en-US" sz="2400" dirty="0"/>
          </a:p>
          <a:p>
            <a:pPr lvl="1" eaLnBrk="1" fontAlgn="auto" hangingPunct="1">
              <a:spcAft>
                <a:spcPts val="0"/>
              </a:spcAft>
              <a:defRPr/>
            </a:pPr>
            <a:endParaRPr lang="en-US" sz="2400" dirty="0"/>
          </a:p>
        </p:txBody>
      </p:sp>
    </p:spTree>
  </p:cSld>
  <p:clrMapOvr>
    <a:masterClrMapping/>
  </p:clrMapOvr>
  <p:transition spd="slow">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44C29BF-B646-4F39-AE77-337319035D80}"/>
              </a:ext>
            </a:extLst>
          </p:cNvPr>
          <p:cNvSpPr>
            <a:spLocks noGrp="1"/>
          </p:cNvSpPr>
          <p:nvPr>
            <p:ph idx="1"/>
          </p:nvPr>
        </p:nvSpPr>
        <p:spPr>
          <a:xfrm>
            <a:off x="0" y="0"/>
            <a:ext cx="9144000" cy="6858000"/>
          </a:xfrm>
        </p:spPr>
        <p:txBody>
          <a:bodyPr rtlCol="0">
            <a:normAutofit/>
          </a:bodyPr>
          <a:lstStyle/>
          <a:p>
            <a:pPr lvl="0"/>
            <a:r>
              <a:rPr lang="en-US" dirty="0"/>
              <a:t>The Rise of Communism  </a:t>
            </a:r>
          </a:p>
          <a:p>
            <a:pPr lvl="1"/>
            <a:r>
              <a:rPr lang="en-US" b="1" dirty="0"/>
              <a:t>Communist </a:t>
            </a:r>
            <a:r>
              <a:rPr lang="en-US" dirty="0"/>
              <a:t>governments are not democracies and are run by dictators.  This goes against American ideas of freedom, private ownership of business (</a:t>
            </a:r>
            <a:r>
              <a:rPr lang="en-US" b="1" dirty="0"/>
              <a:t>laissez-faire</a:t>
            </a:r>
            <a:r>
              <a:rPr lang="en-US" dirty="0"/>
              <a:t>), capitalism and democracy. </a:t>
            </a:r>
          </a:p>
          <a:p>
            <a:pPr lvl="1"/>
            <a:r>
              <a:rPr lang="en-US" dirty="0"/>
              <a:t>The idea of communism is very closely related to the ideas of </a:t>
            </a:r>
            <a:r>
              <a:rPr lang="en-US" b="1" dirty="0"/>
              <a:t>socialism </a:t>
            </a:r>
            <a:r>
              <a:rPr lang="en-US" dirty="0"/>
              <a:t>and </a:t>
            </a:r>
            <a:r>
              <a:rPr lang="en-US" b="1" dirty="0"/>
              <a:t>anarchy</a:t>
            </a:r>
            <a:r>
              <a:rPr lang="en-US" dirty="0"/>
              <a:t>.     </a:t>
            </a:r>
          </a:p>
          <a:p>
            <a:pPr lvl="1"/>
            <a:r>
              <a:rPr lang="en-US" dirty="0"/>
              <a:t>During the war, </a:t>
            </a:r>
            <a:r>
              <a:rPr lang="en-US" b="1" u="sng" dirty="0"/>
              <a:t>(2)the Soviet Union</a:t>
            </a:r>
            <a:r>
              <a:rPr lang="en-US" dirty="0"/>
              <a:t> had become a communist country.  This frightened many Americans as Russia declared a “world-wide revolution” that would spread across the globe.  </a:t>
            </a:r>
          </a:p>
          <a:p>
            <a:pPr lvl="1" eaLnBrk="1" fontAlgn="auto" hangingPunct="1">
              <a:spcAft>
                <a:spcPts val="0"/>
              </a:spcAft>
              <a:defRPr/>
            </a:pPr>
            <a:endParaRPr lang="en-US" sz="2400" dirty="0"/>
          </a:p>
          <a:p>
            <a:pPr eaLnBrk="1" fontAlgn="auto" hangingPunct="1">
              <a:spcAft>
                <a:spcPts val="0"/>
              </a:spcAft>
              <a:defRPr/>
            </a:pPr>
            <a:endParaRPr lang="en-US" sz="2400" b="1" dirty="0">
              <a:solidFill>
                <a:srgbClr val="7030A0"/>
              </a:solidFill>
            </a:endParaRPr>
          </a:p>
        </p:txBody>
      </p:sp>
    </p:spTree>
  </p:cSld>
  <p:clrMapOvr>
    <a:masterClrMapping/>
  </p:clrMapOvr>
  <p:transition spd="slow">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44C29BF-B646-4F39-AE77-337319035D80}"/>
              </a:ext>
            </a:extLst>
          </p:cNvPr>
          <p:cNvSpPr>
            <a:spLocks noGrp="1"/>
          </p:cNvSpPr>
          <p:nvPr>
            <p:ph idx="1"/>
          </p:nvPr>
        </p:nvSpPr>
        <p:spPr>
          <a:xfrm>
            <a:off x="0" y="0"/>
            <a:ext cx="9144000" cy="6858000"/>
          </a:xfrm>
        </p:spPr>
        <p:txBody>
          <a:bodyPr rtlCol="0">
            <a:normAutofit/>
          </a:bodyPr>
          <a:lstStyle/>
          <a:p>
            <a:pPr lvl="1" eaLnBrk="1" fontAlgn="auto" hangingPunct="1">
              <a:spcAft>
                <a:spcPts val="0"/>
              </a:spcAft>
              <a:defRPr/>
            </a:pPr>
            <a:endParaRPr lang="en-US" sz="2400" dirty="0"/>
          </a:p>
          <a:p>
            <a:r>
              <a:rPr lang="en-US" dirty="0"/>
              <a:t>Communism quickly grew throughout Europe and even inside of the United States</a:t>
            </a:r>
            <a:endParaRPr lang="en-US" b="1" dirty="0"/>
          </a:p>
          <a:p>
            <a:pPr lvl="0"/>
            <a:r>
              <a:rPr lang="en-US" b="1" dirty="0"/>
              <a:t>Red Scare</a:t>
            </a:r>
            <a:endParaRPr lang="en-US" dirty="0"/>
          </a:p>
          <a:p>
            <a:pPr lvl="1"/>
            <a:r>
              <a:rPr lang="en-US" dirty="0"/>
              <a:t>Immediately after the war, there was a fear that </a:t>
            </a:r>
            <a:r>
              <a:rPr lang="en-US" b="1" u="sng" dirty="0"/>
              <a:t>(3)Communism </a:t>
            </a:r>
            <a:r>
              <a:rPr lang="en-US" dirty="0"/>
              <a:t>and </a:t>
            </a:r>
            <a:r>
              <a:rPr lang="en-US" b="1" u="sng" dirty="0"/>
              <a:t>(4)Socialism </a:t>
            </a:r>
            <a:r>
              <a:rPr lang="en-US" dirty="0"/>
              <a:t>were spreading within the United States.  This was known as the </a:t>
            </a:r>
            <a:r>
              <a:rPr lang="en-US" b="1" u="sng" dirty="0"/>
              <a:t>(5)Communist Revolution.</a:t>
            </a:r>
            <a:r>
              <a:rPr lang="en-US" dirty="0"/>
              <a:t> </a:t>
            </a:r>
          </a:p>
          <a:p>
            <a:pPr lvl="1"/>
            <a:r>
              <a:rPr lang="en-US" dirty="0"/>
              <a:t>The primary group targeted were </a:t>
            </a:r>
            <a:r>
              <a:rPr lang="en-US" b="1" u="sng" dirty="0"/>
              <a:t>(6)Immigrants</a:t>
            </a:r>
            <a:r>
              <a:rPr lang="en-US" dirty="0"/>
              <a:t>.  During this time, there was a resurgence of </a:t>
            </a:r>
            <a:r>
              <a:rPr lang="en-US" b="1" u="sng" dirty="0"/>
              <a:t>(7) nativist </a:t>
            </a:r>
            <a:r>
              <a:rPr lang="en-US" dirty="0"/>
              <a:t>sentiments as many Americans believed that most foreigners were communist and wanted to change our country.  </a:t>
            </a:r>
          </a:p>
          <a:p>
            <a:pPr lvl="1"/>
            <a:r>
              <a:rPr lang="en-US" dirty="0"/>
              <a:t>Soon, Attorney </a:t>
            </a:r>
            <a:r>
              <a:rPr lang="en-US" b="1" dirty="0"/>
              <a:t>General </a:t>
            </a:r>
            <a:r>
              <a:rPr lang="en-US" b="1" u="sng" dirty="0"/>
              <a:t>(8)Mitchell Palmer </a:t>
            </a:r>
            <a:endParaRPr lang="en-US" sz="2400" b="1" u="sng" dirty="0">
              <a:solidFill>
                <a:srgbClr val="7030A0"/>
              </a:solidFill>
            </a:endParaRPr>
          </a:p>
        </p:txBody>
      </p:sp>
    </p:spTree>
    <p:extLst>
      <p:ext uri="{BB962C8B-B14F-4D97-AF65-F5344CB8AC3E}">
        <p14:creationId xmlns:p14="http://schemas.microsoft.com/office/powerpoint/2010/main" val="3947720290"/>
      </p:ext>
    </p:extLst>
  </p:cSld>
  <p:clrMapOvr>
    <a:masterClrMapping/>
  </p:clrMapOvr>
  <p:transition spd="slow">
    <p:dissolv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12"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3" descr="A picture containing text, book&#10;&#10;Description generated with very high confidence">
            <a:extLst>
              <a:ext uri="{FF2B5EF4-FFF2-40B4-BE49-F238E27FC236}">
                <a16:creationId xmlns:a16="http://schemas.microsoft.com/office/drawing/2014/main" xmlns="" id="{FE72DF9F-43AB-41C9-AA96-1249C643FB24}"/>
              </a:ext>
            </a:extLst>
          </p:cNvPr>
          <p:cNvPicPr>
            <a:picLocks noChangeAspect="1"/>
          </p:cNvPicPr>
          <p:nvPr/>
        </p:nvPicPr>
        <p:blipFill rotWithShape="1">
          <a:blip r:embed="rId3">
            <a:alphaModFix/>
            <a:extLst/>
          </a:blip>
          <a:srcRect l="6368" r="2" b="2"/>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xmlns="" id="{944C29BF-B646-4F39-AE77-337319035D80}"/>
              </a:ext>
            </a:extLst>
          </p:cNvPr>
          <p:cNvSpPr>
            <a:spLocks noGrp="1"/>
          </p:cNvSpPr>
          <p:nvPr>
            <p:ph idx="1"/>
          </p:nvPr>
        </p:nvSpPr>
        <p:spPr>
          <a:xfrm>
            <a:off x="4183576" y="272494"/>
            <a:ext cx="4509560" cy="6208786"/>
          </a:xfrm>
        </p:spPr>
        <p:txBody>
          <a:bodyPr rtlCol="0" anchor="ctr">
            <a:normAutofit/>
          </a:bodyPr>
          <a:lstStyle/>
          <a:p>
            <a:pPr lvl="1" eaLnBrk="1" fontAlgn="auto" hangingPunct="1">
              <a:spcAft>
                <a:spcPts val="0"/>
              </a:spcAft>
              <a:defRPr/>
            </a:pPr>
            <a:endParaRPr lang="en-US" sz="1500">
              <a:solidFill>
                <a:srgbClr val="000000"/>
              </a:solidFill>
            </a:endParaRPr>
          </a:p>
          <a:p>
            <a:pPr lvl="1"/>
            <a:r>
              <a:rPr lang="en-US" dirty="0">
                <a:solidFill>
                  <a:srgbClr val="000000"/>
                </a:solidFill>
              </a:rPr>
              <a:t>Soon, Attorney General </a:t>
            </a:r>
            <a:r>
              <a:rPr lang="en-US" b="1" u="sng" dirty="0">
                <a:solidFill>
                  <a:srgbClr val="000000"/>
                </a:solidFill>
              </a:rPr>
              <a:t>(8)Mitchell Palmer </a:t>
            </a:r>
            <a:r>
              <a:rPr lang="en-US" dirty="0">
                <a:solidFill>
                  <a:srgbClr val="000000"/>
                </a:solidFill>
              </a:rPr>
              <a:t> began rounding up large numbers of immigrants who were believed to be communist, socialists, and anarchists and </a:t>
            </a:r>
            <a:r>
              <a:rPr lang="en-US" b="1" dirty="0">
                <a:solidFill>
                  <a:srgbClr val="000000"/>
                </a:solidFill>
              </a:rPr>
              <a:t>deporting</a:t>
            </a:r>
            <a:r>
              <a:rPr lang="en-US" dirty="0">
                <a:solidFill>
                  <a:srgbClr val="000000"/>
                </a:solidFill>
              </a:rPr>
              <a:t> them or putting them in prison.  These raids became known as </a:t>
            </a:r>
            <a:r>
              <a:rPr lang="en-US" b="1" u="sng" dirty="0">
                <a:solidFill>
                  <a:srgbClr val="000000"/>
                </a:solidFill>
              </a:rPr>
              <a:t>(9)Palmer Raids</a:t>
            </a:r>
            <a:r>
              <a:rPr lang="en-US" dirty="0">
                <a:solidFill>
                  <a:srgbClr val="000000"/>
                </a:solidFill>
              </a:rPr>
              <a:t>.  </a:t>
            </a:r>
            <a:endParaRPr lang="en-US" dirty="0">
              <a:solidFill>
                <a:srgbClr val="000000"/>
              </a:solidFill>
              <a:cs typeface="Calibri"/>
            </a:endParaRPr>
          </a:p>
          <a:p>
            <a:pPr lvl="1"/>
            <a:endParaRPr lang="en-US" sz="1500" b="1">
              <a:solidFill>
                <a:srgbClr val="000000"/>
              </a:solidFill>
              <a:cs typeface="Calibri"/>
            </a:endParaRPr>
          </a:p>
          <a:p>
            <a:pPr eaLnBrk="1" fontAlgn="auto" hangingPunct="1">
              <a:spcAft>
                <a:spcPts val="0"/>
              </a:spcAft>
              <a:defRPr/>
            </a:pPr>
            <a:endParaRPr lang="en-US" sz="1500" b="1">
              <a:solidFill>
                <a:srgbClr val="000000"/>
              </a:solidFill>
            </a:endParaRPr>
          </a:p>
        </p:txBody>
      </p:sp>
    </p:spTree>
    <p:extLst>
      <p:ext uri="{BB962C8B-B14F-4D97-AF65-F5344CB8AC3E}">
        <p14:creationId xmlns:p14="http://schemas.microsoft.com/office/powerpoint/2010/main" val="2647506152"/>
      </p:ext>
    </p:extLst>
  </p:cSld>
  <p:clrMapOvr>
    <a:masterClrMapping/>
  </p:clrMapOvr>
  <p:transition spd="slow">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44C29BF-B646-4F39-AE77-337319035D80}"/>
              </a:ext>
            </a:extLst>
          </p:cNvPr>
          <p:cNvSpPr>
            <a:spLocks noGrp="1"/>
          </p:cNvSpPr>
          <p:nvPr>
            <p:ph idx="1"/>
          </p:nvPr>
        </p:nvSpPr>
        <p:spPr>
          <a:xfrm>
            <a:off x="0" y="0"/>
            <a:ext cx="9144000" cy="6858000"/>
          </a:xfrm>
        </p:spPr>
        <p:txBody>
          <a:bodyPr rtlCol="0">
            <a:normAutofit/>
          </a:bodyPr>
          <a:lstStyle/>
          <a:p>
            <a:pPr lvl="1" eaLnBrk="1" fontAlgn="auto" hangingPunct="1">
              <a:spcAft>
                <a:spcPts val="0"/>
              </a:spcAft>
              <a:defRPr/>
            </a:pPr>
            <a:endParaRPr lang="en-US" sz="2400" dirty="0"/>
          </a:p>
          <a:p>
            <a:pPr lvl="1"/>
            <a:r>
              <a:rPr lang="en-US" dirty="0"/>
              <a:t>Furthermore, in 1920, two Italian immigrants were arrested.  Nicola </a:t>
            </a:r>
            <a:r>
              <a:rPr lang="en-US" b="1" u="sng" dirty="0"/>
              <a:t>(10) Sacco </a:t>
            </a:r>
            <a:r>
              <a:rPr lang="en-US" dirty="0"/>
              <a:t>and Bartolomeo </a:t>
            </a:r>
            <a:r>
              <a:rPr lang="en-US" b="1" u="sng" dirty="0"/>
              <a:t>(11) </a:t>
            </a:r>
            <a:r>
              <a:rPr lang="en-US" altLang="en-US" b="1" u="sng" dirty="0"/>
              <a:t>Vanzetti</a:t>
            </a:r>
            <a:r>
              <a:rPr lang="en-US" dirty="0"/>
              <a:t>.  They were charged with armed robbery and murder, but the evidence was not very good.  Many believed that these two men were charged simply because they were </a:t>
            </a:r>
            <a:r>
              <a:rPr lang="en-US" b="1" dirty="0"/>
              <a:t>immigrants </a:t>
            </a:r>
            <a:r>
              <a:rPr lang="en-US" dirty="0"/>
              <a:t>and </a:t>
            </a:r>
            <a:r>
              <a:rPr lang="en-US" b="1" dirty="0"/>
              <a:t>anarchists</a:t>
            </a:r>
            <a:r>
              <a:rPr lang="en-US" dirty="0"/>
              <a:t>.  </a:t>
            </a:r>
          </a:p>
          <a:p>
            <a:pPr lvl="1"/>
            <a:r>
              <a:rPr lang="en-US" dirty="0"/>
              <a:t>This fear of communism continued for much of the </a:t>
            </a:r>
            <a:r>
              <a:rPr lang="en-US" b="1" dirty="0"/>
              <a:t>1920’s</a:t>
            </a:r>
            <a:r>
              <a:rPr lang="en-US" dirty="0"/>
              <a:t> and many more </a:t>
            </a:r>
            <a:r>
              <a:rPr lang="en-US" b="1" dirty="0"/>
              <a:t>immigrants</a:t>
            </a:r>
            <a:r>
              <a:rPr lang="en-US" dirty="0"/>
              <a:t> and American citizens were </a:t>
            </a:r>
            <a:r>
              <a:rPr lang="en-US" b="1" dirty="0"/>
              <a:t>arrested.  </a:t>
            </a:r>
          </a:p>
          <a:p>
            <a:pPr eaLnBrk="1" fontAlgn="auto" hangingPunct="1">
              <a:spcAft>
                <a:spcPts val="0"/>
              </a:spcAft>
              <a:defRPr/>
            </a:pPr>
            <a:endParaRPr lang="en-US" sz="2400" b="1" dirty="0">
              <a:solidFill>
                <a:srgbClr val="7030A0"/>
              </a:solidFill>
            </a:endParaRPr>
          </a:p>
        </p:txBody>
      </p:sp>
    </p:spTree>
    <p:extLst>
      <p:ext uri="{BB962C8B-B14F-4D97-AF65-F5344CB8AC3E}">
        <p14:creationId xmlns:p14="http://schemas.microsoft.com/office/powerpoint/2010/main" val="3653059570"/>
      </p:ext>
    </p:extLst>
  </p:cSld>
  <p:clrMapOvr>
    <a:masterClrMapping/>
  </p:clrMapOvr>
  <p:transition spd="slow">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tchell_Palmer.jpg">
            <a:extLst>
              <a:ext uri="{FF2B5EF4-FFF2-40B4-BE49-F238E27FC236}">
                <a16:creationId xmlns:a16="http://schemas.microsoft.com/office/drawing/2014/main" xmlns="" id="{38DC490F-06C9-4309-9205-162DDD9210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xmlns="" id="{9CFB4C5D-063F-4CA4-9722-DE6308FDA516}"/>
              </a:ext>
            </a:extLst>
          </p:cNvPr>
          <p:cNvSpPr>
            <a:spLocks noGrp="1"/>
          </p:cNvSpPr>
          <p:nvPr>
            <p:ph type="title"/>
          </p:nvPr>
        </p:nvSpPr>
        <p:spPr>
          <a:xfrm>
            <a:off x="4800600" y="0"/>
            <a:ext cx="4343400" cy="2667000"/>
          </a:xfrm>
        </p:spPr>
        <p:txBody>
          <a:bodyPr/>
          <a:lstStyle/>
          <a:p>
            <a:pPr eaLnBrk="1" hangingPunct="1"/>
            <a:r>
              <a:rPr lang="en-US" altLang="en-US"/>
              <a:t>  U.S. Attorney General Mitchell Palmer</a:t>
            </a:r>
          </a:p>
        </p:txBody>
      </p:sp>
      <p:sp>
        <p:nvSpPr>
          <p:cNvPr id="6" name="Content Placeholder 5">
            <a:extLst>
              <a:ext uri="{FF2B5EF4-FFF2-40B4-BE49-F238E27FC236}">
                <a16:creationId xmlns:a16="http://schemas.microsoft.com/office/drawing/2014/main" xmlns="" id="{FDC0FE5E-5854-462A-8FC7-287D010D6393}"/>
              </a:ext>
            </a:extLst>
          </p:cNvPr>
          <p:cNvSpPr>
            <a:spLocks noGrp="1"/>
          </p:cNvSpPr>
          <p:nvPr>
            <p:ph idx="1"/>
          </p:nvPr>
        </p:nvSpPr>
        <p:spPr>
          <a:xfrm>
            <a:off x="152400" y="3886200"/>
            <a:ext cx="2819400" cy="2514600"/>
          </a:xfrm>
        </p:spPr>
        <p:txBody>
          <a:bodyPr/>
          <a:lstStyle/>
          <a:p>
            <a:pPr eaLnBrk="1" hangingPunct="1">
              <a:buFont typeface="Arial" panose="020B0604020202020204" pitchFamily="34" charset="0"/>
              <a:buNone/>
            </a:pPr>
            <a:r>
              <a:rPr lang="en-US" altLang="en-US" dirty="0"/>
              <a:t>    Immigrant anarchists Sacco &amp; Vanzetti</a:t>
            </a:r>
          </a:p>
          <a:p>
            <a:pPr eaLnBrk="1" hangingPunct="1">
              <a:buFont typeface="Arial" panose="020B0604020202020204" pitchFamily="34" charset="0"/>
              <a:buNone/>
            </a:pPr>
            <a:r>
              <a:rPr lang="en-US" altLang="en-US" dirty="0"/>
              <a:t>                      </a:t>
            </a:r>
          </a:p>
          <a:p>
            <a:pPr eaLnBrk="1" hangingPunct="1">
              <a:buFont typeface="Arial" panose="020B0604020202020204" pitchFamily="34" charset="0"/>
              <a:buNone/>
            </a:pPr>
            <a:endParaRPr lang="en-US" altLang="en-US" dirty="0"/>
          </a:p>
        </p:txBody>
      </p:sp>
      <p:pic>
        <p:nvPicPr>
          <p:cNvPr id="7" name="Picture 6" descr="Sacco_and_Vanzetti.jpg">
            <a:extLst>
              <a:ext uri="{FF2B5EF4-FFF2-40B4-BE49-F238E27FC236}">
                <a16:creationId xmlns:a16="http://schemas.microsoft.com/office/drawing/2014/main" xmlns="" id="{A93A5F79-D223-4050-871C-DB13D9912D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352800"/>
            <a:ext cx="6019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a:extLst>
              <a:ext uri="{FF2B5EF4-FFF2-40B4-BE49-F238E27FC236}">
                <a16:creationId xmlns:a16="http://schemas.microsoft.com/office/drawing/2014/main" xmlns="" id="{B61C0E06-8F22-43C3-BD88-3C656A664FAB}"/>
              </a:ext>
            </a:extLst>
          </p:cNvPr>
          <p:cNvSpPr/>
          <p:nvPr/>
        </p:nvSpPr>
        <p:spPr>
          <a:xfrm>
            <a:off x="2057400" y="57912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ight Arrow 9">
            <a:extLst>
              <a:ext uri="{FF2B5EF4-FFF2-40B4-BE49-F238E27FC236}">
                <a16:creationId xmlns:a16="http://schemas.microsoft.com/office/drawing/2014/main" xmlns="" id="{AEDF7F46-9BCB-49EB-8D0A-7ADB67C90593}"/>
              </a:ext>
            </a:extLst>
          </p:cNvPr>
          <p:cNvSpPr/>
          <p:nvPr/>
        </p:nvSpPr>
        <p:spPr>
          <a:xfrm rot="10800000">
            <a:off x="4953000" y="21336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44C29BF-B646-4F39-AE77-337319035D80}"/>
              </a:ext>
            </a:extLst>
          </p:cNvPr>
          <p:cNvSpPr>
            <a:spLocks noGrp="1"/>
          </p:cNvSpPr>
          <p:nvPr>
            <p:ph idx="1"/>
          </p:nvPr>
        </p:nvSpPr>
        <p:spPr>
          <a:xfrm>
            <a:off x="0" y="0"/>
            <a:ext cx="9144000" cy="6858000"/>
          </a:xfrm>
        </p:spPr>
        <p:txBody>
          <a:bodyPr rtlCol="0">
            <a:normAutofit/>
          </a:bodyPr>
          <a:lstStyle/>
          <a:p>
            <a:pPr lvl="1" eaLnBrk="1" fontAlgn="auto" hangingPunct="1">
              <a:spcAft>
                <a:spcPts val="0"/>
              </a:spcAft>
              <a:defRPr/>
            </a:pPr>
            <a:endParaRPr lang="en-US" sz="2400" dirty="0"/>
          </a:p>
          <a:p>
            <a:pPr lvl="0"/>
            <a:r>
              <a:rPr lang="en-US" dirty="0"/>
              <a:t>Emergency Quota Acts </a:t>
            </a:r>
          </a:p>
          <a:p>
            <a:pPr lvl="1"/>
            <a:r>
              <a:rPr lang="en-US" dirty="0"/>
              <a:t>Even with the Palmer Raids, however, many continued to fear immigrants.  </a:t>
            </a:r>
          </a:p>
          <a:p>
            <a:pPr lvl="1"/>
            <a:r>
              <a:rPr lang="en-US" dirty="0"/>
              <a:t>In </a:t>
            </a:r>
            <a:r>
              <a:rPr lang="en-US" b="1" dirty="0"/>
              <a:t>1921 </a:t>
            </a:r>
            <a:r>
              <a:rPr lang="en-US" dirty="0"/>
              <a:t>and again in </a:t>
            </a:r>
            <a:r>
              <a:rPr lang="en-US" b="1" dirty="0"/>
              <a:t>1924</a:t>
            </a:r>
            <a:r>
              <a:rPr lang="en-US" dirty="0"/>
              <a:t>, the government passed the </a:t>
            </a:r>
            <a:r>
              <a:rPr lang="en-US" b="1" u="sng" dirty="0"/>
              <a:t>(12)National Origins Act.</a:t>
            </a:r>
          </a:p>
          <a:p>
            <a:pPr lvl="1"/>
            <a:r>
              <a:rPr lang="en-US" dirty="0"/>
              <a:t>This law </a:t>
            </a:r>
            <a:r>
              <a:rPr lang="en-US" b="1" dirty="0"/>
              <a:t>restricted </a:t>
            </a:r>
            <a:r>
              <a:rPr lang="en-US" dirty="0"/>
              <a:t>the number of </a:t>
            </a:r>
            <a:r>
              <a:rPr lang="en-US" b="1" dirty="0"/>
              <a:t>immigrants</a:t>
            </a:r>
            <a:r>
              <a:rPr lang="en-US" dirty="0"/>
              <a:t> that could </a:t>
            </a:r>
            <a:r>
              <a:rPr lang="en-US" b="1" dirty="0"/>
              <a:t>enter</a:t>
            </a:r>
            <a:r>
              <a:rPr lang="en-US" dirty="0"/>
              <a:t> the United States each year.  </a:t>
            </a:r>
          </a:p>
          <a:p>
            <a:pPr lvl="1"/>
            <a:r>
              <a:rPr lang="en-US" dirty="0"/>
              <a:t>The </a:t>
            </a:r>
            <a:r>
              <a:rPr lang="en-US" b="1" dirty="0"/>
              <a:t>Quotas </a:t>
            </a:r>
            <a:r>
              <a:rPr lang="en-US" dirty="0"/>
              <a:t>were set </a:t>
            </a:r>
            <a:r>
              <a:rPr lang="en-US" b="1" dirty="0"/>
              <a:t>based on </a:t>
            </a:r>
            <a:r>
              <a:rPr lang="en-US" dirty="0"/>
              <a:t>which country the immigrants were </a:t>
            </a:r>
            <a:r>
              <a:rPr lang="en-US" b="1" dirty="0"/>
              <a:t>coming from</a:t>
            </a:r>
            <a:r>
              <a:rPr lang="en-US" dirty="0"/>
              <a:t>.  They allowed more immigrants from Western Europe, and</a:t>
            </a:r>
            <a:r>
              <a:rPr lang="en-US" b="1" dirty="0"/>
              <a:t> less from Eastern Europe</a:t>
            </a:r>
            <a:r>
              <a:rPr lang="en-US" dirty="0"/>
              <a:t>. </a:t>
            </a:r>
          </a:p>
        </p:txBody>
      </p:sp>
    </p:spTree>
    <p:extLst>
      <p:ext uri="{BB962C8B-B14F-4D97-AF65-F5344CB8AC3E}">
        <p14:creationId xmlns:p14="http://schemas.microsoft.com/office/powerpoint/2010/main" val="2269897140"/>
      </p:ext>
    </p:extLst>
  </p:cSld>
  <p:clrMapOvr>
    <a:masterClrMapping/>
  </p:clrMapOvr>
  <p:transition spd="slow">
    <p:dissolv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FF99BD-075F-4761-A995-6FC574BD25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A7B21A54-9BA3-4EA9-B460-5A829ADD90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6FA8F714-B9D8-488A-8CCA-E9948FF913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text, book&#10;&#10;Description generated with very high confidence">
            <a:extLst>
              <a:ext uri="{FF2B5EF4-FFF2-40B4-BE49-F238E27FC236}">
                <a16:creationId xmlns:a16="http://schemas.microsoft.com/office/drawing/2014/main" xmlns="" id="{39B2AC8C-956E-4A40-BD4F-5ACE8E382A4F}"/>
              </a:ext>
            </a:extLst>
          </p:cNvPr>
          <p:cNvPicPr>
            <a:picLocks noChangeAspect="1"/>
          </p:cNvPicPr>
          <p:nvPr/>
        </p:nvPicPr>
        <p:blipFill>
          <a:blip r:embed="rId2"/>
          <a:stretch>
            <a:fillRect/>
          </a:stretch>
        </p:blipFill>
        <p:spPr>
          <a:xfrm rot="-60000">
            <a:off x="2142814" y="675101"/>
            <a:ext cx="4316394" cy="5409934"/>
          </a:xfrm>
          <a:prstGeom prst="rect">
            <a:avLst/>
          </a:prstGeom>
        </p:spPr>
      </p:pic>
    </p:spTree>
    <p:extLst>
      <p:ext uri="{BB962C8B-B14F-4D97-AF65-F5344CB8AC3E}">
        <p14:creationId xmlns:p14="http://schemas.microsoft.com/office/powerpoint/2010/main" val="13092894"/>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7F15FBC-6D71-48AB-B575-EFA2ABA58809}"/>
              </a:ext>
            </a:extLst>
          </p:cNvPr>
          <p:cNvSpPr>
            <a:spLocks noGrp="1"/>
          </p:cNvSpPr>
          <p:nvPr>
            <p:ph idx="1"/>
          </p:nvPr>
        </p:nvSpPr>
        <p:spPr>
          <a:xfrm>
            <a:off x="0" y="0"/>
            <a:ext cx="9144000" cy="6858000"/>
          </a:xfrm>
        </p:spPr>
        <p:txBody>
          <a:bodyPr rtlCol="0">
            <a:normAutofit/>
          </a:bodyPr>
          <a:lstStyle/>
          <a:p>
            <a:pPr eaLnBrk="1" fontAlgn="auto" hangingPunct="1">
              <a:spcAft>
                <a:spcPts val="0"/>
              </a:spcAft>
              <a:defRPr/>
            </a:pPr>
            <a:r>
              <a:rPr lang="en-US" sz="2800" b="1" dirty="0">
                <a:solidFill>
                  <a:srgbClr val="FF0000"/>
                </a:solidFill>
              </a:rPr>
              <a:t>Alliances  </a:t>
            </a:r>
          </a:p>
          <a:p>
            <a:pPr marL="0" indent="0" eaLnBrk="1" fontAlgn="auto" hangingPunct="1">
              <a:spcAft>
                <a:spcPts val="0"/>
              </a:spcAft>
              <a:buNone/>
              <a:defRPr/>
            </a:pPr>
            <a:r>
              <a:rPr lang="en-US" sz="2600" dirty="0"/>
              <a:t>As Germany grew more powerful (</a:t>
            </a:r>
            <a:r>
              <a:rPr lang="en-US" sz="2600" b="1" u="sng" dirty="0"/>
              <a:t>6)Great Britain  </a:t>
            </a:r>
            <a:r>
              <a:rPr lang="en-US" sz="2600" dirty="0"/>
              <a:t> established closer relations with France and Russia to balance the power of Germany. So France, Russia, and Germany became known as the: </a:t>
            </a:r>
            <a:r>
              <a:rPr lang="en-US" sz="2600" b="1" u="sng" dirty="0"/>
              <a:t>(7) Allied Powers</a:t>
            </a:r>
            <a:r>
              <a:rPr lang="en-US" sz="2600" b="1" dirty="0"/>
              <a:t>- </a:t>
            </a:r>
            <a:r>
              <a:rPr lang="en-US" sz="2600" dirty="0"/>
              <a:t>France, Great Britain, and Russia (U.S. joined in 1917)</a:t>
            </a:r>
          </a:p>
          <a:p>
            <a:pPr lvl="1" eaLnBrk="1" fontAlgn="auto" hangingPunct="1">
              <a:spcAft>
                <a:spcPts val="0"/>
              </a:spcAft>
              <a:defRPr/>
            </a:pPr>
            <a:endParaRPr lang="en-US" sz="2400" dirty="0"/>
          </a:p>
          <a:p>
            <a:pPr lvl="1" eaLnBrk="1" fontAlgn="auto" hangingPunct="1">
              <a:spcAft>
                <a:spcPts val="0"/>
              </a:spcAft>
              <a:defRPr/>
            </a:pPr>
            <a:endParaRPr lang="en-US" sz="2400" dirty="0"/>
          </a:p>
          <a:p>
            <a:pPr lvl="1" eaLnBrk="1" fontAlgn="auto" hangingPunct="1">
              <a:spcAft>
                <a:spcPts val="0"/>
              </a:spcAft>
              <a:buFont typeface="Arial" panose="020B0604020202020204" pitchFamily="34" charset="0"/>
              <a:buNone/>
              <a:defRPr/>
            </a:pPr>
            <a:r>
              <a:rPr lang="en-US" sz="2400" dirty="0"/>
              <a:t> </a:t>
            </a:r>
          </a:p>
          <a:p>
            <a:pPr lvl="2" eaLnBrk="1" fontAlgn="auto" hangingPunct="1">
              <a:spcAft>
                <a:spcPts val="0"/>
              </a:spcAft>
              <a:defRPr/>
            </a:pPr>
            <a:endParaRPr lang="en-US" dirty="0"/>
          </a:p>
          <a:p>
            <a:pPr lvl="2" eaLnBrk="1" fontAlgn="auto" hangingPunct="1">
              <a:spcAft>
                <a:spcPts val="0"/>
              </a:spcAft>
              <a:defRPr/>
            </a:pPr>
            <a:endParaRPr lang="en-US" dirty="0"/>
          </a:p>
          <a:p>
            <a:pPr lvl="2" eaLnBrk="1" fontAlgn="auto" hangingPunct="1">
              <a:spcAft>
                <a:spcPts val="0"/>
              </a:spcAft>
              <a:defRPr/>
            </a:pPr>
            <a:endParaRPr lang="en-US" dirty="0"/>
          </a:p>
          <a:p>
            <a:pPr lvl="2" eaLnBrk="1" fontAlgn="auto" hangingPunct="1">
              <a:spcAft>
                <a:spcPts val="0"/>
              </a:spcAft>
              <a:defRPr/>
            </a:pPr>
            <a:endParaRPr lang="en-US" dirty="0"/>
          </a:p>
          <a:p>
            <a:pPr lvl="2" eaLnBrk="1" fontAlgn="auto" hangingPunct="1">
              <a:spcAft>
                <a:spcPts val="0"/>
              </a:spcAft>
              <a:buFont typeface="Arial" panose="020B0604020202020204" pitchFamily="34" charset="0"/>
              <a:buNone/>
              <a:defRPr/>
            </a:pPr>
            <a:endParaRPr lang="en-US" dirty="0"/>
          </a:p>
        </p:txBody>
      </p:sp>
      <p:pic>
        <p:nvPicPr>
          <p:cNvPr id="4" name="Picture 3" descr="alliances.gif">
            <a:extLst>
              <a:ext uri="{FF2B5EF4-FFF2-40B4-BE49-F238E27FC236}">
                <a16:creationId xmlns:a16="http://schemas.microsoft.com/office/drawing/2014/main" xmlns="" id="{4E9BFF48-3D6B-4DC8-8B79-CDC223882F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782" y="2552700"/>
            <a:ext cx="8427118"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84753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6C7C5F6-7DB0-4724-B83C-480127976439}"/>
              </a:ext>
            </a:extLst>
          </p:cNvPr>
          <p:cNvSpPr>
            <a:spLocks noGrp="1"/>
          </p:cNvSpPr>
          <p:nvPr>
            <p:ph idx="1"/>
          </p:nvPr>
        </p:nvSpPr>
        <p:spPr>
          <a:xfrm>
            <a:off x="0" y="0"/>
            <a:ext cx="9144000" cy="6858000"/>
          </a:xfrm>
        </p:spPr>
        <p:txBody>
          <a:bodyPr/>
          <a:lstStyle/>
          <a:p>
            <a:pPr eaLnBrk="1" hangingPunct="1"/>
            <a:r>
              <a:rPr lang="en-US" altLang="en-US" sz="2800" b="1" dirty="0">
                <a:solidFill>
                  <a:srgbClr val="00B0F0"/>
                </a:solidFill>
                <a:hlinkClick r:id="rId3"/>
              </a:rPr>
              <a:t>Nationalism</a:t>
            </a:r>
          </a:p>
          <a:p>
            <a:pPr marL="457200" lvl="1" indent="0" eaLnBrk="1" hangingPunct="1">
              <a:buNone/>
            </a:pPr>
            <a:r>
              <a:rPr lang="en-US" altLang="en-US" sz="2400" dirty="0"/>
              <a:t>Another long term cause of World War I was the growth of </a:t>
            </a:r>
            <a:r>
              <a:rPr lang="en-US" altLang="en-US" sz="2400" b="1" u="sng" dirty="0"/>
              <a:t>(8) Nationalism </a:t>
            </a:r>
            <a:r>
              <a:rPr lang="en-US" altLang="en-US" sz="2400" dirty="0"/>
              <a:t>which is intense pride in one’s homeland (language, culture, and beliefs.  It often led to competitive rivalries among nations. </a:t>
            </a:r>
          </a:p>
        </p:txBody>
      </p:sp>
      <p:pic>
        <p:nvPicPr>
          <p:cNvPr id="5" name="Picture 4" descr="europe_1914_balkans.jpg">
            <a:extLst>
              <a:ext uri="{FF2B5EF4-FFF2-40B4-BE49-F238E27FC236}">
                <a16:creationId xmlns:a16="http://schemas.microsoft.com/office/drawing/2014/main" xmlns="" id="{9F8F5452-2891-4348-BA1B-DBDB3F506F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81200"/>
            <a:ext cx="8597128" cy="458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xmlns="" id="{2D76FA15-1E73-48B0-99FB-0E4D90F32F09}"/>
              </a:ext>
            </a:extLst>
          </p:cNvPr>
          <p:cNvSpPr/>
          <p:nvPr/>
        </p:nvSpPr>
        <p:spPr>
          <a:xfrm>
            <a:off x="5257800" y="4686300"/>
            <a:ext cx="2286000" cy="121920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a:extLst>
              <a:ext uri="{FF2B5EF4-FFF2-40B4-BE49-F238E27FC236}">
                <a16:creationId xmlns:a16="http://schemas.microsoft.com/office/drawing/2014/main" xmlns="" id="{B8CF5E05-E25D-43BA-B6A1-27D0487AD356}"/>
              </a:ext>
            </a:extLst>
          </p:cNvPr>
          <p:cNvSpPr txBox="1">
            <a:spLocks noChangeArrowheads="1"/>
          </p:cNvSpPr>
          <p:nvPr/>
        </p:nvSpPr>
        <p:spPr bwMode="auto">
          <a:xfrm>
            <a:off x="3505200" y="304800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7030A0"/>
                </a:solidFill>
                <a:latin typeface="Arial" panose="020B0604020202020204" pitchFamily="34" charset="0"/>
              </a:rPr>
              <a:t>The Balkans</a:t>
            </a:r>
          </a:p>
        </p:txBody>
      </p:sp>
      <p:cxnSp>
        <p:nvCxnSpPr>
          <p:cNvPr id="7" name="Straight Arrow Connector 6">
            <a:extLst>
              <a:ext uri="{FF2B5EF4-FFF2-40B4-BE49-F238E27FC236}">
                <a16:creationId xmlns:a16="http://schemas.microsoft.com/office/drawing/2014/main" xmlns="" id="{9C50A46A-924A-4A0F-8168-35FD26FAD919}"/>
              </a:ext>
            </a:extLst>
          </p:cNvPr>
          <p:cNvCxnSpPr/>
          <p:nvPr/>
        </p:nvCxnSpPr>
        <p:spPr>
          <a:xfrm>
            <a:off x="5550090" y="3556435"/>
            <a:ext cx="685800" cy="952500"/>
          </a:xfrm>
          <a:prstGeom prst="straightConnector1">
            <a:avLst/>
          </a:prstGeom>
          <a:ln w="57150">
            <a:solidFill>
              <a:srgbClr val="7030A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6C7C5F6-7DB0-4724-B83C-480127976439}"/>
              </a:ext>
            </a:extLst>
          </p:cNvPr>
          <p:cNvSpPr>
            <a:spLocks noGrp="1"/>
          </p:cNvSpPr>
          <p:nvPr>
            <p:ph idx="1"/>
          </p:nvPr>
        </p:nvSpPr>
        <p:spPr>
          <a:xfrm>
            <a:off x="0" y="0"/>
            <a:ext cx="9144000" cy="6858000"/>
          </a:xfrm>
        </p:spPr>
        <p:txBody>
          <a:bodyPr/>
          <a:lstStyle/>
          <a:p>
            <a:pPr eaLnBrk="1" hangingPunct="1"/>
            <a:r>
              <a:rPr lang="en-US" altLang="en-US" sz="2800" b="1" dirty="0">
                <a:solidFill>
                  <a:srgbClr val="00B0F0"/>
                </a:solidFill>
                <a:hlinkClick r:id="rId3"/>
              </a:rPr>
              <a:t> Nationalism</a:t>
            </a:r>
          </a:p>
          <a:p>
            <a:pPr marL="457200" lvl="1" indent="0" eaLnBrk="1" hangingPunct="1">
              <a:buNone/>
            </a:pPr>
            <a:r>
              <a:rPr lang="en-US" altLang="en-US" sz="2400" dirty="0"/>
              <a:t>As people became increasingly nationalistic in Europe, many people looked to break away from the rule of the Austro-Hungarian Empire and Ottoman Empire in the (</a:t>
            </a:r>
            <a:r>
              <a:rPr lang="en-US" altLang="en-US" sz="2400" b="1" u="sng" dirty="0"/>
              <a:t>9) Balkans,</a:t>
            </a:r>
            <a:r>
              <a:rPr lang="en-US" altLang="en-US" sz="2400" dirty="0"/>
              <a:t> in south-eastern Europe.  </a:t>
            </a:r>
            <a:endParaRPr lang="en-US" altLang="en-US" sz="2400" b="1" u="sng" dirty="0"/>
          </a:p>
        </p:txBody>
      </p:sp>
      <p:pic>
        <p:nvPicPr>
          <p:cNvPr id="5" name="Picture 4" descr="europe_1914_balkans.jpg">
            <a:extLst>
              <a:ext uri="{FF2B5EF4-FFF2-40B4-BE49-F238E27FC236}">
                <a16:creationId xmlns:a16="http://schemas.microsoft.com/office/drawing/2014/main" xmlns="" id="{9F8F5452-2891-4348-BA1B-DBDB3F506F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05" y="1702016"/>
            <a:ext cx="9167405" cy="488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xmlns="" id="{2D76FA15-1E73-48B0-99FB-0E4D90F32F09}"/>
              </a:ext>
            </a:extLst>
          </p:cNvPr>
          <p:cNvSpPr/>
          <p:nvPr/>
        </p:nvSpPr>
        <p:spPr>
          <a:xfrm>
            <a:off x="5257800" y="4686300"/>
            <a:ext cx="2286000" cy="121920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a:extLst>
              <a:ext uri="{FF2B5EF4-FFF2-40B4-BE49-F238E27FC236}">
                <a16:creationId xmlns:a16="http://schemas.microsoft.com/office/drawing/2014/main" xmlns="" id="{B8CF5E05-E25D-43BA-B6A1-27D0487AD356}"/>
              </a:ext>
            </a:extLst>
          </p:cNvPr>
          <p:cNvSpPr txBox="1">
            <a:spLocks noChangeArrowheads="1"/>
          </p:cNvSpPr>
          <p:nvPr/>
        </p:nvSpPr>
        <p:spPr bwMode="auto">
          <a:xfrm>
            <a:off x="3505200" y="304800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7030A0"/>
                </a:solidFill>
                <a:latin typeface="Arial" panose="020B0604020202020204" pitchFamily="34" charset="0"/>
              </a:rPr>
              <a:t>The Balkans</a:t>
            </a:r>
          </a:p>
        </p:txBody>
      </p:sp>
      <p:cxnSp>
        <p:nvCxnSpPr>
          <p:cNvPr id="7" name="Straight Arrow Connector 6">
            <a:extLst>
              <a:ext uri="{FF2B5EF4-FFF2-40B4-BE49-F238E27FC236}">
                <a16:creationId xmlns:a16="http://schemas.microsoft.com/office/drawing/2014/main" xmlns="" id="{9C50A46A-924A-4A0F-8168-35FD26FAD919}"/>
              </a:ext>
            </a:extLst>
          </p:cNvPr>
          <p:cNvCxnSpPr/>
          <p:nvPr/>
        </p:nvCxnSpPr>
        <p:spPr>
          <a:xfrm>
            <a:off x="5550090" y="3556435"/>
            <a:ext cx="685800" cy="952500"/>
          </a:xfrm>
          <a:prstGeom prst="straightConnector1">
            <a:avLst/>
          </a:prstGeom>
          <a:ln w="57150">
            <a:solidFill>
              <a:srgbClr val="7030A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45042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97F63C-18C2-43ED-91BB-E75334CE295E}"/>
              </a:ext>
            </a:extLst>
          </p:cNvPr>
          <p:cNvSpPr>
            <a:spLocks noGrp="1"/>
          </p:cNvSpPr>
          <p:nvPr>
            <p:ph idx="1"/>
          </p:nvPr>
        </p:nvSpPr>
        <p:spPr>
          <a:xfrm>
            <a:off x="0" y="0"/>
            <a:ext cx="9144000" cy="6858000"/>
          </a:xfrm>
        </p:spPr>
        <p:txBody>
          <a:bodyPr/>
          <a:lstStyle/>
          <a:p>
            <a:pPr eaLnBrk="1" hangingPunct="1"/>
            <a:r>
              <a:rPr lang="en-US" altLang="en-US" sz="2800" b="1" u="sng" dirty="0">
                <a:solidFill>
                  <a:srgbClr val="00B0F0"/>
                </a:solidFill>
              </a:rPr>
              <a:t>Imperialism</a:t>
            </a:r>
          </a:p>
          <a:p>
            <a:pPr lvl="1" eaLnBrk="1" hangingPunct="1"/>
            <a:r>
              <a:rPr lang="en-US" altLang="en-US" sz="2400" b="1" u="sng" dirty="0"/>
              <a:t>(10) Imperialism </a:t>
            </a:r>
            <a:r>
              <a:rPr lang="en-US" altLang="en-US" sz="2400" dirty="0"/>
              <a:t>played a role in starting World War I as European nations competed for colonies and colonies attempted to break free from their colonial rulers.  </a:t>
            </a:r>
          </a:p>
          <a:p>
            <a:pPr lvl="1" eaLnBrk="1" hangingPunct="1">
              <a:buFont typeface="Arial" panose="020B0604020202020204" pitchFamily="34" charset="0"/>
              <a:buNone/>
            </a:pPr>
            <a:r>
              <a:rPr lang="en-US" altLang="en-US" sz="2400" b="1" dirty="0">
                <a:solidFill>
                  <a:srgbClr val="9933FF"/>
                </a:solidFill>
              </a:rPr>
              <a:t>     </a:t>
            </a:r>
            <a:r>
              <a:rPr lang="en-US" altLang="en-US" sz="2400" b="1" dirty="0">
                <a:solidFill>
                  <a:srgbClr val="CC66FF"/>
                </a:solidFill>
              </a:rPr>
              <a:t>France</a:t>
            </a:r>
            <a:r>
              <a:rPr lang="en-US" altLang="en-US" sz="2400" b="1" dirty="0">
                <a:solidFill>
                  <a:srgbClr val="9933FF"/>
                </a:solidFill>
              </a:rPr>
              <a:t>          </a:t>
            </a:r>
            <a:r>
              <a:rPr lang="en-US" altLang="en-US" sz="2400" b="1" dirty="0">
                <a:solidFill>
                  <a:srgbClr val="FF9999"/>
                </a:solidFill>
              </a:rPr>
              <a:t>Great Britain</a:t>
            </a:r>
            <a:r>
              <a:rPr lang="en-US" altLang="en-US" sz="2400" b="1" dirty="0">
                <a:solidFill>
                  <a:srgbClr val="FF7C80"/>
                </a:solidFill>
              </a:rPr>
              <a:t>          </a:t>
            </a:r>
            <a:r>
              <a:rPr lang="en-US" altLang="en-US" sz="2400" b="1" dirty="0">
                <a:solidFill>
                  <a:srgbClr val="00FF00"/>
                </a:solidFill>
              </a:rPr>
              <a:t>Germany         </a:t>
            </a:r>
            <a:r>
              <a:rPr lang="en-US" altLang="en-US" sz="2400" b="1" dirty="0">
                <a:solidFill>
                  <a:srgbClr val="66CCFF"/>
                </a:solidFill>
              </a:rPr>
              <a:t>United States</a:t>
            </a:r>
          </a:p>
          <a:p>
            <a:pPr lvl="1" eaLnBrk="1" hangingPunct="1">
              <a:buFont typeface="Arial" panose="020B0604020202020204" pitchFamily="34" charset="0"/>
              <a:buNone/>
            </a:pPr>
            <a:endParaRPr lang="en-US" altLang="en-US" sz="2400" dirty="0"/>
          </a:p>
          <a:p>
            <a:pPr lvl="1" eaLnBrk="1" hangingPunct="1">
              <a:buFont typeface="Arial" panose="020B0604020202020204" pitchFamily="34" charset="0"/>
              <a:buNone/>
            </a:pPr>
            <a:endParaRPr lang="en-US" altLang="en-US" sz="2400" dirty="0"/>
          </a:p>
        </p:txBody>
      </p:sp>
      <p:pic>
        <p:nvPicPr>
          <p:cNvPr id="4" name="Picture 3" descr="imperialism.gif">
            <a:extLst>
              <a:ext uri="{FF2B5EF4-FFF2-40B4-BE49-F238E27FC236}">
                <a16:creationId xmlns:a16="http://schemas.microsoft.com/office/drawing/2014/main" xmlns="" id="{F7E70ED7-00B9-4BB1-BCAD-EB5AD6FF0B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936" y="2076450"/>
            <a:ext cx="8780664"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D1BF946-3598-4DC5-8874-32FF13CE6EE3}"/>
              </a:ext>
            </a:extLst>
          </p:cNvPr>
          <p:cNvSpPr>
            <a:spLocks noGrp="1"/>
          </p:cNvSpPr>
          <p:nvPr>
            <p:ph idx="1"/>
          </p:nvPr>
        </p:nvSpPr>
        <p:spPr>
          <a:xfrm>
            <a:off x="0" y="0"/>
            <a:ext cx="9144000" cy="6858000"/>
          </a:xfrm>
        </p:spPr>
        <p:txBody>
          <a:bodyPr rtlCol="0">
            <a:normAutofit/>
          </a:bodyPr>
          <a:lstStyle/>
          <a:p>
            <a:pPr eaLnBrk="1" fontAlgn="auto" hangingPunct="1">
              <a:spcAft>
                <a:spcPts val="0"/>
              </a:spcAft>
              <a:defRPr/>
            </a:pPr>
            <a:r>
              <a:rPr lang="en-US" sz="2800" b="1" dirty="0">
                <a:solidFill>
                  <a:srgbClr val="00B0F0"/>
                </a:solidFill>
                <a:hlinkClick r:id="rId2"/>
              </a:rPr>
              <a:t>Assassination</a:t>
            </a:r>
            <a:r>
              <a:rPr lang="en-US" sz="2800" b="1" dirty="0">
                <a:solidFill>
                  <a:srgbClr val="00B0F0"/>
                </a:solidFill>
              </a:rPr>
              <a:t> </a:t>
            </a:r>
          </a:p>
          <a:p>
            <a:pPr lvl="1" eaLnBrk="1" fontAlgn="auto" hangingPunct="1">
              <a:spcAft>
                <a:spcPts val="0"/>
              </a:spcAft>
              <a:defRPr/>
            </a:pPr>
            <a:r>
              <a:rPr lang="en-US" sz="2400" dirty="0"/>
              <a:t>The effects of these four long term causes came to a head in 1914 in the Balkans, also known as the “powder keg of Europe.”</a:t>
            </a:r>
          </a:p>
          <a:p>
            <a:pPr lvl="1" eaLnBrk="1" fontAlgn="auto" hangingPunct="1">
              <a:spcAft>
                <a:spcPts val="0"/>
              </a:spcAft>
              <a:defRPr/>
            </a:pPr>
            <a:r>
              <a:rPr lang="en-US" sz="2400" dirty="0"/>
              <a:t>Many of these places that Servia wanted to unite were under the control of the Austrian Empire, including a small country, Bosnia</a:t>
            </a:r>
          </a:p>
          <a:p>
            <a:pPr lvl="1" eaLnBrk="1" fontAlgn="auto" hangingPunct="1">
              <a:spcAft>
                <a:spcPts val="0"/>
              </a:spcAft>
              <a:buFont typeface="Arial" panose="020B0604020202020204" pitchFamily="34" charset="0"/>
              <a:buNone/>
              <a:defRPr/>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778" y="2171701"/>
            <a:ext cx="7051197" cy="443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2457449" y="2171701"/>
            <a:ext cx="5724525" cy="20764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2296159A5AD341BB363B59B86E6C1A" ma:contentTypeVersion="4" ma:contentTypeDescription="Create a new document." ma:contentTypeScope="" ma:versionID="acdbff6d5c7a9727203643c61dd2e6c4">
  <xsd:schema xmlns:xsd="http://www.w3.org/2001/XMLSchema" xmlns:xs="http://www.w3.org/2001/XMLSchema" xmlns:p="http://schemas.microsoft.com/office/2006/metadata/properties" xmlns:ns2="d9f00b9c-e58d-4994-9860-7e1f037db5eb" xmlns:ns3="b6fbe050-52af-496d-8d8b-c5d130fa0701" targetNamespace="http://schemas.microsoft.com/office/2006/metadata/properties" ma:root="true" ma:fieldsID="a79514372a8c2918faa46af895667685" ns2:_="" ns3:_="">
    <xsd:import namespace="d9f00b9c-e58d-4994-9860-7e1f037db5eb"/>
    <xsd:import namespace="b6fbe050-52af-496d-8d8b-c5d130fa07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f00b9c-e58d-4994-9860-7e1f037db5e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fbe050-52af-496d-8d8b-c5d130fa070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3A063D-042F-4507-A1EB-E46FFA8EE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f00b9c-e58d-4994-9860-7e1f037db5eb"/>
    <ds:schemaRef ds:uri="b6fbe050-52af-496d-8d8b-c5d130fa07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14308D-D164-4813-8ECB-A261CCB79D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9501</TotalTime>
  <Words>1995</Words>
  <Application>Microsoft Office PowerPoint</Application>
  <PresentationFormat>On-screen Show (4:3)</PresentationFormat>
  <Paragraphs>238</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UNITED STATES HISTORY CHAPTER 9</vt:lpstr>
      <vt:lpstr>WORLD WAR I BEGINS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AERIAL VIEW OF TRENCHES</vt:lpstr>
      <vt:lpstr>PowerPoint Presentation</vt:lpstr>
      <vt:lpstr>The Face of World War I changes with Technology</vt:lpstr>
      <vt:lpstr>PowerPoint Presentation</vt:lpstr>
      <vt:lpstr>PowerPoint Presentation</vt:lpstr>
      <vt:lpstr>PowerPoint Presentation</vt:lpstr>
      <vt:lpstr>PowerPoint Presentation</vt:lpstr>
      <vt:lpstr>PowerPoint Presentation</vt:lpstr>
      <vt:lpstr>PowerPoint Presentation</vt:lpstr>
      <vt:lpstr>Events that forced  the U.S. to enter World War I: </vt:lpstr>
      <vt:lpstr>PowerPoint Presentation</vt:lpstr>
      <vt:lpstr>America During the War</vt:lpstr>
      <vt:lpstr>THE WAR AT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WILSON FIGHTS FOR PEACE</vt:lpstr>
      <vt:lpstr>PowerPoint Presentation</vt:lpstr>
      <vt:lpstr>PowerPoint Presentation</vt:lpstr>
      <vt:lpstr> III. Wilson’s Downfall After getting the League of Nations put into the Treaty of Versailles, Wilson had to convince Congress to ratify the Treaty.   However, the American people and Congress did not like the  (13) League of Nations. American citizens- did not want to be dragged into another war.   Congress- was afraid that joining the League of Nations would cause a loss of (14) sovereignty (independence)</vt:lpstr>
      <vt:lpstr>PowerPoint Presentation</vt:lpstr>
      <vt:lpstr>CHANGING WAYS OF LIFE</vt:lpstr>
      <vt:lpstr>PowerPoint Presentation</vt:lpstr>
      <vt:lpstr>PowerPoint Presentation</vt:lpstr>
      <vt:lpstr>PowerPoint Presentation</vt:lpstr>
      <vt:lpstr>PowerPoint Presentation</vt:lpstr>
      <vt:lpstr>  U.S. Attorney General Mitchell Palmer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HISTORY CHAPTER 9</dc:title>
  <dc:creator>McPhail, Amy</dc:creator>
  <cp:lastModifiedBy>McPhail, Amy</cp:lastModifiedBy>
  <cp:revision>267</cp:revision>
  <dcterms:modified xsi:type="dcterms:W3CDTF">2018-10-23T13:25:28Z</dcterms:modified>
</cp:coreProperties>
</file>